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99" r:id="rId2"/>
    <p:sldId id="383" r:id="rId3"/>
    <p:sldId id="389" r:id="rId4"/>
    <p:sldId id="391" r:id="rId5"/>
    <p:sldId id="387" r:id="rId6"/>
    <p:sldId id="400" r:id="rId7"/>
    <p:sldId id="402" r:id="rId8"/>
  </p:sldIdLst>
  <p:sldSz cx="9144000" cy="6858000" type="screen4x3"/>
  <p:notesSz cx="7105650" cy="102362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143"/>
    <a:srgbClr val="006666"/>
    <a:srgbClr val="D56509"/>
    <a:srgbClr val="CC6600"/>
    <a:srgbClr val="CC9900"/>
    <a:srgbClr val="CCCC00"/>
    <a:srgbClr val="FFFF66"/>
    <a:srgbClr val="D93F46"/>
    <a:srgbClr val="BE1814"/>
    <a:srgbClr val="CB282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852" autoAdjust="0"/>
    <p:restoredTop sz="81803" autoAdjust="0"/>
  </p:normalViewPr>
  <p:slideViewPr>
    <p:cSldViewPr>
      <p:cViewPr>
        <p:scale>
          <a:sx n="60" d="100"/>
          <a:sy n="60" d="100"/>
        </p:scale>
        <p:origin x="-1200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Paolo\Documenti\My%20Dropbox\CENTRO_STUDI\sostenibilita'\Tabelle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Paolo\Documenti\My%20Dropbox\CENTRO_STUDI\sostenibilita'\Tabelle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Paolo\Documenti\My%20Dropbox\CENTRO_STUDI\sostenibilita'\Tabell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Paolo\Documenti\My%20Dropbox\CENTRO_STUDI\sostenibilita'\Tabell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Paolo\Documenti\My%20Dropbox\CENTRO_STUDI\sostenibilita'\Tabelle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Paolo\Documenti\My%20Dropbox\CENTRO_STUDI\sostenibilita'\Tabelle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Paolo\Documenti\My%20Dropbox\CENTRO_STUDI\sostenibilita'\Tabelle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Paolo\Documenti\My%20Dropbox\CENTRO_STUDI\sostenibilita'\Tabelle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Paolo\Documenti\My%20Dropbox\CENTRO_STUDI\sostenibilita'\Tabelle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Paolo\Documenti\My%20Dropbox\CENTRO_STUDI\sostenibilita'\Tabelle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Paolo\Documenti\My%20Dropbox\CENTRO_STUDI\sostenibilita'\Tabell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view3D>
      <c:rotX val="70"/>
      <c:perspective val="0"/>
    </c:view3D>
    <c:plotArea>
      <c:layout>
        <c:manualLayout>
          <c:layoutTarget val="inner"/>
          <c:xMode val="edge"/>
          <c:yMode val="edge"/>
          <c:x val="4.0717732291111003E-2"/>
          <c:y val="8.8543932008499124E-2"/>
          <c:w val="0.64791487703756379"/>
          <c:h val="0.6551288231828174"/>
        </c:manualLayout>
      </c:layout>
      <c:pie3DChart>
        <c:varyColors val="1"/>
        <c:ser>
          <c:idx val="0"/>
          <c:order val="0"/>
          <c:spPr>
            <a:solidFill>
              <a:schemeClr val="bg2">
                <a:lumMod val="50000"/>
              </a:schemeClr>
            </a:solidFill>
            <a:scene3d>
              <a:camera prst="orthographicFront"/>
              <a:lightRig rig="threePt" dir="t"/>
            </a:scene3d>
            <a:sp3d>
              <a:bevelT w="107950"/>
            </a:sp3d>
          </c:spPr>
          <c:explosion val="4"/>
          <c:dPt>
            <c:idx val="0"/>
            <c:spPr>
              <a:solidFill>
                <a:schemeClr val="tx2">
                  <a:lumMod val="40000"/>
                  <a:lumOff val="60000"/>
                </a:schemeClr>
              </a:solidFill>
              <a:scene3d>
                <a:camera prst="orthographicFront"/>
                <a:lightRig rig="threePt" dir="t"/>
              </a:scene3d>
              <a:sp3d>
                <a:bevelT w="107950"/>
              </a:sp3d>
            </c:spPr>
          </c:dPt>
          <c:dPt>
            <c:idx val="1"/>
            <c:spPr>
              <a:solidFill>
                <a:schemeClr val="accent2">
                  <a:lumMod val="60000"/>
                  <a:lumOff val="40000"/>
                </a:schemeClr>
              </a:solidFill>
              <a:scene3d>
                <a:camera prst="orthographicFront"/>
                <a:lightRig rig="threePt" dir="t"/>
              </a:scene3d>
              <a:sp3d>
                <a:bevelT w="107950"/>
              </a:sp3d>
            </c:spPr>
          </c:dPt>
          <c:dPt>
            <c:idx val="3"/>
            <c:spPr>
              <a:solidFill>
                <a:schemeClr val="accent2"/>
              </a:solidFill>
              <a:scene3d>
                <a:camera prst="orthographicFront"/>
                <a:lightRig rig="threePt" dir="t"/>
              </a:scene3d>
              <a:sp3d>
                <a:bevelT w="107950"/>
              </a:sp3d>
            </c:spPr>
          </c:dPt>
          <c:dLbls>
            <c:numFmt formatCode="0.0%" sourceLinked="0"/>
            <c:txPr>
              <a:bodyPr/>
              <a:lstStyle/>
              <a:p>
                <a:pPr>
                  <a:defRPr sz="200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it-IT"/>
              </a:p>
            </c:txPr>
            <c:dLblPos val="ctr"/>
            <c:showPercent val="1"/>
            <c:showLeaderLines val="1"/>
          </c:dLbls>
          <c:cat>
            <c:strRef>
              <c:f>'Dati generali medici'!$B$4:$B$5</c:f>
              <c:strCache>
                <c:ptCount val="2"/>
                <c:pt idx="0">
                  <c:v>Uomo</c:v>
                </c:pt>
                <c:pt idx="1">
                  <c:v>Donna</c:v>
                </c:pt>
              </c:strCache>
            </c:strRef>
          </c:cat>
          <c:val>
            <c:numRef>
              <c:f>'Dati generali medici'!$D$4:$D$5</c:f>
              <c:numCache>
                <c:formatCode>#,##0.0</c:formatCode>
                <c:ptCount val="2"/>
                <c:pt idx="0">
                  <c:v>59.461228597775708</c:v>
                </c:pt>
                <c:pt idx="1">
                  <c:v>40.538771402224057</c:v>
                </c:pt>
              </c:numCache>
            </c:numRef>
          </c:val>
        </c:ser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4230261532296071"/>
          <c:y val="0.78707125894977503"/>
          <c:w val="0.23506105329868737"/>
          <c:h val="0.20563072473083718"/>
        </c:manualLayout>
      </c:layout>
      <c:txPr>
        <a:bodyPr/>
        <a:lstStyle/>
        <a:p>
          <a:pPr rtl="0">
            <a:defRPr sz="2000"/>
          </a:pPr>
          <a:endParaRPr lang="it-IT"/>
        </a:p>
      </c:txPr>
    </c:legend>
    <c:plotVisOnly val="1"/>
  </c:chart>
  <c:spPr>
    <a:ln>
      <a:noFill/>
    </a:ln>
    <a:scene3d>
      <a:camera prst="orthographicFront"/>
      <a:lightRig rig="threePt" dir="t"/>
    </a:scene3d>
    <a:sp3d>
      <a:bevelT w="0" h="0"/>
    </a:sp3d>
  </c:sp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otX val="70"/>
      <c:perspective val="0"/>
    </c:view3D>
    <c:plotArea>
      <c:layout>
        <c:manualLayout>
          <c:layoutTarget val="inner"/>
          <c:xMode val="edge"/>
          <c:yMode val="edge"/>
          <c:x val="8.1257592507936266E-2"/>
          <c:y val="0.21135862165185779"/>
          <c:w val="0.80887323994965954"/>
          <c:h val="0.77633654400157093"/>
        </c:manualLayout>
      </c:layout>
      <c:pie3DChart>
        <c:varyColors val="1"/>
        <c:ser>
          <c:idx val="0"/>
          <c:order val="0"/>
          <c:spPr>
            <a:solidFill>
              <a:schemeClr val="bg2">
                <a:lumMod val="50000"/>
              </a:schemeClr>
            </a:solidFill>
            <a:scene3d>
              <a:camera prst="orthographicFront"/>
              <a:lightRig rig="threePt" dir="t"/>
            </a:scene3d>
            <a:sp3d>
              <a:bevelT w="107950"/>
            </a:sp3d>
          </c:spPr>
          <c:explosion val="4"/>
          <c:dPt>
            <c:idx val="0"/>
            <c:spPr>
              <a:solidFill>
                <a:schemeClr val="accent2"/>
              </a:solidFill>
              <a:scene3d>
                <a:camera prst="orthographicFront"/>
                <a:lightRig rig="threePt" dir="t"/>
              </a:scene3d>
              <a:sp3d>
                <a:bevelT w="107950"/>
              </a:sp3d>
            </c:spPr>
          </c:dPt>
          <c:dPt>
            <c:idx val="1"/>
            <c:spPr>
              <a:solidFill>
                <a:schemeClr val="accent6">
                  <a:lumMod val="60000"/>
                  <a:lumOff val="40000"/>
                </a:schemeClr>
              </a:solidFill>
              <a:scene3d>
                <a:camera prst="orthographicFront"/>
                <a:lightRig rig="threePt" dir="t"/>
              </a:scene3d>
              <a:sp3d>
                <a:bevelT w="107950"/>
              </a:sp3d>
            </c:spPr>
          </c:dPt>
          <c:dPt>
            <c:idx val="2"/>
            <c:spPr>
              <a:solidFill>
                <a:schemeClr val="tx2">
                  <a:lumMod val="60000"/>
                  <a:lumOff val="40000"/>
                </a:schemeClr>
              </a:solidFill>
              <a:scene3d>
                <a:camera prst="orthographicFront"/>
                <a:lightRig rig="threePt" dir="t"/>
              </a:scene3d>
              <a:sp3d>
                <a:bevelT w="107950"/>
              </a:sp3d>
            </c:spPr>
          </c:dPt>
          <c:dPt>
            <c:idx val="3"/>
            <c:spPr>
              <a:solidFill>
                <a:schemeClr val="accent2"/>
              </a:solidFill>
              <a:scene3d>
                <a:camera prst="orthographicFront"/>
                <a:lightRig rig="threePt" dir="t"/>
              </a:scene3d>
              <a:sp3d>
                <a:bevelT w="107950"/>
              </a:sp3d>
            </c:spPr>
          </c:dPt>
          <c:dLbls>
            <c:dLbl>
              <c:idx val="0"/>
              <c:layout>
                <c:manualLayout>
                  <c:x val="-1.6511506247015317E-2"/>
                  <c:y val="1.2808859816578732E-2"/>
                </c:manualLayout>
              </c:layout>
              <c:dLblPos val="bestFit"/>
              <c:showPercent val="1"/>
            </c:dLbl>
            <c:dLbl>
              <c:idx val="1"/>
              <c:layout>
                <c:manualLayout>
                  <c:x val="7.5200008643000041E-2"/>
                  <c:y val="2.2949709358554601E-2"/>
                </c:manualLayout>
              </c:layout>
              <c:dLblPos val="bestFit"/>
              <c:showPercent val="1"/>
            </c:dLbl>
            <c:dLbl>
              <c:idx val="3"/>
              <c:layout>
                <c:manualLayout>
                  <c:x val="8.7257540581645227E-2"/>
                  <c:y val="0.15351965114795663"/>
                </c:manualLayout>
              </c:layout>
              <c:dLblPos val="bestFit"/>
              <c:showPercent val="1"/>
            </c:dLbl>
            <c:numFmt formatCode="0.0%" sourceLinked="0"/>
            <c:txPr>
              <a:bodyPr/>
              <a:lstStyle/>
              <a:p>
                <a:pPr>
                  <a:defRPr sz="200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it-IT"/>
              </a:p>
            </c:txPr>
            <c:dLblPos val="ctr"/>
            <c:showPercent val="1"/>
            <c:showLeaderLines val="1"/>
          </c:dLbls>
          <c:cat>
            <c:strRef>
              <c:f>d14_2!$C$3:$E$3</c:f>
              <c:strCache>
                <c:ptCount val="3"/>
                <c:pt idx="0">
                  <c:v>No</c:v>
                </c:pt>
                <c:pt idx="1">
                  <c:v>Forse</c:v>
                </c:pt>
                <c:pt idx="2">
                  <c:v>Sì</c:v>
                </c:pt>
              </c:strCache>
            </c:strRef>
          </c:cat>
          <c:val>
            <c:numRef>
              <c:f>d14_2!$C$22:$E$22</c:f>
              <c:numCache>
                <c:formatCode>#,##0.0</c:formatCode>
                <c:ptCount val="3"/>
                <c:pt idx="0">
                  <c:v>1.7334133680654418</c:v>
                </c:pt>
                <c:pt idx="1">
                  <c:v>5.914968501516678</c:v>
                </c:pt>
                <c:pt idx="2">
                  <c:v>92.351618130418188</c:v>
                </c:pt>
              </c:numCache>
            </c:numRef>
          </c:val>
        </c:ser>
      </c:pie3DChart>
      <c:spPr>
        <a:noFill/>
        <a:ln w="25400">
          <a:noFill/>
        </a:ln>
      </c:spPr>
    </c:plotArea>
    <c:plotVisOnly val="1"/>
  </c:chart>
  <c:spPr>
    <a:ln>
      <a:noFill/>
    </a:ln>
    <a:scene3d>
      <a:camera prst="orthographicFront"/>
      <a:lightRig rig="threePt" dir="t"/>
    </a:scene3d>
    <a:sp3d>
      <a:bevelT w="0" h="0"/>
    </a:sp3d>
  </c:sp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view3D>
      <c:rotX val="70"/>
      <c:perspective val="0"/>
    </c:view3D>
    <c:plotArea>
      <c:layout>
        <c:manualLayout>
          <c:layoutTarget val="inner"/>
          <c:xMode val="edge"/>
          <c:yMode val="edge"/>
          <c:x val="3.0103715327926611E-4"/>
          <c:y val="0.2380985446061549"/>
          <c:w val="0.7193334131855722"/>
          <c:h val="0.72302128467207372"/>
        </c:manualLayout>
      </c:layout>
      <c:pie3DChart>
        <c:varyColors val="1"/>
        <c:ser>
          <c:idx val="0"/>
          <c:order val="0"/>
          <c:spPr>
            <a:solidFill>
              <a:schemeClr val="bg2">
                <a:lumMod val="50000"/>
              </a:schemeClr>
            </a:solidFill>
            <a:scene3d>
              <a:camera prst="orthographicFront"/>
              <a:lightRig rig="threePt" dir="t"/>
            </a:scene3d>
            <a:sp3d>
              <a:bevelT w="107950"/>
            </a:sp3d>
          </c:spPr>
          <c:explosion val="4"/>
          <c:dPt>
            <c:idx val="0"/>
            <c:spPr>
              <a:solidFill>
                <a:schemeClr val="accent2"/>
              </a:solidFill>
              <a:scene3d>
                <a:camera prst="orthographicFront"/>
                <a:lightRig rig="threePt" dir="t"/>
              </a:scene3d>
              <a:sp3d>
                <a:bevelT w="107950"/>
              </a:sp3d>
            </c:spPr>
          </c:dPt>
          <c:dPt>
            <c:idx val="1"/>
            <c:spPr>
              <a:solidFill>
                <a:schemeClr val="accent6">
                  <a:lumMod val="60000"/>
                  <a:lumOff val="40000"/>
                </a:schemeClr>
              </a:solidFill>
              <a:scene3d>
                <a:camera prst="orthographicFront"/>
                <a:lightRig rig="threePt" dir="t"/>
              </a:scene3d>
              <a:sp3d>
                <a:bevelT w="107950"/>
              </a:sp3d>
            </c:spPr>
          </c:dPt>
          <c:dPt>
            <c:idx val="2"/>
            <c:spPr>
              <a:solidFill>
                <a:schemeClr val="tx2">
                  <a:lumMod val="60000"/>
                  <a:lumOff val="40000"/>
                </a:schemeClr>
              </a:solidFill>
              <a:scene3d>
                <a:camera prst="orthographicFront"/>
                <a:lightRig rig="threePt" dir="t"/>
              </a:scene3d>
              <a:sp3d>
                <a:bevelT w="107950"/>
              </a:sp3d>
            </c:spPr>
          </c:dPt>
          <c:dPt>
            <c:idx val="3"/>
            <c:spPr>
              <a:solidFill>
                <a:schemeClr val="accent2"/>
              </a:solidFill>
              <a:scene3d>
                <a:camera prst="orthographicFront"/>
                <a:lightRig rig="threePt" dir="t"/>
              </a:scene3d>
              <a:sp3d>
                <a:bevelT w="107950"/>
              </a:sp3d>
            </c:spPr>
          </c:dPt>
          <c:dLbls>
            <c:dLbl>
              <c:idx val="0"/>
              <c:layout>
                <c:manualLayout>
                  <c:x val="-9.1835860830278143E-2"/>
                  <c:y val="6.2780061474650969E-2"/>
                </c:manualLayout>
              </c:layout>
              <c:dLblPos val="bestFit"/>
              <c:showPercent val="1"/>
            </c:dLbl>
            <c:dLbl>
              <c:idx val="1"/>
              <c:layout>
                <c:manualLayout>
                  <c:x val="5.3871329111580199E-3"/>
                  <c:y val="8.4679017146243027E-2"/>
                </c:manualLayout>
              </c:layout>
              <c:dLblPos val="bestFit"/>
              <c:showPercent val="1"/>
            </c:dLbl>
            <c:dLbl>
              <c:idx val="3"/>
              <c:layout>
                <c:manualLayout>
                  <c:x val="8.7257540581645227E-2"/>
                  <c:y val="0.15351965114795674"/>
                </c:manualLayout>
              </c:layout>
              <c:dLblPos val="bestFit"/>
              <c:showPercent val="1"/>
            </c:dLbl>
            <c:numFmt formatCode="0.0%" sourceLinked="0"/>
            <c:txPr>
              <a:bodyPr/>
              <a:lstStyle/>
              <a:p>
                <a:pPr>
                  <a:defRPr sz="280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it-IT"/>
              </a:p>
            </c:txPr>
            <c:dLblPos val="ctr"/>
            <c:showPercent val="1"/>
            <c:showLeaderLines val="1"/>
          </c:dLbls>
          <c:cat>
            <c:strRef>
              <c:f>'d15'!$C$3:$E$3</c:f>
              <c:strCache>
                <c:ptCount val="3"/>
                <c:pt idx="0">
                  <c:v>No</c:v>
                </c:pt>
                <c:pt idx="1">
                  <c:v>Né sì, né no</c:v>
                </c:pt>
                <c:pt idx="2">
                  <c:v>Sì</c:v>
                </c:pt>
              </c:strCache>
            </c:strRef>
          </c:cat>
          <c:val>
            <c:numRef>
              <c:f>'d15'!$C$22:$E$22</c:f>
              <c:numCache>
                <c:formatCode>#,##0.0</c:formatCode>
                <c:ptCount val="3"/>
                <c:pt idx="0">
                  <c:v>3.1112221370014397</c:v>
                </c:pt>
                <c:pt idx="1">
                  <c:v>2.7834504489824741</c:v>
                </c:pt>
                <c:pt idx="2">
                  <c:v>94.105327414016259</c:v>
                </c:pt>
              </c:numCache>
            </c:numRef>
          </c:val>
        </c:ser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7421675369403411"/>
          <c:y val="0.3323093730326262"/>
          <c:w val="0.32476036841989897"/>
          <c:h val="0.39483524242853579"/>
        </c:manualLayout>
      </c:layout>
      <c:txPr>
        <a:bodyPr/>
        <a:lstStyle/>
        <a:p>
          <a:pPr rtl="0">
            <a:defRPr sz="2800"/>
          </a:pPr>
          <a:endParaRPr lang="it-IT"/>
        </a:p>
      </c:txPr>
    </c:legend>
    <c:plotVisOnly val="1"/>
  </c:chart>
  <c:spPr>
    <a:ln>
      <a:noFill/>
    </a:ln>
    <a:scene3d>
      <a:camera prst="orthographicFront"/>
      <a:lightRig rig="threePt" dir="t"/>
    </a:scene3d>
    <a:sp3d>
      <a:bevelT w="0" h="0"/>
    </a:sp3d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view3D>
      <c:rotX val="70"/>
      <c:perspective val="0"/>
    </c:view3D>
    <c:plotArea>
      <c:layout>
        <c:manualLayout>
          <c:layoutTarget val="inner"/>
          <c:xMode val="edge"/>
          <c:yMode val="edge"/>
          <c:x val="0.46696779057179344"/>
          <c:y val="2.1259420786610356E-3"/>
          <c:w val="0.53165384096753809"/>
          <c:h val="0.53496192882209459"/>
        </c:manualLayout>
      </c:layout>
      <c:pie3DChart>
        <c:varyColors val="1"/>
        <c:ser>
          <c:idx val="0"/>
          <c:order val="0"/>
          <c:spPr>
            <a:solidFill>
              <a:schemeClr val="bg2">
                <a:lumMod val="50000"/>
              </a:schemeClr>
            </a:solidFill>
            <a:scene3d>
              <a:camera prst="orthographicFront"/>
              <a:lightRig rig="threePt" dir="t"/>
            </a:scene3d>
            <a:sp3d>
              <a:bevelT w="107950"/>
            </a:sp3d>
          </c:spPr>
          <c:explosion val="4"/>
          <c:dPt>
            <c:idx val="0"/>
            <c:spPr>
              <a:solidFill>
                <a:schemeClr val="accent4">
                  <a:lumMod val="40000"/>
                  <a:lumOff val="60000"/>
                </a:schemeClr>
              </a:solidFill>
              <a:scene3d>
                <a:camera prst="orthographicFront"/>
                <a:lightRig rig="threePt" dir="t"/>
              </a:scene3d>
              <a:sp3d>
                <a:bevelT w="107950"/>
              </a:sp3d>
            </c:spPr>
          </c:dPt>
          <c:dPt>
            <c:idx val="1"/>
            <c:spPr>
              <a:solidFill>
                <a:schemeClr val="accent4">
                  <a:lumMod val="60000"/>
                  <a:lumOff val="40000"/>
                </a:schemeClr>
              </a:solidFill>
              <a:scene3d>
                <a:camera prst="orthographicFront"/>
                <a:lightRig rig="threePt" dir="t"/>
              </a:scene3d>
              <a:sp3d>
                <a:bevelT w="107950"/>
              </a:sp3d>
            </c:spPr>
          </c:dPt>
          <c:dPt>
            <c:idx val="2"/>
            <c:spPr>
              <a:solidFill>
                <a:schemeClr val="accent4"/>
              </a:solidFill>
              <a:scene3d>
                <a:camera prst="orthographicFront"/>
                <a:lightRig rig="threePt" dir="t"/>
              </a:scene3d>
              <a:sp3d>
                <a:bevelT w="107950"/>
              </a:sp3d>
            </c:spPr>
          </c:dPt>
          <c:dPt>
            <c:idx val="3"/>
            <c:spPr>
              <a:solidFill>
                <a:schemeClr val="accent2"/>
              </a:solidFill>
              <a:scene3d>
                <a:camera prst="orthographicFront"/>
                <a:lightRig rig="threePt" dir="t"/>
              </a:scene3d>
              <a:sp3d>
                <a:bevelT w="107950"/>
              </a:sp3d>
            </c:spPr>
          </c:dPt>
          <c:dLbls>
            <c:dLbl>
              <c:idx val="0"/>
              <c:layout>
                <c:manualLayout>
                  <c:x val="-7.5669768189683448E-2"/>
                  <c:y val="2.2040187125233656E-2"/>
                </c:manualLayout>
              </c:layout>
              <c:dLblPos val="bestFit"/>
              <c:showPercent val="1"/>
            </c:dLbl>
            <c:dLbl>
              <c:idx val="2"/>
              <c:numFmt formatCode="0.0%" sourceLinked="0"/>
              <c:spPr/>
              <c:txPr>
                <a:bodyPr/>
                <a:lstStyle/>
                <a:p>
                  <a:pPr>
                    <a:defRPr sz="2000" b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defRPr>
                  </a:pPr>
                  <a:endParaRPr lang="it-IT"/>
                </a:p>
              </c:txPr>
            </c:dLbl>
            <c:numFmt formatCode="0.0%" sourceLinked="0"/>
            <c:txPr>
              <a:bodyPr/>
              <a:lstStyle/>
              <a:p>
                <a:pPr>
                  <a:defRPr sz="200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it-IT"/>
              </a:p>
            </c:txPr>
            <c:dLblPos val="ctr"/>
            <c:showPercent val="1"/>
            <c:showLeaderLines val="1"/>
          </c:dLbls>
          <c:cat>
            <c:strRef>
              <c:f>'Dati generali medici'!$B$6:$B$8</c:f>
              <c:strCache>
                <c:ptCount val="3"/>
                <c:pt idx="0">
                  <c:v>Fino a 45 aa</c:v>
                </c:pt>
                <c:pt idx="1">
                  <c:v>Da 46 a 55 aa</c:v>
                </c:pt>
                <c:pt idx="2">
                  <c:v>56 aa e oltre</c:v>
                </c:pt>
              </c:strCache>
            </c:strRef>
          </c:cat>
          <c:val>
            <c:numRef>
              <c:f>'Dati generali medici'!$D$6:$D$8</c:f>
              <c:numCache>
                <c:formatCode>#,##0.0</c:formatCode>
                <c:ptCount val="3"/>
                <c:pt idx="0">
                  <c:v>12.482907838269785</c:v>
                </c:pt>
                <c:pt idx="1">
                  <c:v>46.692235895794482</c:v>
                </c:pt>
                <c:pt idx="2">
                  <c:v>40.824856265936745</c:v>
                </c:pt>
              </c:numCache>
            </c:numRef>
          </c:val>
        </c:ser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55578094216888119"/>
          <c:y val="0.56783142737373915"/>
          <c:w val="0.35906598161698788"/>
          <c:h val="0.25499134866214379"/>
        </c:manualLayout>
      </c:layout>
      <c:txPr>
        <a:bodyPr/>
        <a:lstStyle/>
        <a:p>
          <a:pPr rtl="0">
            <a:defRPr sz="2000"/>
          </a:pPr>
          <a:endParaRPr lang="it-IT"/>
        </a:p>
      </c:txPr>
    </c:legend>
    <c:plotVisOnly val="1"/>
  </c:chart>
  <c:spPr>
    <a:ln>
      <a:noFill/>
    </a:ln>
    <a:scene3d>
      <a:camera prst="orthographicFront"/>
      <a:lightRig rig="threePt" dir="t"/>
    </a:scene3d>
    <a:sp3d>
      <a:bevelT w="0" h="0"/>
    </a:sp3d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otX val="70"/>
      <c:perspective val="0"/>
    </c:view3D>
    <c:plotArea>
      <c:layout>
        <c:manualLayout>
          <c:layoutTarget val="inner"/>
          <c:xMode val="edge"/>
          <c:yMode val="edge"/>
          <c:x val="3.0110880722495015E-4"/>
          <c:y val="4.3192479747148606E-2"/>
          <c:w val="0.73648039183573466"/>
          <c:h val="0.74029524490958776"/>
        </c:manualLayout>
      </c:layout>
      <c:pie3DChart>
        <c:varyColors val="1"/>
        <c:ser>
          <c:idx val="0"/>
          <c:order val="0"/>
          <c:spPr>
            <a:solidFill>
              <a:schemeClr val="bg2">
                <a:lumMod val="50000"/>
              </a:schemeClr>
            </a:solidFill>
            <a:scene3d>
              <a:camera prst="orthographicFront"/>
              <a:lightRig rig="threePt" dir="t"/>
            </a:scene3d>
            <a:sp3d>
              <a:bevelT w="107950"/>
            </a:sp3d>
          </c:spPr>
          <c:explosion val="4"/>
          <c:dPt>
            <c:idx val="0"/>
            <c:spPr>
              <a:solidFill>
                <a:schemeClr val="accent3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07950"/>
              </a:sp3d>
            </c:spPr>
          </c:dPt>
          <c:dPt>
            <c:idx val="1"/>
            <c:spPr>
              <a:solidFill>
                <a:schemeClr val="accent3"/>
              </a:solidFill>
              <a:scene3d>
                <a:camera prst="orthographicFront"/>
                <a:lightRig rig="threePt" dir="t"/>
              </a:scene3d>
              <a:sp3d>
                <a:bevelT w="107950"/>
              </a:sp3d>
            </c:spPr>
          </c:dPt>
          <c:dPt>
            <c:idx val="2"/>
            <c:spPr>
              <a:solidFill>
                <a:srgbClr val="CCCC00"/>
              </a:solidFill>
              <a:scene3d>
                <a:camera prst="orthographicFront"/>
                <a:lightRig rig="threePt" dir="t"/>
              </a:scene3d>
              <a:sp3d>
                <a:bevelT w="107950"/>
              </a:sp3d>
            </c:spPr>
          </c:dPt>
          <c:dPt>
            <c:idx val="3"/>
            <c:spPr>
              <a:solidFill>
                <a:srgbClr val="FFFF66"/>
              </a:solidFill>
              <a:scene3d>
                <a:camera prst="orthographicFront"/>
                <a:lightRig rig="threePt" dir="t"/>
              </a:scene3d>
              <a:sp3d>
                <a:bevelT w="107950"/>
              </a:sp3d>
            </c:spPr>
          </c:dPt>
          <c:dLbls>
            <c:dLbl>
              <c:idx val="0"/>
              <c:numFmt formatCode="0.0%" sourceLinked="0"/>
              <c:spPr/>
              <c:txPr>
                <a:bodyPr/>
                <a:lstStyle/>
                <a:p>
                  <a:pPr>
                    <a:defRPr sz="200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defRPr>
                  </a:pPr>
                  <a:endParaRPr lang="it-IT"/>
                </a:p>
              </c:txPr>
            </c:dLbl>
            <c:numFmt formatCode="0.0%" sourceLinked="0"/>
            <c:txPr>
              <a:bodyPr/>
              <a:lstStyle/>
              <a:p>
                <a:pPr>
                  <a:defRPr sz="200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it-IT"/>
              </a:p>
            </c:txPr>
            <c:dLblPos val="ctr"/>
            <c:showPercent val="1"/>
            <c:showLeaderLines val="1"/>
          </c:dLbls>
          <c:cat>
            <c:strRef>
              <c:f>'Dati generali medici'!$B$9:$B$12</c:f>
              <c:strCache>
                <c:ptCount val="4"/>
                <c:pt idx="0">
                  <c:v>Nord Ovest</c:v>
                </c:pt>
                <c:pt idx="1">
                  <c:v>Nord Est</c:v>
                </c:pt>
                <c:pt idx="2">
                  <c:v>Centro</c:v>
                </c:pt>
                <c:pt idx="3">
                  <c:v>Sud</c:v>
                </c:pt>
              </c:strCache>
            </c:strRef>
          </c:cat>
          <c:val>
            <c:numRef>
              <c:f>'Dati generali medici'!$D$9:$D$12</c:f>
              <c:numCache>
                <c:formatCode>#,##0.0</c:formatCode>
                <c:ptCount val="4"/>
                <c:pt idx="0">
                  <c:v>24.56098718109806</c:v>
                </c:pt>
                <c:pt idx="1">
                  <c:v>25.076719428750003</c:v>
                </c:pt>
                <c:pt idx="2">
                  <c:v>19.365391860548677</c:v>
                </c:pt>
                <c:pt idx="3">
                  <c:v>30.996901529604532</c:v>
                </c:pt>
              </c:numCache>
            </c:numRef>
          </c:val>
        </c:ser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57267385358069189"/>
          <c:y val="0.44463143772124403"/>
          <c:w val="0.31049886130803406"/>
          <c:h val="0.3781913383146383"/>
        </c:manualLayout>
      </c:layout>
      <c:txPr>
        <a:bodyPr/>
        <a:lstStyle/>
        <a:p>
          <a:pPr rtl="0">
            <a:defRPr sz="2000"/>
          </a:pPr>
          <a:endParaRPr lang="it-IT"/>
        </a:p>
      </c:txPr>
    </c:legend>
    <c:plotVisOnly val="1"/>
  </c:chart>
  <c:spPr>
    <a:ln>
      <a:noFill/>
    </a:ln>
    <a:scene3d>
      <a:camera prst="orthographicFront"/>
      <a:lightRig rig="threePt" dir="t"/>
    </a:scene3d>
    <a:sp3d>
      <a:bevelT w="0" h="0"/>
    </a:sp3d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view3D>
      <c:rotX val="70"/>
      <c:perspective val="0"/>
    </c:view3D>
    <c:plotArea>
      <c:layout>
        <c:manualLayout>
          <c:layoutTarget val="inner"/>
          <c:xMode val="edge"/>
          <c:yMode val="edge"/>
          <c:x val="9.5568751422137124E-2"/>
          <c:y val="1.1446426339564707E-2"/>
          <c:w val="0.89907473228913493"/>
          <c:h val="0.90456192975877958"/>
        </c:manualLayout>
      </c:layout>
      <c:pie3DChart>
        <c:varyColors val="1"/>
        <c:ser>
          <c:idx val="0"/>
          <c:order val="0"/>
          <c:spPr>
            <a:solidFill>
              <a:schemeClr val="bg2">
                <a:lumMod val="50000"/>
              </a:schemeClr>
            </a:solidFill>
            <a:scene3d>
              <a:camera prst="orthographicFront"/>
              <a:lightRig rig="threePt" dir="t"/>
            </a:scene3d>
            <a:sp3d>
              <a:bevelT w="107950"/>
            </a:sp3d>
          </c:spPr>
          <c:explosion val="4"/>
          <c:dPt>
            <c:idx val="0"/>
            <c:spPr>
              <a:solidFill>
                <a:schemeClr val="bg1">
                  <a:lumMod val="50000"/>
                </a:schemeClr>
              </a:solidFill>
              <a:scene3d>
                <a:camera prst="orthographicFront"/>
                <a:lightRig rig="threePt" dir="t"/>
              </a:scene3d>
              <a:sp3d>
                <a:bevelT w="107950"/>
              </a:sp3d>
            </c:spPr>
          </c:dPt>
          <c:dPt>
            <c:idx val="1"/>
            <c:spPr>
              <a:solidFill>
                <a:schemeClr val="bg1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07950"/>
              </a:sp3d>
            </c:spPr>
          </c:dPt>
          <c:dPt>
            <c:idx val="2"/>
            <c:spPr>
              <a:solidFill>
                <a:schemeClr val="bg1">
                  <a:lumMod val="95000"/>
                </a:schemeClr>
              </a:solidFill>
              <a:scene3d>
                <a:camera prst="orthographicFront"/>
                <a:lightRig rig="threePt" dir="t"/>
              </a:scene3d>
              <a:sp3d>
                <a:bevelT w="107950"/>
              </a:sp3d>
            </c:spPr>
          </c:dPt>
          <c:dPt>
            <c:idx val="3"/>
            <c:spPr>
              <a:solidFill>
                <a:schemeClr val="accent2"/>
              </a:solidFill>
              <a:scene3d>
                <a:camera prst="orthographicFront"/>
                <a:lightRig rig="threePt" dir="t"/>
              </a:scene3d>
              <a:sp3d>
                <a:bevelT w="107950"/>
              </a:sp3d>
            </c:spPr>
          </c:dPt>
          <c:dLbls>
            <c:dLbl>
              <c:idx val="2"/>
              <c:layout>
                <c:manualLayout>
                  <c:x val="9.4787698368949541E-2"/>
                  <c:y val="5.2481654078954415E-2"/>
                </c:manualLayout>
              </c:layout>
              <c:dLblPos val="bestFit"/>
              <c:showPercent val="1"/>
            </c:dLbl>
            <c:numFmt formatCode="0.0%" sourceLinked="0"/>
            <c:txPr>
              <a:bodyPr/>
              <a:lstStyle/>
              <a:p>
                <a:pPr>
                  <a:defRPr sz="200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it-IT"/>
              </a:p>
            </c:txPr>
            <c:dLblPos val="ctr"/>
            <c:showPercent val="1"/>
            <c:showLeaderLines val="1"/>
          </c:dLbls>
          <c:cat>
            <c:strRef>
              <c:f>'Dati generali medici'!$B$13:$B$15</c:f>
              <c:strCache>
                <c:ptCount val="3"/>
                <c:pt idx="0">
                  <c:v>Basso</c:v>
                </c:pt>
                <c:pt idx="1">
                  <c:v>Medio</c:v>
                </c:pt>
                <c:pt idx="2">
                  <c:v>Alto</c:v>
                </c:pt>
              </c:strCache>
            </c:strRef>
          </c:cat>
          <c:val>
            <c:numRef>
              <c:f>'Dati generali medici'!$D$13:$D$15</c:f>
              <c:numCache>
                <c:formatCode>#,##0.0</c:formatCode>
                <c:ptCount val="3"/>
                <c:pt idx="0">
                  <c:v>25.150068214516878</c:v>
                </c:pt>
                <c:pt idx="1">
                  <c:v>66.572333603428177</c:v>
                </c:pt>
                <c:pt idx="2">
                  <c:v>8.2775981820562983</c:v>
                </c:pt>
              </c:numCache>
            </c:numRef>
          </c:val>
        </c:ser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2.8868957437382207E-2"/>
          <c:y val="0.5739193315121327"/>
          <c:w val="0.23506105329868737"/>
          <c:h val="0.3326148517149653"/>
        </c:manualLayout>
      </c:layout>
      <c:txPr>
        <a:bodyPr/>
        <a:lstStyle/>
        <a:p>
          <a:pPr rtl="0">
            <a:defRPr sz="2000"/>
          </a:pPr>
          <a:endParaRPr lang="it-IT"/>
        </a:p>
      </c:txPr>
    </c:legend>
    <c:plotVisOnly val="1"/>
  </c:chart>
  <c:spPr>
    <a:ln>
      <a:noFill/>
    </a:ln>
    <a:scene3d>
      <a:camera prst="orthographicFront"/>
      <a:lightRig rig="threePt" dir="t"/>
    </a:scene3d>
    <a:sp3d>
      <a:bevelT w="0" h="0"/>
    </a:sp3d>
  </c:sp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otX val="70"/>
      <c:perspective val="0"/>
    </c:view3D>
    <c:plotArea>
      <c:layout>
        <c:manualLayout>
          <c:layoutTarget val="inner"/>
          <c:xMode val="edge"/>
          <c:yMode val="edge"/>
          <c:x val="0.27692253718893012"/>
          <c:y val="0.10198218716438914"/>
          <c:w val="0.57388611949706336"/>
          <c:h val="0.57568395178313525"/>
        </c:manualLayout>
      </c:layout>
      <c:pie3DChart>
        <c:varyColors val="1"/>
        <c:ser>
          <c:idx val="0"/>
          <c:order val="0"/>
          <c:spPr>
            <a:solidFill>
              <a:schemeClr val="bg2">
                <a:lumMod val="50000"/>
              </a:schemeClr>
            </a:solidFill>
            <a:scene3d>
              <a:camera prst="orthographicFront"/>
              <a:lightRig rig="threePt" dir="t"/>
            </a:scene3d>
            <a:sp3d>
              <a:bevelT w="107950"/>
            </a:sp3d>
          </c:spPr>
          <c:explosion val="4"/>
          <c:dPt>
            <c:idx val="0"/>
            <c:spPr>
              <a:solidFill>
                <a:schemeClr val="accent6">
                  <a:lumMod val="40000"/>
                  <a:lumOff val="60000"/>
                </a:schemeClr>
              </a:solidFill>
              <a:scene3d>
                <a:camera prst="orthographicFront"/>
                <a:lightRig rig="threePt" dir="t"/>
              </a:scene3d>
              <a:sp3d>
                <a:bevelT w="107950"/>
              </a:sp3d>
            </c:spPr>
          </c:dPt>
          <c:dPt>
            <c:idx val="1"/>
            <c:spPr>
              <a:solidFill>
                <a:schemeClr val="accent6"/>
              </a:solidFill>
              <a:scene3d>
                <a:camera prst="orthographicFront"/>
                <a:lightRig rig="threePt" dir="t"/>
              </a:scene3d>
              <a:sp3d>
                <a:bevelT w="107950"/>
              </a:sp3d>
            </c:spPr>
          </c:dPt>
          <c:dPt>
            <c:idx val="2"/>
            <c:spPr>
              <a:solidFill>
                <a:schemeClr val="accent6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07950"/>
              </a:sp3d>
            </c:spPr>
          </c:dPt>
          <c:dPt>
            <c:idx val="3"/>
            <c:spPr>
              <a:solidFill>
                <a:schemeClr val="accent2"/>
              </a:solidFill>
              <a:scene3d>
                <a:camera prst="orthographicFront"/>
                <a:lightRig rig="threePt" dir="t"/>
              </a:scene3d>
              <a:sp3d>
                <a:bevelT w="107950"/>
              </a:sp3d>
            </c:spPr>
          </c:dPt>
          <c:dLbls>
            <c:numFmt formatCode="0.0%" sourceLinked="0"/>
            <c:txPr>
              <a:bodyPr/>
              <a:lstStyle/>
              <a:p>
                <a:pPr>
                  <a:defRPr sz="200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it-IT"/>
              </a:p>
            </c:txPr>
            <c:dLblPos val="ctr"/>
            <c:showPercent val="1"/>
            <c:showLeaderLines val="1"/>
          </c:dLbls>
          <c:cat>
            <c:strRef>
              <c:f>'Dati generali medici'!$B$16:$B$18</c:f>
              <c:strCache>
                <c:ptCount val="3"/>
                <c:pt idx="0">
                  <c:v>Citta, zona centrale</c:v>
                </c:pt>
                <c:pt idx="1">
                  <c:v>Città, zona periferica</c:v>
                </c:pt>
                <c:pt idx="2">
                  <c:v>Paese o frazione</c:v>
                </c:pt>
              </c:strCache>
            </c:strRef>
          </c:cat>
          <c:val>
            <c:numRef>
              <c:f>'Dati generali medici'!$D$16:$D$18</c:f>
              <c:numCache>
                <c:formatCode>#,##0.0</c:formatCode>
                <c:ptCount val="3"/>
                <c:pt idx="0">
                  <c:v>29.500710335127295</c:v>
                </c:pt>
                <c:pt idx="1">
                  <c:v>19.510600751593515</c:v>
                </c:pt>
                <c:pt idx="2">
                  <c:v>50.988688913280534</c:v>
                </c:pt>
              </c:numCache>
            </c:numRef>
          </c:val>
        </c:ser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33194986596239701"/>
          <c:y val="0.69849808354627263"/>
          <c:w val="0.46675829186727735"/>
          <c:h val="0.21454630041106579"/>
        </c:manualLayout>
      </c:layout>
      <c:txPr>
        <a:bodyPr/>
        <a:lstStyle/>
        <a:p>
          <a:pPr rtl="0">
            <a:defRPr sz="2000"/>
          </a:pPr>
          <a:endParaRPr lang="it-IT"/>
        </a:p>
      </c:txPr>
    </c:legend>
    <c:plotVisOnly val="1"/>
  </c:chart>
  <c:spPr>
    <a:ln>
      <a:noFill/>
    </a:ln>
    <a:scene3d>
      <a:camera prst="orthographicFront"/>
      <a:lightRig rig="threePt" dir="t"/>
    </a:scene3d>
    <a:sp3d>
      <a:bevelT w="0" h="0"/>
    </a:sp3d>
  </c:sp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view3D>
      <c:rotX val="70"/>
      <c:perspective val="0"/>
    </c:view3D>
    <c:plotArea>
      <c:layout>
        <c:manualLayout>
          <c:layoutTarget val="inner"/>
          <c:xMode val="edge"/>
          <c:yMode val="edge"/>
          <c:x val="1.2086614173228343E-3"/>
          <c:y val="0.44179218750766241"/>
          <c:w val="0.52121128608923861"/>
          <c:h val="0.52512143421097823"/>
        </c:manualLayout>
      </c:layout>
      <c:pie3DChart>
        <c:varyColors val="1"/>
        <c:ser>
          <c:idx val="0"/>
          <c:order val="0"/>
          <c:spPr>
            <a:solidFill>
              <a:schemeClr val="accent2"/>
            </a:solidFill>
            <a:scene3d>
              <a:camera prst="orthographicFront"/>
              <a:lightRig rig="threePt" dir="t"/>
            </a:scene3d>
            <a:sp3d>
              <a:bevelT w="107950"/>
            </a:sp3d>
          </c:spPr>
          <c:explosion val="4"/>
          <c:dPt>
            <c:idx val="1"/>
            <c:spPr>
              <a:solidFill>
                <a:schemeClr val="accent6">
                  <a:lumMod val="60000"/>
                  <a:lumOff val="40000"/>
                </a:schemeClr>
              </a:solidFill>
              <a:scene3d>
                <a:camera prst="orthographicFront"/>
                <a:lightRig rig="threePt" dir="t"/>
              </a:scene3d>
              <a:sp3d>
                <a:bevelT w="107950"/>
              </a:sp3d>
            </c:spPr>
          </c:dPt>
          <c:dPt>
            <c:idx val="2"/>
            <c:spPr>
              <a:solidFill>
                <a:schemeClr val="tx2">
                  <a:lumMod val="40000"/>
                  <a:lumOff val="60000"/>
                </a:schemeClr>
              </a:solidFill>
              <a:scene3d>
                <a:camera prst="orthographicFront"/>
                <a:lightRig rig="threePt" dir="t"/>
              </a:scene3d>
              <a:sp3d>
                <a:bevelT w="107950"/>
              </a:sp3d>
            </c:spPr>
          </c:dPt>
          <c:dLbls>
            <c:dLbl>
              <c:idx val="0"/>
              <c:layout>
                <c:manualLayout>
                  <c:x val="-0.11743274278215227"/>
                  <c:y val="9.5774414345052225E-2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sz="280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defRPr>
                  </a:pPr>
                  <a:endParaRPr lang="it-IT"/>
                </a:p>
              </c:txPr>
              <c:dLblPos val="bestFit"/>
              <c:showPercent val="1"/>
            </c:dLbl>
            <c:dLbl>
              <c:idx val="1"/>
              <c:layout>
                <c:manualLayout>
                  <c:x val="-9.3057961504811951E-2"/>
                  <c:y val="-6.0898092115909921E-2"/>
                </c:manualLayout>
              </c:layout>
              <c:dLblPos val="bestFit"/>
              <c:showPercent val="1"/>
            </c:dLbl>
            <c:dLbl>
              <c:idx val="3"/>
              <c:layout>
                <c:manualLayout>
                  <c:x val="8.7257540581645102E-2"/>
                  <c:y val="0.15351965114795627"/>
                </c:manualLayout>
              </c:layout>
              <c:dLblPos val="bestFit"/>
              <c:showPercent val="1"/>
            </c:dLbl>
            <c:numFmt formatCode="0.0%" sourceLinked="0"/>
            <c:txPr>
              <a:bodyPr/>
              <a:lstStyle/>
              <a:p>
                <a:pPr>
                  <a:defRPr sz="280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it-IT"/>
              </a:p>
            </c:txPr>
            <c:dLblPos val="ctr"/>
            <c:showPercent val="1"/>
            <c:showLeaderLines val="1"/>
          </c:dLbls>
          <c:cat>
            <c:strRef>
              <c:f>'d10'!$C$27:$E$27</c:f>
              <c:strCache>
                <c:ptCount val="3"/>
                <c:pt idx="0">
                  <c:v>probabilmente o sicuramente No</c:v>
                </c:pt>
                <c:pt idx="1">
                  <c:v>né Sì né No</c:v>
                </c:pt>
                <c:pt idx="2">
                  <c:v>probabilmente o sicuramente Sì</c:v>
                </c:pt>
              </c:strCache>
            </c:strRef>
          </c:cat>
          <c:val>
            <c:numRef>
              <c:f>'d10'!$C$46:$E$46</c:f>
              <c:numCache>
                <c:formatCode>#,##0.0</c:formatCode>
                <c:ptCount val="3"/>
                <c:pt idx="0">
                  <c:v>26.313871747352941</c:v>
                </c:pt>
                <c:pt idx="1">
                  <c:v>8.6</c:v>
                </c:pt>
                <c:pt idx="2">
                  <c:v>65.10750642955567</c:v>
                </c:pt>
              </c:numCache>
            </c:numRef>
          </c:val>
        </c:ser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47609087926509197"/>
          <c:y val="0.46425429831745285"/>
          <c:w val="0.50050973315835523"/>
          <c:h val="0.22122190033199784"/>
        </c:manualLayout>
      </c:layout>
      <c:txPr>
        <a:bodyPr/>
        <a:lstStyle/>
        <a:p>
          <a:pPr rtl="0">
            <a:defRPr sz="2400"/>
          </a:pPr>
          <a:endParaRPr lang="it-IT"/>
        </a:p>
      </c:txPr>
    </c:legend>
    <c:plotVisOnly val="1"/>
  </c:chart>
  <c:spPr>
    <a:ln>
      <a:noFill/>
    </a:ln>
    <a:scene3d>
      <a:camera prst="orthographicFront"/>
      <a:lightRig rig="threePt" dir="t"/>
    </a:scene3d>
    <a:sp3d>
      <a:bevelT w="0" h="0"/>
    </a:sp3d>
  </c:sp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>
        <c:manualLayout>
          <c:layoutTarget val="inner"/>
          <c:xMode val="edge"/>
          <c:yMode val="edge"/>
          <c:x val="0.53952744969378863"/>
          <c:y val="0.13509079106442032"/>
          <c:w val="0.46042202537182897"/>
          <c:h val="0.84182899031045866"/>
        </c:manualLayout>
      </c:layout>
      <c:barChart>
        <c:barDir val="col"/>
        <c:grouping val="clustered"/>
        <c:ser>
          <c:idx val="0"/>
          <c:order val="0"/>
          <c:tx>
            <c:strRef>
              <c:f>'d11_01-d11_11'!$C$27</c:f>
              <c:strCache>
                <c:ptCount val="1"/>
                <c:pt idx="0">
                  <c:v>Il condizionamento della politica</c:v>
                </c:pt>
              </c:strCache>
            </c:strRef>
          </c:tx>
          <c:dLbls>
            <c:txPr>
              <a:bodyPr/>
              <a:lstStyle/>
              <a:p>
                <a:pPr>
                  <a:defRPr sz="1800"/>
                </a:pPr>
                <a:endParaRPr lang="it-IT"/>
              </a:p>
            </c:txPr>
            <c:dLblPos val="outEnd"/>
            <c:showVal val="1"/>
          </c:dLbls>
          <c:val>
            <c:numRef>
              <c:f>'d11_01-d11_11'!$C$28</c:f>
              <c:numCache>
                <c:formatCode>#,##0.0</c:formatCode>
                <c:ptCount val="1"/>
                <c:pt idx="0">
                  <c:v>8.7332276793826988</c:v>
                </c:pt>
              </c:numCache>
            </c:numRef>
          </c:val>
        </c:ser>
        <c:ser>
          <c:idx val="1"/>
          <c:order val="1"/>
          <c:tx>
            <c:strRef>
              <c:f>'d11_01-d11_11'!$D$27</c:f>
              <c:strCache>
                <c:ptCount val="1"/>
                <c:pt idx="0">
                  <c:v>La pletora amministrativa</c:v>
                </c:pt>
              </c:strCache>
            </c:strRef>
          </c:tx>
          <c:dLbls>
            <c:txPr>
              <a:bodyPr/>
              <a:lstStyle/>
              <a:p>
                <a:pPr>
                  <a:defRPr sz="1800"/>
                </a:pPr>
                <a:endParaRPr lang="it-IT"/>
              </a:p>
            </c:txPr>
            <c:dLblPos val="outEnd"/>
            <c:showVal val="1"/>
          </c:dLbls>
          <c:val>
            <c:numRef>
              <c:f>'d11_01-d11_11'!$D$28</c:f>
              <c:numCache>
                <c:formatCode>#,##0.0</c:formatCode>
                <c:ptCount val="1"/>
                <c:pt idx="0">
                  <c:v>8.7411394779995639</c:v>
                </c:pt>
              </c:numCache>
            </c:numRef>
          </c:val>
        </c:ser>
        <c:ser>
          <c:idx val="2"/>
          <c:order val="2"/>
          <c:tx>
            <c:strRef>
              <c:f>'d11_01-d11_11'!$E$27</c:f>
              <c:strCache>
                <c:ptCount val="1"/>
                <c:pt idx="0">
                  <c:v>L'aumento deicronici</c:v>
                </c:pt>
              </c:strCache>
            </c:strRef>
          </c:tx>
          <c:dLbls>
            <c:txPr>
              <a:bodyPr/>
              <a:lstStyle/>
              <a:p>
                <a:pPr>
                  <a:defRPr sz="1800"/>
                </a:pPr>
                <a:endParaRPr lang="it-IT"/>
              </a:p>
            </c:txPr>
            <c:dLblPos val="outEnd"/>
            <c:showVal val="1"/>
          </c:dLbls>
          <c:val>
            <c:numRef>
              <c:f>'d11_01-d11_11'!$E$28</c:f>
              <c:numCache>
                <c:formatCode>#,##0.0</c:formatCode>
                <c:ptCount val="1"/>
                <c:pt idx="0">
                  <c:v>7.972856285682032</c:v>
                </c:pt>
              </c:numCache>
            </c:numRef>
          </c:val>
        </c:ser>
        <c:ser>
          <c:idx val="3"/>
          <c:order val="3"/>
          <c:tx>
            <c:strRef>
              <c:f>'d11_01-d11_11'!$F$27</c:f>
              <c:strCache>
                <c:ptCount val="1"/>
                <c:pt idx="0">
                  <c:v>La riduzione dei cut-off per le malattie</c:v>
                </c:pt>
              </c:strCache>
            </c:strRef>
          </c:tx>
          <c:dLbls>
            <c:txPr>
              <a:bodyPr/>
              <a:lstStyle/>
              <a:p>
                <a:pPr>
                  <a:defRPr sz="1800"/>
                </a:pPr>
                <a:endParaRPr lang="it-IT"/>
              </a:p>
            </c:txPr>
            <c:showVal val="1"/>
          </c:dLbls>
          <c:val>
            <c:numRef>
              <c:f>'d11_01-d11_11'!$F$28</c:f>
              <c:numCache>
                <c:formatCode>#,##0.0</c:formatCode>
                <c:ptCount val="1"/>
                <c:pt idx="0">
                  <c:v>7.1058177706381782</c:v>
                </c:pt>
              </c:numCache>
            </c:numRef>
          </c:val>
        </c:ser>
        <c:ser>
          <c:idx val="4"/>
          <c:order val="4"/>
          <c:tx>
            <c:strRef>
              <c:f>'d11_01-d11_11'!$G$27</c:f>
              <c:strCache>
                <c:ptCount val="1"/>
                <c:pt idx="0">
                  <c:v>La medicina difensiva</c:v>
                </c:pt>
              </c:strCache>
            </c:strRef>
          </c:tx>
          <c:dLbls>
            <c:txPr>
              <a:bodyPr/>
              <a:lstStyle/>
              <a:p>
                <a:pPr>
                  <a:defRPr sz="1800"/>
                </a:pPr>
                <a:endParaRPr lang="it-IT"/>
              </a:p>
            </c:txPr>
            <c:showVal val="1"/>
          </c:dLbls>
          <c:val>
            <c:numRef>
              <c:f>'d11_01-d11_11'!$G$28</c:f>
              <c:numCache>
                <c:formatCode>#,##0.0</c:formatCode>
                <c:ptCount val="1"/>
                <c:pt idx="0">
                  <c:v>7.6755430032006737</c:v>
                </c:pt>
              </c:numCache>
            </c:numRef>
          </c:val>
        </c:ser>
        <c:ser>
          <c:idx val="5"/>
          <c:order val="5"/>
          <c:tx>
            <c:strRef>
              <c:f>'d11_01-d11_11'!$H$27</c:f>
              <c:strCache>
                <c:ptCount val="1"/>
                <c:pt idx="0">
                  <c:v>I messaggi allarmistici dei media</c:v>
                </c:pt>
              </c:strCache>
            </c:strRef>
          </c:tx>
          <c:dLbls>
            <c:txPr>
              <a:bodyPr/>
              <a:lstStyle/>
              <a:p>
                <a:pPr>
                  <a:defRPr sz="1800"/>
                </a:pPr>
                <a:endParaRPr lang="it-IT"/>
              </a:p>
            </c:txPr>
            <c:showVal val="1"/>
          </c:dLbls>
          <c:val>
            <c:numRef>
              <c:f>'d11_01-d11_11'!$H$28</c:f>
              <c:numCache>
                <c:formatCode>#,##0.0</c:formatCode>
                <c:ptCount val="1"/>
                <c:pt idx="0">
                  <c:v>7.7465751989842717</c:v>
                </c:pt>
              </c:numCache>
            </c:numRef>
          </c:val>
        </c:ser>
        <c:ser>
          <c:idx val="6"/>
          <c:order val="6"/>
          <c:tx>
            <c:strRef>
              <c:f>'d11_01-d11_11'!$I$27</c:f>
              <c:strCache>
                <c:ptCount val="1"/>
                <c:pt idx="0">
                  <c:v>Eccessivo focus su malattia</c:v>
                </c:pt>
              </c:strCache>
            </c:strRef>
          </c:tx>
          <c:dLbls>
            <c:txPr>
              <a:bodyPr/>
              <a:lstStyle/>
              <a:p>
                <a:pPr>
                  <a:defRPr sz="1800"/>
                </a:pPr>
                <a:endParaRPr lang="it-IT"/>
              </a:p>
            </c:txPr>
            <c:showVal val="1"/>
          </c:dLbls>
          <c:val>
            <c:numRef>
              <c:f>'d11_01-d11_11'!$I$28</c:f>
              <c:numCache>
                <c:formatCode>#,##0.0</c:formatCode>
                <c:ptCount val="1"/>
                <c:pt idx="0">
                  <c:v>7.1931797544729905</c:v>
                </c:pt>
              </c:numCache>
            </c:numRef>
          </c:val>
        </c:ser>
        <c:ser>
          <c:idx val="7"/>
          <c:order val="7"/>
          <c:tx>
            <c:strRef>
              <c:f>'d11_01-d11_11'!$J$27</c:f>
              <c:strCache>
                <c:ptCount val="1"/>
                <c:pt idx="0">
                  <c:v>Il difetto di continuità dei dati</c:v>
                </c:pt>
              </c:strCache>
            </c:strRef>
          </c:tx>
          <c:dLbls>
            <c:txPr>
              <a:bodyPr/>
              <a:lstStyle/>
              <a:p>
                <a:pPr>
                  <a:defRPr sz="1800"/>
                </a:pPr>
                <a:endParaRPr lang="it-IT"/>
              </a:p>
            </c:txPr>
            <c:showVal val="1"/>
          </c:dLbls>
          <c:val>
            <c:numRef>
              <c:f>'d11_01-d11_11'!$J$28</c:f>
              <c:numCache>
                <c:formatCode>#,##0.0</c:formatCode>
                <c:ptCount val="1"/>
                <c:pt idx="0">
                  <c:v>7.2610399378488975</c:v>
                </c:pt>
              </c:numCache>
            </c:numRef>
          </c:val>
        </c:ser>
        <c:ser>
          <c:idx val="8"/>
          <c:order val="8"/>
          <c:tx>
            <c:strRef>
              <c:f>'d11_01-d11_11'!$K$27</c:f>
              <c:strCache>
                <c:ptCount val="1"/>
                <c:pt idx="0">
                  <c:v>Scarsa informatizzazione</c:v>
                </c:pt>
              </c:strCache>
            </c:strRef>
          </c:tx>
          <c:dLbls>
            <c:txPr>
              <a:bodyPr/>
              <a:lstStyle/>
              <a:p>
                <a:pPr>
                  <a:defRPr sz="1800"/>
                </a:pPr>
                <a:endParaRPr lang="it-IT"/>
              </a:p>
            </c:txPr>
            <c:showVal val="1"/>
          </c:dLbls>
          <c:val>
            <c:numRef>
              <c:f>'d11_01-d11_11'!$K$28</c:f>
              <c:numCache>
                <c:formatCode>#,##0.0</c:formatCode>
                <c:ptCount val="1"/>
                <c:pt idx="0">
                  <c:v>7.0473775285718618</c:v>
                </c:pt>
              </c:numCache>
            </c:numRef>
          </c:val>
        </c:ser>
        <c:ser>
          <c:idx val="9"/>
          <c:order val="9"/>
          <c:tx>
            <c:strRef>
              <c:f>'d11_01-d11_11'!$L$27</c:f>
              <c:strCache>
                <c:ptCount val="1"/>
                <c:pt idx="0">
                  <c:v>L'inappropriato uso setting assistenziali</c:v>
                </c:pt>
              </c:strCache>
            </c:strRef>
          </c:tx>
          <c:dLbls>
            <c:txPr>
              <a:bodyPr/>
              <a:lstStyle/>
              <a:p>
                <a:pPr>
                  <a:defRPr sz="1800"/>
                </a:pPr>
                <a:endParaRPr lang="it-IT"/>
              </a:p>
            </c:txPr>
            <c:showVal val="1"/>
          </c:dLbls>
          <c:val>
            <c:numRef>
              <c:f>'d11_01-d11_11'!$L$28</c:f>
              <c:numCache>
                <c:formatCode>#,##0.0</c:formatCode>
                <c:ptCount val="1"/>
                <c:pt idx="0">
                  <c:v>7.4339918431672398</c:v>
                </c:pt>
              </c:numCache>
            </c:numRef>
          </c:val>
        </c:ser>
        <c:ser>
          <c:idx val="10"/>
          <c:order val="10"/>
          <c:tx>
            <c:strRef>
              <c:f>'d11_01-d11_11'!$M$27</c:f>
              <c:strCache>
                <c:ptCount val="1"/>
                <c:pt idx="0">
                  <c:v>Prestazioni SSN gratis a cittadini non italiani</c:v>
                </c:pt>
              </c:strCache>
            </c:strRef>
          </c:tx>
          <c:dLbls>
            <c:txPr>
              <a:bodyPr/>
              <a:lstStyle/>
              <a:p>
                <a:pPr>
                  <a:defRPr sz="1800"/>
                </a:pPr>
                <a:endParaRPr lang="it-IT"/>
              </a:p>
            </c:txPr>
            <c:showVal val="1"/>
          </c:dLbls>
          <c:val>
            <c:numRef>
              <c:f>'d11_01-d11_11'!$M$28</c:f>
              <c:numCache>
                <c:formatCode>#,##0.0</c:formatCode>
                <c:ptCount val="1"/>
                <c:pt idx="0">
                  <c:v>5.9075929819296737</c:v>
                </c:pt>
              </c:numCache>
            </c:numRef>
          </c:val>
        </c:ser>
        <c:gapWidth val="78"/>
        <c:overlap val="-14"/>
        <c:axId val="64149376"/>
        <c:axId val="64150912"/>
      </c:barChart>
      <c:catAx>
        <c:axId val="64149376"/>
        <c:scaling>
          <c:orientation val="minMax"/>
        </c:scaling>
        <c:delete val="1"/>
        <c:axPos val="b"/>
        <c:tickLblPos val="none"/>
        <c:crossAx val="64150912"/>
        <c:crosses val="autoZero"/>
        <c:auto val="1"/>
        <c:lblAlgn val="ctr"/>
        <c:lblOffset val="100"/>
      </c:catAx>
      <c:valAx>
        <c:axId val="64150912"/>
        <c:scaling>
          <c:orientation val="minMax"/>
        </c:scaling>
        <c:axPos val="l"/>
        <c:numFmt formatCode="#,##0" sourceLinked="0"/>
        <c:tickLblPos val="nextTo"/>
        <c:txPr>
          <a:bodyPr/>
          <a:lstStyle/>
          <a:p>
            <a:pPr>
              <a:defRPr sz="1600"/>
            </a:pPr>
            <a:endParaRPr lang="it-IT"/>
          </a:p>
        </c:txPr>
        <c:crossAx val="64149376"/>
        <c:crosses val="autoZero"/>
        <c:crossBetween val="between"/>
        <c:majorUnit val="2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"/>
          <c:y val="0.20269369405585036"/>
          <c:w val="0.52326695100612342"/>
          <c:h val="0.68081387385133951"/>
        </c:manualLayout>
      </c:layout>
      <c:txPr>
        <a:bodyPr/>
        <a:lstStyle/>
        <a:p>
          <a:pPr>
            <a:defRPr sz="2000"/>
          </a:pPr>
          <a:endParaRPr lang="it-IT"/>
        </a:p>
      </c:txPr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view3D>
      <c:rotX val="70"/>
      <c:perspective val="0"/>
    </c:view3D>
    <c:plotArea>
      <c:layout>
        <c:manualLayout>
          <c:layoutTarget val="inner"/>
          <c:xMode val="edge"/>
          <c:yMode val="edge"/>
          <c:x val="7.1106736657917946E-4"/>
          <c:y val="0.24291156426198146"/>
          <c:w val="0.68154669728783912"/>
          <c:h val="0.68396128832309733"/>
        </c:manualLayout>
      </c:layout>
      <c:pie3DChart>
        <c:varyColors val="1"/>
        <c:ser>
          <c:idx val="0"/>
          <c:order val="0"/>
          <c:spPr>
            <a:solidFill>
              <a:schemeClr val="bg2">
                <a:lumMod val="50000"/>
              </a:schemeClr>
            </a:solidFill>
            <a:scene3d>
              <a:camera prst="orthographicFront"/>
              <a:lightRig rig="threePt" dir="t"/>
            </a:scene3d>
            <a:sp3d>
              <a:bevelT w="107950"/>
            </a:sp3d>
          </c:spPr>
          <c:explosion val="4"/>
          <c:dPt>
            <c:idx val="0"/>
            <c:spPr>
              <a:solidFill>
                <a:schemeClr val="accent6"/>
              </a:solidFill>
              <a:scene3d>
                <a:camera prst="orthographicFront"/>
                <a:lightRig rig="threePt" dir="t"/>
              </a:scene3d>
              <a:sp3d>
                <a:bevelT w="107950"/>
              </a:sp3d>
            </c:spPr>
          </c:dPt>
          <c:dPt>
            <c:idx val="1"/>
            <c:spPr>
              <a:solidFill>
                <a:schemeClr val="tx2">
                  <a:lumMod val="40000"/>
                  <a:lumOff val="60000"/>
                </a:schemeClr>
              </a:solidFill>
              <a:scene3d>
                <a:camera prst="orthographicFront"/>
                <a:lightRig rig="threePt" dir="t"/>
              </a:scene3d>
              <a:sp3d>
                <a:bevelT w="107950"/>
              </a:sp3d>
            </c:spPr>
          </c:dPt>
          <c:dPt>
            <c:idx val="2"/>
            <c:spPr>
              <a:solidFill>
                <a:schemeClr val="accent1"/>
              </a:solidFill>
              <a:scene3d>
                <a:camera prst="orthographicFront"/>
                <a:lightRig rig="threePt" dir="t"/>
              </a:scene3d>
              <a:sp3d>
                <a:bevelT w="107950"/>
              </a:sp3d>
            </c:spPr>
          </c:dPt>
          <c:dPt>
            <c:idx val="3"/>
            <c:spPr>
              <a:solidFill>
                <a:schemeClr val="accent2"/>
              </a:solidFill>
              <a:scene3d>
                <a:camera prst="orthographicFront"/>
                <a:lightRig rig="threePt" dir="t"/>
              </a:scene3d>
              <a:sp3d>
                <a:bevelT w="107950"/>
              </a:sp3d>
            </c:spPr>
          </c:dPt>
          <c:dLbls>
            <c:dLbl>
              <c:idx val="0"/>
              <c:layout>
                <c:manualLayout>
                  <c:x val="-2.3080818022747168E-2"/>
                  <c:y val="0.11378860627265408"/>
                </c:manualLayout>
              </c:layout>
              <c:dLblPos val="bestFit"/>
              <c:showPercent val="1"/>
            </c:dLbl>
            <c:dLbl>
              <c:idx val="1"/>
              <c:layout>
                <c:manualLayout>
                  <c:x val="-0.14185356517935258"/>
                  <c:y val="6.2229803287353978E-3"/>
                </c:manualLayout>
              </c:layout>
              <c:dLblPos val="bestFit"/>
              <c:showPercent val="1"/>
            </c:dLbl>
            <c:dLbl>
              <c:idx val="3"/>
              <c:layout>
                <c:manualLayout>
                  <c:x val="6.753051181102368E-2"/>
                  <c:y val="0.14229396615737025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sz="280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defRPr>
                  </a:pPr>
                  <a:endParaRPr lang="it-IT"/>
                </a:p>
              </c:txPr>
              <c:dLblPos val="bestFit"/>
              <c:showPercent val="1"/>
            </c:dLbl>
            <c:numFmt formatCode="0.0%" sourceLinked="0"/>
            <c:txPr>
              <a:bodyPr/>
              <a:lstStyle/>
              <a:p>
                <a:pPr>
                  <a:defRPr sz="280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it-IT"/>
              </a:p>
            </c:txPr>
            <c:dLblPos val="ctr"/>
            <c:showPercent val="1"/>
            <c:showLeaderLines val="1"/>
          </c:dLbls>
          <c:cat>
            <c:strRef>
              <c:f>'d8'!$C$24:$F$24</c:f>
              <c:strCache>
                <c:ptCount val="4"/>
                <c:pt idx="0">
                  <c:v>Mantenuto, come è già oggi</c:v>
                </c:pt>
                <c:pt idx="1">
                  <c:v>Lievemente rimodulato </c:v>
                </c:pt>
                <c:pt idx="2">
                  <c:v>Fortemente rimodulato </c:v>
                </c:pt>
                <c:pt idx="3">
                  <c:v>Del tutto abolito</c:v>
                </c:pt>
              </c:strCache>
            </c:strRef>
          </c:cat>
          <c:val>
            <c:numRef>
              <c:f>'d8'!$C$22:$F$22</c:f>
              <c:numCache>
                <c:formatCode>#,##0.0</c:formatCode>
                <c:ptCount val="4"/>
                <c:pt idx="0">
                  <c:v>5.9698087915239402</c:v>
                </c:pt>
                <c:pt idx="1">
                  <c:v>38.852900054562276</c:v>
                </c:pt>
                <c:pt idx="2">
                  <c:v>43.270150267202737</c:v>
                </c:pt>
                <c:pt idx="3">
                  <c:v>11.907140886712197</c:v>
                </c:pt>
              </c:numCache>
            </c:numRef>
          </c:val>
        </c:ser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53837729658792655"/>
          <c:y val="0.25570146527637927"/>
          <c:w val="0.43781025809273855"/>
          <c:h val="0.36496857827035639"/>
        </c:manualLayout>
      </c:layout>
      <c:txPr>
        <a:bodyPr/>
        <a:lstStyle/>
        <a:p>
          <a:pPr rtl="0">
            <a:defRPr sz="2400"/>
          </a:pPr>
          <a:endParaRPr lang="it-IT"/>
        </a:p>
      </c:txPr>
    </c:legend>
    <c:plotVisOnly val="1"/>
  </c:chart>
  <c:spPr>
    <a:ln>
      <a:noFill/>
    </a:ln>
    <a:scene3d>
      <a:camera prst="orthographicFront"/>
      <a:lightRig rig="threePt" dir="t"/>
    </a:scene3d>
    <a:sp3d>
      <a:bevelT w="0" h="0"/>
    </a:sp3d>
  </c:sp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view3D>
      <c:rotX val="70"/>
      <c:perspective val="0"/>
    </c:view3D>
    <c:plotArea>
      <c:layout>
        <c:manualLayout>
          <c:layoutTarget val="inner"/>
          <c:xMode val="edge"/>
          <c:yMode val="edge"/>
          <c:x val="9.7832618359011501E-3"/>
          <c:y val="6.0483475692243424E-2"/>
          <c:w val="0.6682084607086668"/>
          <c:h val="0.66767254618767868"/>
        </c:manualLayout>
      </c:layout>
      <c:pie3DChart>
        <c:varyColors val="1"/>
        <c:ser>
          <c:idx val="0"/>
          <c:order val="0"/>
          <c:spPr>
            <a:solidFill>
              <a:schemeClr val="bg2">
                <a:lumMod val="50000"/>
              </a:schemeClr>
            </a:solidFill>
            <a:scene3d>
              <a:camera prst="orthographicFront"/>
              <a:lightRig rig="threePt" dir="t"/>
            </a:scene3d>
            <a:sp3d>
              <a:bevelT w="107950"/>
            </a:sp3d>
          </c:spPr>
          <c:explosion val="4"/>
          <c:dPt>
            <c:idx val="0"/>
            <c:spPr>
              <a:solidFill>
                <a:schemeClr val="accent2"/>
              </a:solidFill>
              <a:scene3d>
                <a:camera prst="orthographicFront"/>
                <a:lightRig rig="threePt" dir="t"/>
              </a:scene3d>
              <a:sp3d>
                <a:bevelT w="107950"/>
              </a:sp3d>
            </c:spPr>
          </c:dPt>
          <c:dPt>
            <c:idx val="1"/>
            <c:spPr>
              <a:solidFill>
                <a:schemeClr val="accent6">
                  <a:lumMod val="60000"/>
                  <a:lumOff val="40000"/>
                </a:schemeClr>
              </a:solidFill>
              <a:scene3d>
                <a:camera prst="orthographicFront"/>
                <a:lightRig rig="threePt" dir="t"/>
              </a:scene3d>
              <a:sp3d>
                <a:bevelT w="107950"/>
              </a:sp3d>
            </c:spPr>
          </c:dPt>
          <c:dPt>
            <c:idx val="2"/>
            <c:spPr>
              <a:solidFill>
                <a:schemeClr val="tx2">
                  <a:lumMod val="60000"/>
                  <a:lumOff val="40000"/>
                </a:schemeClr>
              </a:solidFill>
              <a:scene3d>
                <a:camera prst="orthographicFront"/>
                <a:lightRig rig="threePt" dir="t"/>
              </a:scene3d>
              <a:sp3d>
                <a:bevelT w="107950"/>
              </a:sp3d>
            </c:spPr>
          </c:dPt>
          <c:dPt>
            <c:idx val="3"/>
            <c:spPr>
              <a:solidFill>
                <a:schemeClr val="accent2"/>
              </a:solidFill>
              <a:scene3d>
                <a:camera prst="orthographicFront"/>
                <a:lightRig rig="threePt" dir="t"/>
              </a:scene3d>
              <a:sp3d>
                <a:bevelT w="107950"/>
              </a:sp3d>
            </c:spPr>
          </c:dPt>
          <c:dLbls>
            <c:dLbl>
              <c:idx val="0"/>
              <c:layout>
                <c:manualLayout>
                  <c:x val="-9.7978533961503869E-2"/>
                  <c:y val="0.1658755136272532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sz="200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defRPr>
                  </a:pPr>
                  <a:endParaRPr lang="it-IT"/>
                </a:p>
              </c:txPr>
              <c:dLblPos val="bestFit"/>
              <c:showPercent val="1"/>
            </c:dLbl>
            <c:dLbl>
              <c:idx val="1"/>
              <c:layout>
                <c:manualLayout>
                  <c:x val="-0.1541939904477973"/>
                  <c:y val="-0.15624998162729895"/>
                </c:manualLayout>
              </c:layout>
              <c:dLblPos val="bestFit"/>
              <c:showPercent val="1"/>
            </c:dLbl>
            <c:dLbl>
              <c:idx val="3"/>
              <c:layout>
                <c:manualLayout>
                  <c:x val="8.7257540581645227E-2"/>
                  <c:y val="0.15351965114795652"/>
                </c:manualLayout>
              </c:layout>
              <c:dLblPos val="bestFit"/>
              <c:showPercent val="1"/>
            </c:dLbl>
            <c:numFmt formatCode="0.0%" sourceLinked="0"/>
            <c:txPr>
              <a:bodyPr/>
              <a:lstStyle/>
              <a:p>
                <a:pPr>
                  <a:defRPr sz="200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it-IT"/>
              </a:p>
            </c:txPr>
            <c:dLblPos val="ctr"/>
            <c:showPercent val="1"/>
            <c:showLeaderLines val="1"/>
          </c:dLbls>
          <c:cat>
            <c:strRef>
              <c:f>d14_1!$C$3:$E$3</c:f>
              <c:strCache>
                <c:ptCount val="3"/>
                <c:pt idx="0">
                  <c:v>No</c:v>
                </c:pt>
                <c:pt idx="1">
                  <c:v>Forse</c:v>
                </c:pt>
                <c:pt idx="2">
                  <c:v>Sì</c:v>
                </c:pt>
              </c:strCache>
            </c:strRef>
          </c:cat>
          <c:val>
            <c:numRef>
              <c:f>d14_1!$C$22:$E$22</c:f>
              <c:numCache>
                <c:formatCode>#,##0.0</c:formatCode>
                <c:ptCount val="3"/>
                <c:pt idx="0">
                  <c:v>19.371077866085791</c:v>
                </c:pt>
                <c:pt idx="1">
                  <c:v>30.253817026931024</c:v>
                </c:pt>
                <c:pt idx="2">
                  <c:v>50.375105106984776</c:v>
                </c:pt>
              </c:numCache>
            </c:numRef>
          </c:val>
        </c:ser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55905213040844914"/>
          <c:y val="0.76482950696110041"/>
          <c:w val="0.43135574541896782"/>
          <c:h val="0.21481218862392201"/>
        </c:manualLayout>
      </c:layout>
      <c:txPr>
        <a:bodyPr/>
        <a:lstStyle/>
        <a:p>
          <a:pPr rtl="0">
            <a:defRPr sz="2400"/>
          </a:pPr>
          <a:endParaRPr lang="it-IT"/>
        </a:p>
      </c:txPr>
    </c:legend>
    <c:plotVisOnly val="1"/>
  </c:chart>
  <c:spPr>
    <a:ln>
      <a:noFill/>
    </a:ln>
    <a:scene3d>
      <a:camera prst="orthographicFront"/>
      <a:lightRig rig="threePt" dir="t"/>
    </a:scene3d>
    <a:sp3d>
      <a:bevelT w="0" h="0"/>
    </a:sp3d>
  </c:sp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9115" cy="511811"/>
          </a:xfrm>
          <a:prstGeom prst="rect">
            <a:avLst/>
          </a:prstGeom>
        </p:spPr>
        <p:txBody>
          <a:bodyPr vert="horz" lIns="99090" tIns="49545" rIns="99090" bIns="49545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4891" y="0"/>
            <a:ext cx="3079115" cy="511811"/>
          </a:xfrm>
          <a:prstGeom prst="rect">
            <a:avLst/>
          </a:prstGeom>
        </p:spPr>
        <p:txBody>
          <a:bodyPr vert="horz" lIns="99090" tIns="49545" rIns="99090" bIns="49545" rtlCol="0"/>
          <a:lstStyle>
            <a:lvl1pPr algn="r">
              <a:defRPr sz="1300"/>
            </a:lvl1pPr>
          </a:lstStyle>
          <a:p>
            <a:fld id="{8A4A969D-7C39-434C-8DEA-F8937AD3211C}" type="datetimeFigureOut">
              <a:rPr lang="it-IT" smtClean="0"/>
              <a:pPr/>
              <a:t>24/01/2013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722614"/>
            <a:ext cx="3079115" cy="511811"/>
          </a:xfrm>
          <a:prstGeom prst="rect">
            <a:avLst/>
          </a:prstGeom>
        </p:spPr>
        <p:txBody>
          <a:bodyPr vert="horz" lIns="99090" tIns="49545" rIns="99090" bIns="49545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4891" y="9722614"/>
            <a:ext cx="3079115" cy="511811"/>
          </a:xfrm>
          <a:prstGeom prst="rect">
            <a:avLst/>
          </a:prstGeom>
        </p:spPr>
        <p:txBody>
          <a:bodyPr vert="horz" lIns="99090" tIns="49545" rIns="99090" bIns="49545" rtlCol="0" anchor="b"/>
          <a:lstStyle>
            <a:lvl1pPr algn="r">
              <a:defRPr sz="1300"/>
            </a:lvl1pPr>
          </a:lstStyle>
          <a:p>
            <a:fld id="{F560EEF4-489C-41AA-B691-CAD2EBF52CB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9115" cy="511811"/>
          </a:xfrm>
          <a:prstGeom prst="rect">
            <a:avLst/>
          </a:prstGeom>
        </p:spPr>
        <p:txBody>
          <a:bodyPr vert="horz" lIns="99090" tIns="49545" rIns="99090" bIns="49545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4891" y="0"/>
            <a:ext cx="3079115" cy="511811"/>
          </a:xfrm>
          <a:prstGeom prst="rect">
            <a:avLst/>
          </a:prstGeom>
        </p:spPr>
        <p:txBody>
          <a:bodyPr vert="horz" lIns="99090" tIns="49545" rIns="99090" bIns="49545" rtlCol="0"/>
          <a:lstStyle>
            <a:lvl1pPr algn="r">
              <a:defRPr sz="1300"/>
            </a:lvl1pPr>
          </a:lstStyle>
          <a:p>
            <a:fld id="{A9FA11D7-E324-4761-88E8-BB11078D0ECD}" type="datetimeFigureOut">
              <a:rPr lang="it-IT" smtClean="0"/>
              <a:pPr/>
              <a:t>24/01/2013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5363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90" tIns="49545" rIns="99090" bIns="49545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10565" y="4862195"/>
            <a:ext cx="5684520" cy="4606290"/>
          </a:xfrm>
          <a:prstGeom prst="rect">
            <a:avLst/>
          </a:prstGeom>
        </p:spPr>
        <p:txBody>
          <a:bodyPr vert="horz" lIns="99090" tIns="49545" rIns="99090" bIns="49545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722614"/>
            <a:ext cx="3079115" cy="511811"/>
          </a:xfrm>
          <a:prstGeom prst="rect">
            <a:avLst/>
          </a:prstGeom>
        </p:spPr>
        <p:txBody>
          <a:bodyPr vert="horz" lIns="99090" tIns="49545" rIns="99090" bIns="49545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4891" y="9722614"/>
            <a:ext cx="3079115" cy="511811"/>
          </a:xfrm>
          <a:prstGeom prst="rect">
            <a:avLst/>
          </a:prstGeom>
        </p:spPr>
        <p:txBody>
          <a:bodyPr vert="horz" lIns="99090" tIns="49545" rIns="99090" bIns="49545" rtlCol="0" anchor="b"/>
          <a:lstStyle>
            <a:lvl1pPr algn="r">
              <a:defRPr sz="1300"/>
            </a:lvl1pPr>
          </a:lstStyle>
          <a:p>
            <a:fld id="{F3244B59-9B7C-4ACB-95A7-422ECAAC9187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244B59-9B7C-4ACB-95A7-422ECAAC9187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244B59-9B7C-4ACB-95A7-422ECAAC9187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it-IT" sz="13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244B59-9B7C-4ACB-95A7-422ECAAC9187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it-IT" sz="1300" dirty="0" smtClean="0"/>
              <a:t>Tutti i fattori responsabili dello stato finanziario del SSN che sono stati presi in considerazione sono visti dai medici come fattori ad alta incidenza. Il punteggio, infatti, oscilla intorno a 7-8 in una scala da 1 a 10.  Quelli più importanti sono, però, fattori riconducibili alla precaria </a:t>
            </a:r>
            <a:r>
              <a:rPr lang="it-IT" sz="1300" dirty="0" err="1" smtClean="0"/>
              <a:t>governance</a:t>
            </a:r>
            <a:r>
              <a:rPr lang="it-IT" sz="1300" dirty="0" smtClean="0"/>
              <a:t> del sistema e alla cronicità. </a:t>
            </a:r>
            <a:endParaRPr lang="it-IT" sz="13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244B59-9B7C-4ACB-95A7-422ECAAC9187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it-IT" sz="13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244B59-9B7C-4ACB-95A7-422ECAAC9187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it-IT" sz="1300" dirty="0" smtClean="0"/>
              <a:t> </a:t>
            </a:r>
          </a:p>
          <a:p>
            <a:pPr lvl="0"/>
            <a:endParaRPr lang="it-IT" sz="130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244B59-9B7C-4ACB-95A7-422ECAAC9187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it-IT" sz="13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244B59-9B7C-4ACB-95A7-422ECAAC9187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EC4AD-39D2-4F91-B1F1-616B57BB9B06}" type="datetimeFigureOut">
              <a:rPr lang="it-IT" smtClean="0"/>
              <a:pPr/>
              <a:t>24/01/2013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811C-8D20-48CF-96E0-196AA849F68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EC4AD-39D2-4F91-B1F1-616B57BB9B06}" type="datetimeFigureOut">
              <a:rPr lang="it-IT" smtClean="0"/>
              <a:pPr/>
              <a:t>24/01/2013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811C-8D20-48CF-96E0-196AA849F68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EC4AD-39D2-4F91-B1F1-616B57BB9B06}" type="datetimeFigureOut">
              <a:rPr lang="it-IT" smtClean="0"/>
              <a:pPr/>
              <a:t>24/01/2013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811C-8D20-48CF-96E0-196AA849F68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EC4AD-39D2-4F91-B1F1-616B57BB9B06}" type="datetimeFigureOut">
              <a:rPr lang="it-IT" smtClean="0"/>
              <a:pPr/>
              <a:t>24/01/2013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811C-8D20-48CF-96E0-196AA849F68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EC4AD-39D2-4F91-B1F1-616B57BB9B06}" type="datetimeFigureOut">
              <a:rPr lang="it-IT" smtClean="0"/>
              <a:pPr/>
              <a:t>24/01/2013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811C-8D20-48CF-96E0-196AA849F68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EC4AD-39D2-4F91-B1F1-616B57BB9B06}" type="datetimeFigureOut">
              <a:rPr lang="it-IT" smtClean="0"/>
              <a:pPr/>
              <a:t>24/01/2013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811C-8D20-48CF-96E0-196AA849F68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EC4AD-39D2-4F91-B1F1-616B57BB9B06}" type="datetimeFigureOut">
              <a:rPr lang="it-IT" smtClean="0"/>
              <a:pPr/>
              <a:t>24/01/2013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811C-8D20-48CF-96E0-196AA849F68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EC4AD-39D2-4F91-B1F1-616B57BB9B06}" type="datetimeFigureOut">
              <a:rPr lang="it-IT" smtClean="0"/>
              <a:pPr/>
              <a:t>24/01/2013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811C-8D20-48CF-96E0-196AA849F68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EC4AD-39D2-4F91-B1F1-616B57BB9B06}" type="datetimeFigureOut">
              <a:rPr lang="it-IT" smtClean="0"/>
              <a:pPr/>
              <a:t>24/01/2013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811C-8D20-48CF-96E0-196AA849F68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EC4AD-39D2-4F91-B1F1-616B57BB9B06}" type="datetimeFigureOut">
              <a:rPr lang="it-IT" smtClean="0"/>
              <a:pPr/>
              <a:t>24/01/2013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811C-8D20-48CF-96E0-196AA849F68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EC4AD-39D2-4F91-B1F1-616B57BB9B06}" type="datetimeFigureOut">
              <a:rPr lang="it-IT" smtClean="0"/>
              <a:pPr/>
              <a:t>24/01/2013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811C-8D20-48CF-96E0-196AA849F68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EC4AD-39D2-4F91-B1F1-616B57BB9B06}" type="datetimeFigureOut">
              <a:rPr lang="it-IT" smtClean="0"/>
              <a:pPr/>
              <a:t>24/01/2013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3811C-8D20-48CF-96E0-196AA849F68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7" Type="http://schemas.openxmlformats.org/officeDocument/2006/relationships/chart" Target="../charts/chart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nuovologoFIMMGCentroStud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47864" y="5085184"/>
            <a:ext cx="2304256" cy="1397872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 l="27557" t="30465" r="15154" b="21675"/>
          <a:stretch>
            <a:fillRect/>
          </a:stretch>
        </p:blipFill>
        <p:spPr bwMode="auto">
          <a:xfrm>
            <a:off x="971600" y="188640"/>
            <a:ext cx="6984776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asellaDiTesto 7"/>
          <p:cNvSpPr txBox="1"/>
          <p:nvPr/>
        </p:nvSpPr>
        <p:spPr>
          <a:xfrm>
            <a:off x="827584" y="3933056"/>
            <a:ext cx="7200800" cy="1030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800"/>
              </a:lnSpc>
            </a:pPr>
            <a:r>
              <a:rPr lang="it-IT" sz="2800" b="1" spc="40" dirty="0" smtClean="0">
                <a:solidFill>
                  <a:srgbClr val="D565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itchFamily="18" charset="0"/>
              </a:rPr>
              <a:t>I RISULTATI </a:t>
            </a:r>
            <a:r>
              <a:rPr lang="it-IT" sz="2800" b="1" spc="40" dirty="0" err="1" smtClean="0">
                <a:solidFill>
                  <a:srgbClr val="D565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itchFamily="18" charset="0"/>
              </a:rPr>
              <a:t>DI</a:t>
            </a:r>
            <a:r>
              <a:rPr lang="it-IT" sz="2800" b="1" spc="40" dirty="0" smtClean="0">
                <a:solidFill>
                  <a:srgbClr val="D565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itchFamily="18" charset="0"/>
              </a:rPr>
              <a:t> UN QUESTIONARIO  </a:t>
            </a:r>
          </a:p>
          <a:p>
            <a:pPr algn="ctr">
              <a:lnSpc>
                <a:spcPts val="3800"/>
              </a:lnSpc>
            </a:pPr>
            <a:r>
              <a:rPr lang="it-IT" sz="2800" b="1" spc="40" dirty="0" smtClean="0">
                <a:solidFill>
                  <a:srgbClr val="D565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itchFamily="18" charset="0"/>
              </a:rPr>
              <a:t>SU UN CAMPIONE </a:t>
            </a:r>
            <a:r>
              <a:rPr lang="it-IT" sz="2800" b="1" spc="40" dirty="0" err="1" smtClean="0">
                <a:solidFill>
                  <a:srgbClr val="D565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itchFamily="18" charset="0"/>
              </a:rPr>
              <a:t>DI</a:t>
            </a:r>
            <a:r>
              <a:rPr lang="it-IT" sz="2800" b="1" spc="40" dirty="0" smtClean="0">
                <a:solidFill>
                  <a:srgbClr val="D565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itchFamily="18" charset="0"/>
              </a:rPr>
              <a:t> MMG</a:t>
            </a:r>
            <a:endParaRPr lang="it-IT" sz="2800" b="1" spc="40" dirty="0">
              <a:solidFill>
                <a:srgbClr val="D5650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sto MT" pitchFamily="18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6660232" y="6279703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400" i="1" dirty="0" smtClean="0">
                <a:solidFill>
                  <a:srgbClr val="006666"/>
                </a:solidFill>
              </a:rPr>
              <a:t>Gennaio 2013</a:t>
            </a:r>
            <a:endParaRPr lang="it-IT" sz="2400" i="1" dirty="0">
              <a:solidFill>
                <a:srgbClr val="0066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619672" y="-3577"/>
            <a:ext cx="59046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it-IT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CAMPIONE</a:t>
            </a:r>
          </a:p>
          <a:p>
            <a:pPr algn="ctr">
              <a:lnSpc>
                <a:spcPts val="4200"/>
              </a:lnSpc>
            </a:pPr>
            <a:r>
              <a:rPr lang="it-IT" sz="3200" i="1" dirty="0" smtClean="0">
                <a:solidFill>
                  <a:srgbClr val="FFA1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n. 2034 MMG</a:t>
            </a:r>
          </a:p>
        </p:txBody>
      </p:sp>
      <p:graphicFrame>
        <p:nvGraphicFramePr>
          <p:cNvPr id="6" name="Grafico 5"/>
          <p:cNvGraphicFramePr/>
          <p:nvPr/>
        </p:nvGraphicFramePr>
        <p:xfrm>
          <a:off x="-324544" y="0"/>
          <a:ext cx="4399189" cy="2800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afico 6"/>
          <p:cNvGraphicFramePr/>
          <p:nvPr/>
        </p:nvGraphicFramePr>
        <p:xfrm>
          <a:off x="3635896" y="188640"/>
          <a:ext cx="6014357" cy="34017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Grafico 7"/>
          <p:cNvGraphicFramePr/>
          <p:nvPr/>
        </p:nvGraphicFramePr>
        <p:xfrm>
          <a:off x="-396552" y="3789040"/>
          <a:ext cx="6014357" cy="34017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9" name="Grafico 8"/>
          <p:cNvGraphicFramePr/>
          <p:nvPr/>
        </p:nvGraphicFramePr>
        <p:xfrm>
          <a:off x="5076056" y="3861048"/>
          <a:ext cx="4399189" cy="2800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2" name="Grafico 11"/>
          <p:cNvGraphicFramePr/>
          <p:nvPr/>
        </p:nvGraphicFramePr>
        <p:xfrm>
          <a:off x="1187624" y="692696"/>
          <a:ext cx="6014357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6084168" y="6362164"/>
            <a:ext cx="28083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400" b="1" dirty="0" smtClean="0">
                <a:latin typeface="Candara" pitchFamily="34" charset="0"/>
                <a:ea typeface="Calibri" pitchFamily="34" charset="0"/>
                <a:cs typeface="Times New Roman" pitchFamily="18" charset="0"/>
              </a:rPr>
              <a:t>LIVELLO SOCIO-ECONOMICO DEL TERRITORIO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Grafico 14"/>
          <p:cNvGraphicFramePr/>
          <p:nvPr/>
        </p:nvGraphicFramePr>
        <p:xfrm>
          <a:off x="0" y="332656"/>
          <a:ext cx="9144000" cy="6525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ettangolo 3"/>
          <p:cNvSpPr/>
          <p:nvPr/>
        </p:nvSpPr>
        <p:spPr>
          <a:xfrm>
            <a:off x="144016" y="1275001"/>
            <a:ext cx="8892480" cy="1361911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threePt" dir="t"/>
            </a:scene3d>
            <a:sp3d>
              <a:bevelT w="0" h="6350"/>
            </a:sp3d>
          </a:bodyPr>
          <a:lstStyle/>
          <a:p>
            <a:pPr>
              <a:lnSpc>
                <a:spcPts val="3300"/>
              </a:lnSpc>
            </a:pPr>
            <a:r>
              <a:rPr lang="it-IT" sz="2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ANCHE TU SEI DEL PARERE, COME MOLTI PENSANO, CHE IL SSN NON È GIÀ DA OGGI E, SOPRATTUTTO, NON SARÀ NEL PROSSIMO FUTURO, FINANZIARIAMENTE SOSTENIBILE ? </a:t>
            </a:r>
            <a:endParaRPr lang="it-IT" sz="28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108520" y="211287"/>
            <a:ext cx="8927976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4400" b="1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MA È VERAMENTE </a:t>
            </a:r>
            <a:r>
              <a:rPr lang="it-IT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“</a:t>
            </a:r>
            <a:r>
              <a:rPr lang="it-IT" sz="4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INSOSTENIBILE</a:t>
            </a:r>
            <a:r>
              <a:rPr lang="it-IT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” ?</a:t>
            </a:r>
            <a:endParaRPr lang="it-IT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44408" y="6215710"/>
            <a:ext cx="906016" cy="588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Grafico 12"/>
          <p:cNvGraphicFramePr/>
          <p:nvPr/>
        </p:nvGraphicFramePr>
        <p:xfrm>
          <a:off x="1" y="1484785"/>
          <a:ext cx="9144000" cy="5373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ttangolo 4"/>
          <p:cNvSpPr/>
          <p:nvPr/>
        </p:nvSpPr>
        <p:spPr>
          <a:xfrm>
            <a:off x="4932040" y="1412776"/>
            <a:ext cx="4211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b="1" dirty="0" smtClean="0">
                <a:solidFill>
                  <a:srgbClr val="4F81BD">
                    <a:lumMod val="50000"/>
                  </a:srgbClr>
                </a:solidFill>
              </a:rPr>
              <a:t>punteggio medio in una scala da 1, minimo impatto, a 10, massimo impatto</a:t>
            </a:r>
            <a:endParaRPr lang="it-IT" b="1" dirty="0">
              <a:solidFill>
                <a:srgbClr val="4F81BD">
                  <a:lumMod val="50000"/>
                </a:srgbClr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0" y="-27384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4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NON  SOSTENIBILITA’. </a:t>
            </a:r>
          </a:p>
          <a:p>
            <a:pPr algn="ctr"/>
            <a:r>
              <a:rPr lang="it-IT" sz="4200" b="1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QUALI  I  FATTORI  RESPONSABILI  ?</a:t>
            </a:r>
            <a:endParaRPr lang="it-IT" sz="4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79512" y="1484784"/>
            <a:ext cx="8820472" cy="1284967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threePt" dir="t"/>
            </a:scene3d>
            <a:sp3d>
              <a:bevelT w="0" h="6350"/>
            </a:sp3d>
          </a:bodyPr>
          <a:lstStyle/>
          <a:p>
            <a:pPr>
              <a:lnSpc>
                <a:spcPts val="3120"/>
              </a:lnSpc>
            </a:pPr>
            <a:r>
              <a:rPr lang="it-IT" sz="2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PENSI  CHE L'AFFIDAMENTO ALLE REGIONI DELLE FUNZIONI IN MATERIA SANITARIA E DELLA GESTIONE DEI RELATIVI FONDI, DOVREBBE ESSERE:</a:t>
            </a:r>
            <a:endParaRPr lang="it-IT" sz="26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Grafico 4"/>
          <p:cNvGraphicFramePr/>
          <p:nvPr/>
        </p:nvGraphicFramePr>
        <p:xfrm>
          <a:off x="0" y="1772816"/>
          <a:ext cx="9144000" cy="5085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CasellaDiTesto 13"/>
          <p:cNvSpPr txBox="1"/>
          <p:nvPr/>
        </p:nvSpPr>
        <p:spPr>
          <a:xfrm>
            <a:off x="0" y="-27384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4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IL RUOLO DELLE REGIONI IN SANITÀ: </a:t>
            </a:r>
          </a:p>
          <a:p>
            <a:pPr algn="ctr"/>
            <a:r>
              <a:rPr lang="it-IT" sz="4200" b="1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DA MANTENERE O DA … </a:t>
            </a:r>
            <a:r>
              <a:rPr lang="it-IT" sz="4200" b="1" i="1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RIMODULARE</a:t>
            </a:r>
            <a:r>
              <a:rPr lang="it-IT" sz="4200" b="1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?</a:t>
            </a:r>
            <a:endParaRPr lang="it-IT" sz="4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44408" y="6215710"/>
            <a:ext cx="906016" cy="588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44408" y="6215710"/>
            <a:ext cx="906016" cy="588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9" name="Grafico 18"/>
          <p:cNvGraphicFramePr/>
          <p:nvPr/>
        </p:nvGraphicFramePr>
        <p:xfrm>
          <a:off x="-684584" y="1268760"/>
          <a:ext cx="6696744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8" name="Grafico 17"/>
          <p:cNvGraphicFramePr/>
          <p:nvPr/>
        </p:nvGraphicFramePr>
        <p:xfrm>
          <a:off x="5508104" y="3573016"/>
          <a:ext cx="4392488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" name="Rettangolo 3"/>
          <p:cNvSpPr/>
          <p:nvPr/>
        </p:nvSpPr>
        <p:spPr>
          <a:xfrm>
            <a:off x="3131840" y="1556792"/>
            <a:ext cx="5760640" cy="2080057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threePt" dir="t"/>
            </a:scene3d>
            <a:sp3d>
              <a:bevelT w="0" h="6350"/>
            </a:sp3d>
          </a:bodyPr>
          <a:lstStyle/>
          <a:p>
            <a:pPr>
              <a:lnSpc>
                <a:spcPts val="3120"/>
              </a:lnSpc>
            </a:pPr>
            <a:r>
              <a:rPr lang="it-IT" sz="2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RITIENI CHE I MMG </a:t>
            </a:r>
            <a:r>
              <a:rPr lang="it-IT" sz="2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DEBBANO ADATTARSI </a:t>
            </a:r>
            <a:r>
              <a:rPr lang="it-IT" sz="2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AGLI EVENTUALI CAMBIAMENTI ANCHE SE QUESTI DOVESSERO COMPORTARE L'ABBANDONO </a:t>
            </a:r>
            <a:r>
              <a:rPr lang="it-IT" sz="2600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  <a:r>
              <a:rPr lang="it-IT" sz="2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POSIZIONI TRADIZIONALI ?</a:t>
            </a:r>
            <a:endParaRPr lang="it-IT" sz="26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179512" y="4581128"/>
            <a:ext cx="5760640" cy="2080057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threePt" dir="t"/>
            </a:scene3d>
            <a:sp3d>
              <a:bevelT w="0" h="6350"/>
            </a:sp3d>
          </a:bodyPr>
          <a:lstStyle/>
          <a:p>
            <a:pPr>
              <a:lnSpc>
                <a:spcPts val="3120"/>
              </a:lnSpc>
            </a:pPr>
            <a:r>
              <a:rPr lang="it-IT" sz="2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RITIENI CHE I MMG </a:t>
            </a:r>
            <a:r>
              <a:rPr lang="it-IT" sz="2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DEBBANO PROPORRE SOLUZIONI</a:t>
            </a:r>
            <a:r>
              <a:rPr lang="it-IT" sz="2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ED IPOTESI </a:t>
            </a:r>
            <a:r>
              <a:rPr lang="it-IT" sz="2600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  <a:r>
              <a:rPr lang="it-IT" sz="2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ASSETTO ADEGUATE PER LE ESIGENZE DEL SISTEMA, MA ANCHE COERENTI CON LA VISIONE CHE I MEDICI HANNO DEL SSN?</a:t>
            </a:r>
            <a:endParaRPr lang="it-IT" sz="26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0" y="0"/>
            <a:ext cx="9144000" cy="141577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 MMG e il CAMBIAMENTO: </a:t>
            </a:r>
          </a:p>
          <a:p>
            <a:pPr algn="ctr"/>
            <a:r>
              <a:rPr lang="it-IT" sz="4200" b="1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“SUBIRE” o “PROPORRE”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/>
          <p:nvPr/>
        </p:nvGraphicFramePr>
        <p:xfrm>
          <a:off x="683568" y="2537520"/>
          <a:ext cx="6912768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ttangolo 2"/>
          <p:cNvSpPr/>
          <p:nvPr/>
        </p:nvSpPr>
        <p:spPr>
          <a:xfrm>
            <a:off x="179512" y="1530464"/>
            <a:ext cx="8820472" cy="1682512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threePt" dir="t"/>
            </a:scene3d>
            <a:sp3d>
              <a:bevelT w="0" h="6350"/>
            </a:sp3d>
          </a:bodyPr>
          <a:lstStyle/>
          <a:p>
            <a:pPr>
              <a:lnSpc>
                <a:spcPts val="3120"/>
              </a:lnSpc>
            </a:pPr>
            <a:r>
              <a:rPr lang="it-IT" sz="2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PENSI CHE SIA NECESSARIO CHE LE FORZE POLITICHE, DURANTE LA CAMPAGNA ELETTORALE, SI ESPRIMANO CON CHIAREZZA SU COME VOGLIONO AFFRONTARE UNA EVENTUALE RIORGANIZZAZIONE DEL SSN ?</a:t>
            </a:r>
            <a:endParaRPr lang="it-IT" sz="26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44408" y="6215710"/>
            <a:ext cx="906016" cy="588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4"/>
          <p:cNvSpPr txBox="1"/>
          <p:nvPr/>
        </p:nvSpPr>
        <p:spPr>
          <a:xfrm>
            <a:off x="0" y="-27384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4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IL SSN IN CAMPAGNA ELETTORALE: </a:t>
            </a:r>
          </a:p>
          <a:p>
            <a:pPr algn="ctr"/>
            <a:r>
              <a:rPr lang="it-IT" sz="4200" b="1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CHIAREZZA </a:t>
            </a:r>
            <a:r>
              <a:rPr lang="it-IT" sz="4200" b="1" dirty="0" err="1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DI</a:t>
            </a:r>
            <a:r>
              <a:rPr lang="it-IT" sz="4200" b="1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INTENTI E </a:t>
            </a:r>
            <a:r>
              <a:rPr lang="it-IT" sz="4200" b="1" dirty="0" err="1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DI</a:t>
            </a:r>
            <a:r>
              <a:rPr lang="it-IT" sz="4200" b="1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OBIETTIVI</a:t>
            </a:r>
            <a:endParaRPr lang="it-IT" sz="4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5204</TotalTime>
  <Words>316</Words>
  <Application>Microsoft Office PowerPoint</Application>
  <PresentationFormat>Presentazione su schermo (4:3)</PresentationFormat>
  <Paragraphs>43</Paragraphs>
  <Slides>7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Paolo M</dc:creator>
  <cp:lastModifiedBy>Utente Windows</cp:lastModifiedBy>
  <cp:revision>382</cp:revision>
  <dcterms:created xsi:type="dcterms:W3CDTF">2012-08-12T08:09:39Z</dcterms:created>
  <dcterms:modified xsi:type="dcterms:W3CDTF">2013-01-24T08:25:45Z</dcterms:modified>
</cp:coreProperties>
</file>