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70" r:id="rId10"/>
    <p:sldId id="274" r:id="rId11"/>
    <p:sldId id="275" r:id="rId12"/>
    <p:sldId id="276" r:id="rId13"/>
    <p:sldId id="278" r:id="rId14"/>
    <p:sldId id="277" r:id="rId15"/>
    <p:sldId id="281" r:id="rId16"/>
    <p:sldId id="284" r:id="rId17"/>
    <p:sldId id="282" r:id="rId18"/>
    <p:sldId id="285" r:id="rId19"/>
    <p:sldId id="273" r:id="rId20"/>
    <p:sldId id="286" r:id="rId21"/>
    <p:sldId id="279" r:id="rId22"/>
    <p:sldId id="287" r:id="rId23"/>
    <p:sldId id="283" r:id="rId24"/>
    <p:sldId id="267" r:id="rId25"/>
    <p:sldId id="269" r:id="rId26"/>
    <p:sldId id="268" r:id="rId27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 snapToObjects="1" showGuides="1">
      <p:cViewPr>
        <p:scale>
          <a:sx n="80" d="100"/>
          <a:sy n="80" d="100"/>
        </p:scale>
        <p:origin x="-870" y="-894"/>
      </p:cViewPr>
      <p:guideLst>
        <p:guide orient="horz" pos="593"/>
        <p:guide pos="140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49" d="100"/>
          <a:sy n="49" d="100"/>
        </p:scale>
        <p:origin x="-295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34233-E658-4E3E-A687-19E524C18FA2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09A1C-355F-4924-9DEC-898B58C6C57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37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11C98-B006-43BB-BC89-D09300A468B7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D3AF5-A3AD-42AB-B63B-90654578237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6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onika2/Works/04-Dispositivi%202013/slide/banner%20slide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onika2/Works/04-Dispositivi%202013/slide/banner%20slide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nner slide.jpg" descr="/Users/monika2/Works/04-Dispositivi 2013/slide/banner slide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143256" y="125099"/>
            <a:ext cx="8857488" cy="926592"/>
          </a:xfrm>
          <a:prstGeom prst="rect">
            <a:avLst/>
          </a:prstGeom>
        </p:spPr>
      </p:pic>
      <p:pic>
        <p:nvPicPr>
          <p:cNvPr id="10" name="Immagine 4" descr="Schermata 11-2456261 alle 22.37.0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24" y="4672036"/>
            <a:ext cx="3017844" cy="42960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87388" y="1620838"/>
            <a:ext cx="767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7388" y="1472540"/>
            <a:ext cx="7767637" cy="1484416"/>
          </a:xfrm>
          <a:prstGeom prst="rect">
            <a:avLst/>
          </a:prstGeom>
        </p:spPr>
        <p:txBody>
          <a:bodyPr/>
          <a:lstStyle>
            <a:lvl1pPr>
              <a:buNone/>
              <a:defRPr sz="3400" b="0">
                <a:solidFill>
                  <a:schemeClr val="tx2"/>
                </a:solidFill>
              </a:defRPr>
            </a:lvl1pPr>
            <a:lvl2pPr>
              <a:defRPr sz="3400" b="0">
                <a:solidFill>
                  <a:schemeClr val="tx2"/>
                </a:solidFill>
              </a:defRPr>
            </a:lvl2pPr>
            <a:lvl3pPr>
              <a:defRPr sz="3400" b="0">
                <a:solidFill>
                  <a:schemeClr val="tx2"/>
                </a:solidFill>
              </a:defRPr>
            </a:lvl3pPr>
            <a:lvl4pPr>
              <a:defRPr sz="3400" b="0">
                <a:solidFill>
                  <a:schemeClr val="tx2"/>
                </a:solidFill>
              </a:defRPr>
            </a:lvl4pPr>
            <a:lvl5pPr>
              <a:defRPr sz="34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87388" y="3325093"/>
            <a:ext cx="6010295" cy="1062161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nner slide.jpg" descr="/Users/monika2/Works/04-Dispositivi 2013/slide/banner slide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191512" y="4103666"/>
            <a:ext cx="8857488" cy="92659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262937" cy="451265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91512" y="698665"/>
            <a:ext cx="8773101" cy="324394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831013" y="4756414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466FA4E7-6293-8C42-A779-5B1395EA15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monika2/Works/04-Dispositivi%202013/slide/banner%20slide.jpg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nner slide.jpg" descr="/Users/monika2/Works/04-Dispositivi 2013/slide/banner slide.jpg"/>
          <p:cNvPicPr>
            <a:picLocks noChangeAspect="1"/>
          </p:cNvPicPr>
          <p:nvPr userDrawn="1"/>
        </p:nvPicPr>
        <p:blipFill>
          <a:blip r:embed="rId5" r:link="rId6"/>
          <a:stretch>
            <a:fillRect/>
          </a:stretch>
        </p:blipFill>
        <p:spPr>
          <a:xfrm>
            <a:off x="191512" y="4103666"/>
            <a:ext cx="8857488" cy="926592"/>
          </a:xfrm>
          <a:prstGeom prst="rect">
            <a:avLst/>
          </a:prstGeom>
        </p:spPr>
      </p:pic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802581" y="205979"/>
            <a:ext cx="2133600" cy="273844"/>
          </a:xfrm>
          <a:prstGeom prst="rect">
            <a:avLst/>
          </a:prstGeom>
        </p:spPr>
        <p:txBody>
          <a:bodyPr/>
          <a:lstStyle/>
          <a:p>
            <a:fld id="{466FA4E7-6293-8C42-A779-5B1395EA158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monika2/Works/04-Dispositivi%202013/slide/banner%20slide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ute.gov.it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monika2/Works/04-Dispositivi%202013/slide/banner%20slid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it-IT" dirty="0" smtClean="0"/>
              <a:t>Rapporto 2012 dei consumi di </a:t>
            </a:r>
            <a:br>
              <a:rPr lang="it-IT" dirty="0" smtClean="0"/>
            </a:br>
            <a:r>
              <a:rPr lang="it-IT" dirty="0" smtClean="0"/>
              <a:t>dispositivi medici</a:t>
            </a:r>
            <a:endParaRPr lang="it-IT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7387" y="3325093"/>
            <a:ext cx="8289926" cy="1062161"/>
          </a:xfrm>
        </p:spPr>
        <p:txBody>
          <a:bodyPr/>
          <a:lstStyle/>
          <a:p>
            <a:r>
              <a:rPr lang="it-IT" dirty="0" smtClean="0"/>
              <a:t>Dott.ssa Marcella </a:t>
            </a:r>
            <a:r>
              <a:rPr lang="it-IT" dirty="0" err="1" smtClean="0"/>
              <a:t>Marletta</a:t>
            </a:r>
            <a:endParaRPr lang="it-IT" dirty="0" smtClean="0"/>
          </a:p>
          <a:p>
            <a:r>
              <a:rPr lang="it-IT" dirty="0" smtClean="0"/>
              <a:t>Direttore Generale dei dispositivi medici, del servizio farmaceutico </a:t>
            </a:r>
          </a:p>
          <a:p>
            <a:r>
              <a:rPr lang="it-IT" dirty="0" smtClean="0"/>
              <a:t>e della sicurezza delle cure</a:t>
            </a:r>
          </a:p>
          <a:p>
            <a:r>
              <a:rPr lang="it-IT" b="1" dirty="0" smtClean="0"/>
              <a:t>Roma, 17 dicembre 2013</a:t>
            </a:r>
            <a:endParaRPr lang="it-IT" b="1" dirty="0"/>
          </a:p>
        </p:txBody>
      </p:sp>
      <p:pic>
        <p:nvPicPr>
          <p:cNvPr id="5" name="Immagine 4" descr="Schermata 11-2456261 alle 22.37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4" y="4672036"/>
            <a:ext cx="3017844" cy="429601"/>
          </a:xfrm>
          <a:prstGeom prst="rect">
            <a:avLst/>
          </a:prstGeom>
        </p:spPr>
      </p:pic>
      <p:pic>
        <p:nvPicPr>
          <p:cNvPr id="6" name="banner slide.jpg" descr="/Users/monika2/Works/04-Dispositivi 2013/slide/banner slide.jp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43256" y="125099"/>
            <a:ext cx="8857488" cy="926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42505" y="520540"/>
            <a:ext cx="677108" cy="39089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La copertura e la qualità</a:t>
            </a:r>
          </a:p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 dei dati trasmessi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72525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45887" y="698665"/>
            <a:ext cx="8773101" cy="324394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Sezione </a:t>
            </a:r>
            <a:r>
              <a:rPr lang="it-IT" sz="1400" b="1" dirty="0" smtClean="0">
                <a:solidFill>
                  <a:schemeClr val="tx2"/>
                </a:solidFill>
              </a:rPr>
              <a:t>“La copertura e la qualità dei dati trasmessi” </a:t>
            </a:r>
            <a:r>
              <a:rPr lang="it-IT" sz="1400" dirty="0" smtClean="0">
                <a:solidFill>
                  <a:schemeClr val="tx2"/>
                </a:solidFill>
              </a:rPr>
              <a:t>contiene l’analisi della copertura e della qualità dei dati trasmessi evidenziando gli sforzi effettuati e l’ormai rilevante copertura raggiunta.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17137" y="698665"/>
            <a:ext cx="0" cy="325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913" y="1261527"/>
            <a:ext cx="4157717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Left Arrow 30"/>
          <p:cNvSpPr/>
          <p:nvPr/>
        </p:nvSpPr>
        <p:spPr>
          <a:xfrm>
            <a:off x="4906144" y="1259015"/>
            <a:ext cx="4071169" cy="864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Numero Aziende Sanitarie integrate</a:t>
            </a:r>
            <a:endParaRPr lang="en-US" b="1" dirty="0"/>
          </a:p>
        </p:txBody>
      </p:sp>
      <p:sp>
        <p:nvSpPr>
          <p:cNvPr id="32" name="Left Arrow 31"/>
          <p:cNvSpPr/>
          <p:nvPr/>
        </p:nvSpPr>
        <p:spPr>
          <a:xfrm flipH="1">
            <a:off x="684461" y="3205527"/>
            <a:ext cx="4071169" cy="864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Percentuale di adesione da parte delle </a:t>
            </a:r>
            <a:r>
              <a:rPr lang="it-IT" sz="1600" b="1" dirty="0" err="1" smtClean="0"/>
              <a:t>AS</a:t>
            </a:r>
            <a:endParaRPr lang="en-US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3791" y="2177288"/>
            <a:ext cx="4157717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42505" y="520540"/>
            <a:ext cx="677108" cy="39089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La copertura e la qualità</a:t>
            </a:r>
          </a:p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 dei dati trasmessi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72525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45887" y="698665"/>
            <a:ext cx="8773101" cy="324394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17137" y="698665"/>
            <a:ext cx="0" cy="325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0709" y="919358"/>
            <a:ext cx="5976277" cy="279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Left Arrow 31"/>
          <p:cNvSpPr/>
          <p:nvPr/>
        </p:nvSpPr>
        <p:spPr>
          <a:xfrm flipH="1">
            <a:off x="534602" y="1856663"/>
            <a:ext cx="2386727" cy="864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Spesa rilevata nel Flusso Consumi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1880" y="520540"/>
            <a:ext cx="430887" cy="39089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Spesa rilevata per categoria CND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72525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45887" y="698665"/>
            <a:ext cx="8773101" cy="324394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Sezione </a:t>
            </a:r>
            <a:r>
              <a:rPr lang="it-IT" sz="1400" b="1" dirty="0" smtClean="0">
                <a:solidFill>
                  <a:schemeClr val="tx2"/>
                </a:solidFill>
              </a:rPr>
              <a:t>“Spesa rilevata per categoria CND” </a:t>
            </a:r>
            <a:r>
              <a:rPr lang="it-IT" sz="1400" dirty="0" smtClean="0">
                <a:solidFill>
                  <a:schemeClr val="tx2"/>
                </a:solidFill>
              </a:rPr>
              <a:t>contiene l’analisi della spesa rilevata per categoria CND. </a:t>
            </a:r>
            <a:r>
              <a:rPr lang="it-IT" sz="1400" b="1" dirty="0" smtClean="0">
                <a:solidFill>
                  <a:schemeClr val="tx2"/>
                </a:solidFill>
              </a:rPr>
              <a:t>Le prime 4 rappresentano oltre la metà della spesa rilevata. </a:t>
            </a:r>
          </a:p>
          <a:p>
            <a:pPr lvl="0">
              <a:spcBef>
                <a:spcPct val="20000"/>
              </a:spcBef>
            </a:pPr>
            <a:endParaRPr lang="it-IT" sz="1400" dirty="0" smtClean="0">
              <a:solidFill>
                <a:schemeClr val="tx2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17137" y="698665"/>
            <a:ext cx="0" cy="325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Left Arrow 30"/>
          <p:cNvSpPr/>
          <p:nvPr/>
        </p:nvSpPr>
        <p:spPr>
          <a:xfrm>
            <a:off x="6187422" y="1881338"/>
            <a:ext cx="2777191" cy="864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Distribuzione della spesa rilevata per categoria CND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163" y="1199405"/>
            <a:ext cx="5613259" cy="285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ttangolo 2"/>
          <p:cNvSpPr>
            <a:spLocks noChangeArrowheads="1"/>
          </p:cNvSpPr>
          <p:nvPr/>
        </p:nvSpPr>
        <p:spPr bwMode="auto">
          <a:xfrm>
            <a:off x="615624" y="1568988"/>
            <a:ext cx="5369539" cy="468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CasellaDiTesto 3"/>
          <p:cNvSpPr txBox="1">
            <a:spLocks noChangeArrowheads="1"/>
          </p:cNvSpPr>
          <p:nvPr/>
        </p:nvSpPr>
        <p:spPr bwMode="auto">
          <a:xfrm>
            <a:off x="5413663" y="1738538"/>
            <a:ext cx="5715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54,6%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72525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45887" y="698665"/>
            <a:ext cx="8773101" cy="324394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17137" y="698665"/>
            <a:ext cx="0" cy="325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Left Arrow 31"/>
          <p:cNvSpPr/>
          <p:nvPr/>
        </p:nvSpPr>
        <p:spPr>
          <a:xfrm flipH="1">
            <a:off x="534602" y="1227288"/>
            <a:ext cx="2386727" cy="864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Spesa rilevata per specialità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11880" y="520540"/>
            <a:ext cx="430887" cy="39089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Spesa rilevata per categoria CND</a:t>
            </a:r>
            <a:endParaRPr lang="en-US" sz="1600" b="1" dirty="0">
              <a:solidFill>
                <a:schemeClr val="tx2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63833" y="698668"/>
          <a:ext cx="5900779" cy="3243939"/>
        </p:xfrm>
        <a:graphic>
          <a:graphicData uri="http://schemas.openxmlformats.org/drawingml/2006/table">
            <a:tbl>
              <a:tblPr/>
              <a:tblGrid>
                <a:gridCol w="3597205"/>
                <a:gridCol w="1672821"/>
                <a:gridCol w="630753"/>
              </a:tblGrid>
              <a:tr h="540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Specialità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Spesa complessiva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%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0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CARDIOLOGIA/VASCOLARE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753.360.091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CHIRURGIA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473.023.714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ORTOPEDIA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302.957.121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OCULISTICA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89.570.313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NEFROLOGIA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75.934.383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PNEUMOLOGIA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64.788.226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NEUROLOGIA/CHIRURGIA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38.245.031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OTORINOLARINGOIATRIA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18.833.136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0.7%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ODONTOIATRIA E STOMATOLOGIA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7.962.296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1.824.674.311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4602" y="2067538"/>
            <a:ext cx="2386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2"/>
                </a:solidFill>
              </a:rPr>
              <a:t>Un altro approccio possibile per suddividere la spesa in insiemi omogenei è quello di osservarla dal punto di vista delle </a:t>
            </a:r>
            <a:r>
              <a:rPr lang="it-IT" sz="1400" b="1" dirty="0" smtClean="0">
                <a:solidFill>
                  <a:schemeClr val="tx2"/>
                </a:solidFill>
              </a:rPr>
              <a:t>specialità cliniche </a:t>
            </a:r>
            <a:r>
              <a:rPr lang="it-IT" sz="1400" dirty="0" smtClean="0">
                <a:solidFill>
                  <a:schemeClr val="tx2"/>
                </a:solidFill>
              </a:rPr>
              <a:t>(o gruppi di specialità affini)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72525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45887" y="698665"/>
            <a:ext cx="8773101" cy="324394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17137" y="698665"/>
            <a:ext cx="0" cy="325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Left Arrow 31"/>
          <p:cNvSpPr/>
          <p:nvPr/>
        </p:nvSpPr>
        <p:spPr>
          <a:xfrm flipH="1">
            <a:off x="534602" y="1726038"/>
            <a:ext cx="2386727" cy="864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Primi 20 gruppi CND a maggiore spesa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11880" y="520540"/>
            <a:ext cx="430887" cy="39089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Spesa rilevata per categoria CND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34" y="457577"/>
            <a:ext cx="6049496" cy="358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1880" y="520540"/>
            <a:ext cx="430887" cy="39089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Spesa rilevata per categoria CND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72525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45887" y="698665"/>
            <a:ext cx="8773101" cy="324394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endParaRPr lang="it-IT" sz="1400" dirty="0" smtClean="0">
              <a:solidFill>
                <a:schemeClr val="tx2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17137" y="698665"/>
            <a:ext cx="0" cy="325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Left Arrow 30"/>
          <p:cNvSpPr/>
          <p:nvPr/>
        </p:nvSpPr>
        <p:spPr>
          <a:xfrm>
            <a:off x="7469578" y="923638"/>
            <a:ext cx="1620000" cy="2016000"/>
          </a:xfrm>
          <a:prstGeom prst="leftArrow">
            <a:avLst>
              <a:gd name="adj1" fmla="val 78958"/>
              <a:gd name="adj2" fmla="val 202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Distribuzione della spesa all’interno della Categoria CND – P</a:t>
            </a:r>
          </a:p>
        </p:txBody>
      </p:sp>
      <p:pic>
        <p:nvPicPr>
          <p:cNvPr id="1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379" y="932163"/>
            <a:ext cx="6860075" cy="302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386454" y="3479469"/>
            <a:ext cx="1757546" cy="830997"/>
          </a:xfrm>
          <a:prstGeom prst="rect">
            <a:avLst/>
          </a:prstGeom>
          <a:noFill/>
        </p:spPr>
        <p:txBody>
          <a:bodyPr wrap="square" lIns="36000" rIns="72000" rtlCol="0">
            <a:spAutoFit/>
          </a:bodyPr>
          <a:lstStyle/>
          <a:p>
            <a:r>
              <a:rPr lang="it-IT" sz="1600" b="1" dirty="0" smtClean="0">
                <a:solidFill>
                  <a:schemeClr val="tx2"/>
                </a:solidFill>
              </a:rPr>
              <a:t>Spesa Complessiva:</a:t>
            </a:r>
          </a:p>
          <a:p>
            <a:pPr algn="r"/>
            <a:r>
              <a:rPr lang="it-IT" sz="1600" b="1" dirty="0" smtClean="0">
                <a:solidFill>
                  <a:schemeClr val="tx2"/>
                </a:solidFill>
              </a:rPr>
              <a:t>560.251.027 €</a:t>
            </a:r>
          </a:p>
          <a:p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1880" y="520540"/>
            <a:ext cx="430887" cy="39089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Spesa rilevata per categoria CND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72525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45887" y="698665"/>
            <a:ext cx="8773101" cy="324394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endParaRPr lang="it-IT" sz="1400" dirty="0" smtClean="0">
              <a:solidFill>
                <a:schemeClr val="tx2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17137" y="698665"/>
            <a:ext cx="0" cy="325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ft Arrow 10"/>
          <p:cNvSpPr/>
          <p:nvPr/>
        </p:nvSpPr>
        <p:spPr>
          <a:xfrm flipH="1">
            <a:off x="525882" y="935512"/>
            <a:ext cx="1620000" cy="2016000"/>
          </a:xfrm>
          <a:prstGeom prst="leftArrow">
            <a:avLst>
              <a:gd name="adj1" fmla="val 78958"/>
              <a:gd name="adj2" fmla="val 202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Distribuzione della spesa all’interno della Categoria CND – C</a:t>
            </a:r>
          </a:p>
        </p:txBody>
      </p:sp>
      <p:pic>
        <p:nvPicPr>
          <p:cNvPr id="14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88" y="918608"/>
            <a:ext cx="6861600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74479" y="3485887"/>
            <a:ext cx="1757546" cy="830997"/>
          </a:xfrm>
          <a:prstGeom prst="rect">
            <a:avLst/>
          </a:prstGeom>
          <a:noFill/>
        </p:spPr>
        <p:txBody>
          <a:bodyPr wrap="square" lIns="36000" rIns="72000" rtlCol="0">
            <a:spAutoFit/>
          </a:bodyPr>
          <a:lstStyle/>
          <a:p>
            <a:r>
              <a:rPr lang="it-IT" sz="1600" b="1" dirty="0" smtClean="0">
                <a:solidFill>
                  <a:schemeClr val="tx2"/>
                </a:solidFill>
              </a:rPr>
              <a:t>Spesa Complessiva:</a:t>
            </a:r>
          </a:p>
          <a:p>
            <a:pPr algn="r"/>
            <a:r>
              <a:rPr lang="it-IT" sz="1600" b="1" dirty="0" smtClean="0">
                <a:solidFill>
                  <a:schemeClr val="tx2"/>
                </a:solidFill>
              </a:rPr>
              <a:t>301.484.212 €</a:t>
            </a:r>
          </a:p>
          <a:p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1880" y="520540"/>
            <a:ext cx="430887" cy="39089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Spesa rilevata per categoria CND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72525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45887" y="698665"/>
            <a:ext cx="8773101" cy="324394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endParaRPr lang="it-IT" sz="1400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</a:pPr>
            <a:endParaRPr lang="it-IT" sz="1400" dirty="0" smtClean="0">
              <a:solidFill>
                <a:schemeClr val="tx2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17137" y="698665"/>
            <a:ext cx="0" cy="325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393" y="933516"/>
            <a:ext cx="6861600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Left Arrow 11"/>
          <p:cNvSpPr/>
          <p:nvPr/>
        </p:nvSpPr>
        <p:spPr>
          <a:xfrm>
            <a:off x="7469578" y="935512"/>
            <a:ext cx="1620000" cy="2016000"/>
          </a:xfrm>
          <a:prstGeom prst="leftArrow">
            <a:avLst>
              <a:gd name="adj1" fmla="val 78958"/>
              <a:gd name="adj2" fmla="val 202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Distribuzione della spesa all’interno della Categoria CND – J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6454" y="3479469"/>
            <a:ext cx="1757546" cy="830997"/>
          </a:xfrm>
          <a:prstGeom prst="rect">
            <a:avLst/>
          </a:prstGeom>
          <a:noFill/>
        </p:spPr>
        <p:txBody>
          <a:bodyPr wrap="square" lIns="36000" rIns="72000" rtlCol="0">
            <a:spAutoFit/>
          </a:bodyPr>
          <a:lstStyle/>
          <a:p>
            <a:r>
              <a:rPr lang="it-IT" sz="1600" b="1" dirty="0" smtClean="0">
                <a:solidFill>
                  <a:schemeClr val="tx2"/>
                </a:solidFill>
              </a:rPr>
              <a:t>Spesa Complessiva:</a:t>
            </a:r>
          </a:p>
          <a:p>
            <a:pPr algn="r"/>
            <a:r>
              <a:rPr lang="it-IT" sz="1600" b="1" dirty="0" smtClean="0">
                <a:solidFill>
                  <a:schemeClr val="tx2"/>
                </a:solidFill>
              </a:rPr>
              <a:t>287.658.979 €</a:t>
            </a:r>
          </a:p>
          <a:p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1880" y="520540"/>
            <a:ext cx="430887" cy="39089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Spesa rilevata per categoria CND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72525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45887" y="698665"/>
            <a:ext cx="8773101" cy="324394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endParaRPr lang="it-IT" sz="1400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</a:pPr>
            <a:endParaRPr lang="it-IT" sz="1400" dirty="0" smtClean="0">
              <a:solidFill>
                <a:schemeClr val="tx2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17137" y="698665"/>
            <a:ext cx="0" cy="325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7132" y="929513"/>
            <a:ext cx="6861600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Left Arrow 11"/>
          <p:cNvSpPr/>
          <p:nvPr/>
        </p:nvSpPr>
        <p:spPr>
          <a:xfrm flipH="1">
            <a:off x="525882" y="935512"/>
            <a:ext cx="1620000" cy="2016000"/>
          </a:xfrm>
          <a:prstGeom prst="leftArrow">
            <a:avLst>
              <a:gd name="adj1" fmla="val 78958"/>
              <a:gd name="adj2" fmla="val 202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Distribuzione della spesa all’interno della Categoria CND – 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479" y="3485887"/>
            <a:ext cx="1757546" cy="830997"/>
          </a:xfrm>
          <a:prstGeom prst="rect">
            <a:avLst/>
          </a:prstGeom>
          <a:noFill/>
        </p:spPr>
        <p:txBody>
          <a:bodyPr wrap="square" lIns="36000" rIns="72000" rtlCol="0">
            <a:spAutoFit/>
          </a:bodyPr>
          <a:lstStyle/>
          <a:p>
            <a:r>
              <a:rPr lang="it-IT" sz="1600" b="1" dirty="0" smtClean="0">
                <a:solidFill>
                  <a:schemeClr val="tx2"/>
                </a:solidFill>
              </a:rPr>
              <a:t>Spesa Complessiva:</a:t>
            </a:r>
          </a:p>
          <a:p>
            <a:pPr algn="r"/>
            <a:r>
              <a:rPr lang="it-IT" sz="1600" b="1" dirty="0" smtClean="0">
                <a:solidFill>
                  <a:schemeClr val="tx2"/>
                </a:solidFill>
              </a:rPr>
              <a:t>222.699.814 €</a:t>
            </a:r>
          </a:p>
          <a:p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537" y="932163"/>
            <a:ext cx="6861600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-11880" y="520540"/>
            <a:ext cx="430887" cy="39089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Spesa rilevata per categoria CND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72525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45887" y="698665"/>
            <a:ext cx="8773101" cy="324394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endParaRPr lang="it-IT" sz="1400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</a:pPr>
            <a:endParaRPr lang="it-IT" sz="1400" dirty="0" smtClean="0">
              <a:solidFill>
                <a:schemeClr val="tx2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17137" y="698665"/>
            <a:ext cx="0" cy="325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>
            <a:off x="7469578" y="1434262"/>
            <a:ext cx="1620000" cy="2016000"/>
          </a:xfrm>
          <a:prstGeom prst="leftArrow">
            <a:avLst>
              <a:gd name="adj1" fmla="val 78958"/>
              <a:gd name="adj2" fmla="val 202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Distribuzione regionale dell’incidenza della spesa rilevata – Categoria CND - P</a:t>
            </a:r>
            <a:endParaRPr lang="en-US" sz="1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29608" y="1566716"/>
            <a:ext cx="6626033" cy="235187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2310" y="633845"/>
            <a:ext cx="896380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1600" i="1" dirty="0" smtClean="0">
                <a:solidFill>
                  <a:schemeClr val="tx2"/>
                </a:solidFill>
              </a:rPr>
              <a:t>In Italia il settore dei dispositivi rappresenta lo </a:t>
            </a:r>
            <a:r>
              <a:rPr lang="it-IT" sz="1600" b="1" i="1" dirty="0" smtClean="0">
                <a:solidFill>
                  <a:schemeClr val="tx2"/>
                </a:solidFill>
              </a:rPr>
              <a:t>0,7% PIL </a:t>
            </a:r>
            <a:r>
              <a:rPr lang="it-IT" sz="1600" i="1" dirty="0" smtClean="0">
                <a:solidFill>
                  <a:schemeClr val="tx2"/>
                </a:solidFill>
              </a:rPr>
              <a:t>ed una voce molto importante della spesa sanitaria pubblica. In considerazione di ciò il Ministero della Salute ha da alcuni anni avviato un percorso normativo finalizzato a realizzare puntuali </a:t>
            </a:r>
            <a:r>
              <a:rPr lang="it-IT" sz="1600" b="1" i="1" dirty="0" smtClean="0">
                <a:solidFill>
                  <a:schemeClr val="tx2"/>
                </a:solidFill>
              </a:rPr>
              <a:t>strumenti di verifica e monitoraggio per il governo della spesa</a:t>
            </a:r>
          </a:p>
          <a:p>
            <a:pPr>
              <a:spcAft>
                <a:spcPts val="900"/>
              </a:spcAft>
            </a:pPr>
            <a:endParaRPr lang="it-IT" sz="1600" i="1" dirty="0" smtClean="0">
              <a:solidFill>
                <a:schemeClr val="tx2"/>
              </a:solidFill>
            </a:endParaRPr>
          </a:p>
          <a:p>
            <a:pPr>
              <a:spcAft>
                <a:spcPts val="900"/>
              </a:spcAft>
            </a:pP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7" name="Rectangle 31"/>
          <p:cNvSpPr/>
          <p:nvPr/>
        </p:nvSpPr>
        <p:spPr bwMode="auto">
          <a:xfrm>
            <a:off x="2359249" y="1630173"/>
            <a:ext cx="1800324" cy="216024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 lIns="18000" rIns="18000" rtlCol="0" anchor="t"/>
          <a:lstStyle/>
          <a:p>
            <a:pPr algn="ctr" hangingPunct="0"/>
            <a:r>
              <a:rPr lang="it-IT" sz="1400" b="1" dirty="0" smtClean="0">
                <a:solidFill>
                  <a:schemeClr val="tx2"/>
                </a:solidFill>
                <a:cs typeface="Arial" pitchFamily="34" charset="0"/>
              </a:rPr>
              <a:t>L’OBIETTIVO</a:t>
            </a:r>
            <a:endParaRPr 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CasellaDiTesto 11"/>
          <p:cNvSpPr txBox="1"/>
          <p:nvPr/>
        </p:nvSpPr>
        <p:spPr>
          <a:xfrm>
            <a:off x="2197411" y="2892322"/>
            <a:ext cx="21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Creare gli strumenti per il </a:t>
            </a:r>
            <a:r>
              <a:rPr lang="it-IT" sz="12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monitoraggio</a:t>
            </a:r>
            <a:r>
              <a:rPr lang="it-IT" sz="12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e la </a:t>
            </a:r>
            <a:r>
              <a:rPr lang="it-IT" sz="1200" b="1" dirty="0" err="1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governance</a:t>
            </a:r>
            <a:r>
              <a:rPr lang="it-IT" sz="12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12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della spesa  pubblica per dispositivi medici</a:t>
            </a:r>
            <a:endParaRPr lang="en-US" sz="12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" name="Connettore 1 14"/>
          <p:cNvCxnSpPr/>
          <p:nvPr/>
        </p:nvCxnSpPr>
        <p:spPr>
          <a:xfrm flipH="1">
            <a:off x="2312003" y="1908325"/>
            <a:ext cx="1800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C:\Documenti\00_PERSONALE\Immagini per PPT\AB49KETCAJS6PFJCA8WWZVMCADKGY4ACALN186ZCAACYSDXCAPC17ZHCAO1IUTUCAEPC8WHCAKW20OUCAS8BX0SCAM95RXPCA58ZZ18CAOX89V8CAXMRMW2CAXUXNY7CAZ064EWCAILEC9WCA78KJ0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1278" y="1959153"/>
            <a:ext cx="1036267" cy="964800"/>
          </a:xfrm>
          <a:prstGeom prst="rect">
            <a:avLst/>
          </a:prstGeom>
          <a:noFill/>
        </p:spPr>
      </p:pic>
      <p:sp>
        <p:nvSpPr>
          <p:cNvPr id="13" name="Rectangle 31"/>
          <p:cNvSpPr/>
          <p:nvPr/>
        </p:nvSpPr>
        <p:spPr bwMode="auto">
          <a:xfrm>
            <a:off x="224414" y="1630173"/>
            <a:ext cx="1800324" cy="216024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 lIns="18000" rIns="18000" rtlCol="0" anchor="t"/>
          <a:lstStyle/>
          <a:p>
            <a:pPr algn="ctr" hangingPunct="0"/>
            <a:r>
              <a:rPr lang="it-IT" sz="1400" b="1" dirty="0" smtClean="0">
                <a:solidFill>
                  <a:schemeClr val="tx2"/>
                </a:solidFill>
                <a:cs typeface="Arial" pitchFamily="34" charset="0"/>
              </a:rPr>
              <a:t>IL CONTESTO</a:t>
            </a:r>
            <a:endParaRPr 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10" y="1959153"/>
            <a:ext cx="1423733" cy="96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8"/>
          <p:cNvSpPr txBox="1"/>
          <p:nvPr/>
        </p:nvSpPr>
        <p:spPr>
          <a:xfrm>
            <a:off x="62576" y="2892322"/>
            <a:ext cx="21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Il settore dei dispositivi medici rappresenta circa il </a:t>
            </a:r>
            <a:r>
              <a:rPr lang="it-IT" sz="12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0,7% del PIL </a:t>
            </a:r>
            <a:r>
              <a:rPr lang="it-IT" sz="12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italiano</a:t>
            </a:r>
            <a:endParaRPr lang="en-US" sz="12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6" name="Connettore 1 23"/>
          <p:cNvCxnSpPr/>
          <p:nvPr/>
        </p:nvCxnSpPr>
        <p:spPr>
          <a:xfrm flipH="1">
            <a:off x="224576" y="1908325"/>
            <a:ext cx="1800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1"/>
          <p:cNvSpPr/>
          <p:nvPr/>
        </p:nvSpPr>
        <p:spPr bwMode="auto">
          <a:xfrm>
            <a:off x="4694511" y="1630173"/>
            <a:ext cx="1800324" cy="216024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 lIns="18000" rIns="18000" rtlCol="0" anchor="t"/>
          <a:lstStyle/>
          <a:p>
            <a:pPr algn="ctr" hangingPunct="0"/>
            <a:r>
              <a:rPr lang="it-IT" sz="1400" b="1" dirty="0" smtClean="0">
                <a:solidFill>
                  <a:schemeClr val="tx2"/>
                </a:solidFill>
                <a:cs typeface="Arial" pitchFamily="34" charset="0"/>
              </a:rPr>
              <a:t>GLI STRUMENTI</a:t>
            </a:r>
            <a:endParaRPr lang="en-US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2756" y="1958445"/>
            <a:ext cx="1023835" cy="96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9"/>
          <p:cNvSpPr txBox="1"/>
          <p:nvPr/>
        </p:nvSpPr>
        <p:spPr>
          <a:xfrm>
            <a:off x="4435198" y="2892322"/>
            <a:ext cx="232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12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Repertorio dei Dispositivi Medici</a:t>
            </a:r>
          </a:p>
          <a:p>
            <a:pPr algn="ctr">
              <a:buFont typeface="Arial" pitchFamily="34" charset="0"/>
              <a:buChar char="•"/>
            </a:pPr>
            <a:r>
              <a:rPr lang="it-IT" sz="12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Flusso Consumi dei Dispositivi Medici direttamente acquistati dal SSN</a:t>
            </a:r>
          </a:p>
          <a:p>
            <a:pPr algn="ctr">
              <a:buFont typeface="Arial" pitchFamily="34" charset="0"/>
              <a:buChar char="•"/>
            </a:pPr>
            <a:r>
              <a:rPr lang="it-IT" sz="12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Modello CE</a:t>
            </a:r>
            <a:endParaRPr lang="en-US" sz="12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0" name="Connettore 1 24"/>
          <p:cNvCxnSpPr/>
          <p:nvPr/>
        </p:nvCxnSpPr>
        <p:spPr>
          <a:xfrm flipH="1">
            <a:off x="4688209" y="1908325"/>
            <a:ext cx="1800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iangolo isoscele 25"/>
          <p:cNvSpPr/>
          <p:nvPr/>
        </p:nvSpPr>
        <p:spPr bwMode="auto">
          <a:xfrm rot="5400000">
            <a:off x="1900182" y="2310685"/>
            <a:ext cx="602360" cy="261736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 hangingPunct="0"/>
            <a:endParaRPr lang="en-US" sz="2000" b="1" dirty="0">
              <a:solidFill>
                <a:srgbClr val="FFFFFF"/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22" name="Triangolo isoscele 26"/>
          <p:cNvSpPr/>
          <p:nvPr/>
        </p:nvSpPr>
        <p:spPr bwMode="auto">
          <a:xfrm rot="5400000">
            <a:off x="3999163" y="2310685"/>
            <a:ext cx="602360" cy="261736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 hangingPunct="0"/>
            <a:endParaRPr lang="en-US" sz="2000" b="1" dirty="0">
              <a:solidFill>
                <a:srgbClr val="FFFFFF"/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29" name="Isosceles Triangle 28"/>
          <p:cNvSpPr/>
          <p:nvPr/>
        </p:nvSpPr>
        <p:spPr>
          <a:xfrm rot="5400000">
            <a:off x="5725223" y="2647279"/>
            <a:ext cx="2245103" cy="72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974004" y="1507341"/>
            <a:ext cx="2023867" cy="2350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500" b="1" dirty="0" smtClean="0"/>
              <a:t>l’Italia è oggi l’unico Paese a livello internazionale a disporre di informazioni sulla spesa per i dispositivi medici acquistati dal SSN a tale livello di granularità</a:t>
            </a:r>
            <a:endParaRPr lang="it-IT" sz="1500" b="1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La spesa per dispositivi medici e il patrimonio informativo</a:t>
            </a:r>
          </a:p>
          <a:p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1880" y="520540"/>
            <a:ext cx="430887" cy="39089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Spesa rilevata per categoria CND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72525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45887" y="698665"/>
            <a:ext cx="8773101" cy="324394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endParaRPr lang="it-IT" sz="1400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</a:pPr>
            <a:endParaRPr lang="it-IT" sz="1400" dirty="0" smtClean="0">
              <a:solidFill>
                <a:schemeClr val="tx2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17137" y="698665"/>
            <a:ext cx="0" cy="325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17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3025" y="932653"/>
            <a:ext cx="6861600" cy="3024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Left Arrow 10"/>
          <p:cNvSpPr/>
          <p:nvPr/>
        </p:nvSpPr>
        <p:spPr>
          <a:xfrm flipH="1">
            <a:off x="525882" y="1434262"/>
            <a:ext cx="1620000" cy="2016000"/>
          </a:xfrm>
          <a:prstGeom prst="leftArrow">
            <a:avLst>
              <a:gd name="adj1" fmla="val 78958"/>
              <a:gd name="adj2" fmla="val 202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Distribuzione regionale dell’incidenza della spesa rilevata – Categoria CND - C</a:t>
            </a:r>
            <a:endParaRPr lang="en-US" sz="16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1880" y="520540"/>
            <a:ext cx="430887" cy="39089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Spesa rilevata per categoria CND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72525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45887" y="698665"/>
            <a:ext cx="8773101" cy="324394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endParaRPr lang="it-IT" sz="1400" dirty="0" smtClean="0">
              <a:solidFill>
                <a:schemeClr val="tx2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17137" y="698665"/>
            <a:ext cx="0" cy="325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537" y="929013"/>
            <a:ext cx="6861600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eft Arrow 10"/>
          <p:cNvSpPr/>
          <p:nvPr/>
        </p:nvSpPr>
        <p:spPr>
          <a:xfrm>
            <a:off x="7469578" y="1434262"/>
            <a:ext cx="1620000" cy="2016000"/>
          </a:xfrm>
          <a:prstGeom prst="leftArrow">
            <a:avLst>
              <a:gd name="adj1" fmla="val 78958"/>
              <a:gd name="adj2" fmla="val 202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Distribuzione regionale dell’incidenza della spesa rilevata – Categoria CND - J</a:t>
            </a:r>
            <a:endParaRPr lang="en-US" sz="16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1880" y="520540"/>
            <a:ext cx="430887" cy="39089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Spesa rilevata per categoria CND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72525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45887" y="698665"/>
            <a:ext cx="8773101" cy="324394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endParaRPr lang="it-IT" sz="1400" dirty="0" smtClean="0">
              <a:solidFill>
                <a:schemeClr val="tx2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17137" y="698665"/>
            <a:ext cx="0" cy="325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 flipH="1">
            <a:off x="525882" y="1434262"/>
            <a:ext cx="1620000" cy="2016000"/>
          </a:xfrm>
          <a:prstGeom prst="leftArrow">
            <a:avLst>
              <a:gd name="adj1" fmla="val 78958"/>
              <a:gd name="adj2" fmla="val 202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Distribuzione regionale dell’incidenza della spesa rilevata – Categoria CND - A</a:t>
            </a:r>
            <a:endParaRPr lang="en-US" sz="1600" b="1" dirty="0"/>
          </a:p>
        </p:txBody>
      </p:sp>
      <p:pic>
        <p:nvPicPr>
          <p:cNvPr id="13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3025" y="930501"/>
            <a:ext cx="6861600" cy="3024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84959" y="805389"/>
            <a:ext cx="8460000" cy="3046988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it-IT" altLang="zh-CN" sz="1600" i="1" kern="0" dirty="0" smtClean="0">
                <a:solidFill>
                  <a:schemeClr val="tx2"/>
                </a:solidFill>
                <a:latin typeface="+mj-lt"/>
              </a:rPr>
              <a:t>La redazione di questo primo Rapporto costituisce un passo importante verso la </a:t>
            </a:r>
            <a:r>
              <a:rPr lang="it-IT" altLang="zh-CN" sz="1600" b="1" i="1" kern="0" dirty="0" smtClean="0">
                <a:solidFill>
                  <a:schemeClr val="tx2"/>
                </a:solidFill>
                <a:latin typeface="+mj-lt"/>
              </a:rPr>
              <a:t>condivisione paritaria delle informazioni </a:t>
            </a:r>
            <a:r>
              <a:rPr lang="it-IT" altLang="zh-CN" sz="1600" i="1" kern="0" dirty="0" smtClean="0">
                <a:solidFill>
                  <a:schemeClr val="tx2"/>
                </a:solidFill>
                <a:latin typeface="+mj-lt"/>
              </a:rPr>
              <a:t>sui consumi di dispositivi medici tra le strutture pubbliche del SSN e tutti gli altri </a:t>
            </a:r>
            <a:r>
              <a:rPr lang="it-IT" altLang="zh-CN" sz="1600" i="1" kern="0" dirty="0" err="1" smtClean="0">
                <a:solidFill>
                  <a:schemeClr val="tx2"/>
                </a:solidFill>
                <a:latin typeface="+mj-lt"/>
              </a:rPr>
              <a:t>stakeholder</a:t>
            </a:r>
            <a:r>
              <a:rPr lang="it-IT" altLang="zh-CN" sz="1600" i="1" kern="0" dirty="0" smtClean="0">
                <a:solidFill>
                  <a:schemeClr val="tx2"/>
                </a:solidFill>
                <a:latin typeface="+mj-lt"/>
              </a:rPr>
              <a:t> (istituzioni centrali, industria del settore, società scientifiche, ecc.). I dati di spesa, seppur nella loro parzialità,  offrono </a:t>
            </a:r>
            <a:r>
              <a:rPr lang="it-IT" altLang="zh-CN" sz="1600" b="1" i="1" kern="0" dirty="0" smtClean="0">
                <a:solidFill>
                  <a:schemeClr val="tx2"/>
                </a:solidFill>
                <a:latin typeface="+mj-lt"/>
              </a:rPr>
              <a:t>spunti di riflessione ed elementi di autovalutazione davvero significativi</a:t>
            </a:r>
            <a:r>
              <a:rPr lang="it-IT" altLang="zh-CN" sz="1600" i="1" kern="0" dirty="0" smtClean="0">
                <a:solidFill>
                  <a:schemeClr val="tx2"/>
                </a:solidFill>
                <a:latin typeface="+mj-lt"/>
              </a:rPr>
              <a:t>. </a:t>
            </a:r>
          </a:p>
          <a:p>
            <a:endParaRPr lang="it-IT" altLang="zh-CN" sz="1600" i="1" kern="0" dirty="0" smtClean="0">
              <a:solidFill>
                <a:schemeClr val="tx2"/>
              </a:solidFill>
              <a:latin typeface="+mj-lt"/>
            </a:endParaRPr>
          </a:p>
          <a:p>
            <a:r>
              <a:rPr lang="it-IT" altLang="zh-CN" sz="1600" i="1" kern="0" dirty="0" smtClean="0">
                <a:solidFill>
                  <a:schemeClr val="tx2"/>
                </a:solidFill>
                <a:latin typeface="+mj-lt"/>
              </a:rPr>
              <a:t>L’articolazione della spesa nelle sue componenti più rappresentative consente, inoltre, di avviare un </a:t>
            </a:r>
            <a:r>
              <a:rPr lang="it-IT" altLang="zh-CN" sz="1600" b="1" i="1" kern="0" dirty="0" smtClean="0">
                <a:solidFill>
                  <a:schemeClr val="tx2"/>
                </a:solidFill>
                <a:latin typeface="+mj-lt"/>
              </a:rPr>
              <a:t>monitoraggio sistematico e raffinare gli indicatori fin qui utilizzati</a:t>
            </a:r>
            <a:r>
              <a:rPr lang="it-IT" altLang="zh-CN" sz="1600" i="1" kern="0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endParaRPr lang="it-IT" altLang="zh-CN" sz="1600" i="1" kern="0" dirty="0" smtClean="0">
              <a:solidFill>
                <a:schemeClr val="tx2"/>
              </a:solidFill>
              <a:latin typeface="+mj-lt"/>
            </a:endParaRPr>
          </a:p>
          <a:p>
            <a:r>
              <a:rPr lang="it-IT" altLang="zh-CN" sz="1600" i="1" kern="0" dirty="0" smtClean="0">
                <a:solidFill>
                  <a:schemeClr val="tx2"/>
                </a:solidFill>
                <a:latin typeface="+mj-lt"/>
              </a:rPr>
              <a:t>L’auspicio è che le prossime edizioni del Rapporto si arricchiscano di </a:t>
            </a:r>
            <a:r>
              <a:rPr lang="it-IT" altLang="zh-CN" sz="1600" b="1" i="1" kern="0" dirty="0" smtClean="0">
                <a:solidFill>
                  <a:schemeClr val="tx2"/>
                </a:solidFill>
                <a:latin typeface="+mj-lt"/>
              </a:rPr>
              <a:t>ulteriori analisi di dettaglio </a:t>
            </a:r>
            <a:r>
              <a:rPr lang="it-IT" altLang="zh-CN" sz="1600" i="1" kern="0" dirty="0" smtClean="0">
                <a:solidFill>
                  <a:schemeClr val="tx2"/>
                </a:solidFill>
                <a:latin typeface="+mj-lt"/>
              </a:rPr>
              <a:t>e della descrizione di </a:t>
            </a:r>
            <a:r>
              <a:rPr lang="it-IT" altLang="zh-CN" sz="1600" b="1" i="1" kern="0" dirty="0" smtClean="0">
                <a:solidFill>
                  <a:schemeClr val="tx2"/>
                </a:solidFill>
                <a:latin typeface="+mj-lt"/>
              </a:rPr>
              <a:t>esperienze di autovalutazione condotte da un numero sempre crescente di Regioni.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52871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-11880" y="520540"/>
            <a:ext cx="430887" cy="39089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Conclusioni </a:t>
            </a:r>
            <a:endParaRPr lang="en-US" sz="1600" b="1" dirty="0">
              <a:solidFill>
                <a:schemeClr val="tx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17137" y="698665"/>
            <a:ext cx="0" cy="325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84959" y="805389"/>
            <a:ext cx="8460000" cy="861774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it-IT" altLang="zh-CN" sz="1600" i="1" kern="0" dirty="0" smtClean="0">
                <a:solidFill>
                  <a:schemeClr val="tx2"/>
                </a:solidFill>
                <a:latin typeface="+mj-lt"/>
              </a:rPr>
              <a:t>Il Rapporto rappresenta il frutto della condivisione dei dati, degli </a:t>
            </a:r>
            <a:r>
              <a:rPr lang="it-IT" altLang="zh-CN" sz="1600" b="1" i="1" kern="0" dirty="0" smtClean="0">
                <a:solidFill>
                  <a:schemeClr val="tx2"/>
                </a:solidFill>
                <a:latin typeface="+mj-lt"/>
              </a:rPr>
              <a:t>obiettivi e delle esigenze </a:t>
            </a:r>
            <a:r>
              <a:rPr lang="it-IT" altLang="zh-CN" sz="1600" i="1" kern="0" dirty="0" smtClean="0">
                <a:solidFill>
                  <a:schemeClr val="tx2"/>
                </a:solidFill>
                <a:latin typeface="+mj-lt"/>
              </a:rPr>
              <a:t>informative dei diversi livelli istituzionali, in un’ottica di consolidamento e sviluppo di logiche e </a:t>
            </a:r>
            <a:r>
              <a:rPr lang="it-IT" altLang="zh-CN" sz="1600" b="1" i="1" kern="0" dirty="0" smtClean="0">
                <a:solidFill>
                  <a:schemeClr val="tx2"/>
                </a:solidFill>
                <a:latin typeface="+mj-lt"/>
              </a:rPr>
              <a:t>strumenti per il governo dei consumi </a:t>
            </a:r>
            <a:r>
              <a:rPr lang="it-IT" altLang="zh-CN" sz="1600" i="1" kern="0" dirty="0" smtClean="0">
                <a:solidFill>
                  <a:schemeClr val="tx2"/>
                </a:solidFill>
                <a:latin typeface="+mj-lt"/>
              </a:rPr>
              <a:t>di dispositivi medici nel SSN</a:t>
            </a:r>
          </a:p>
        </p:txBody>
      </p:sp>
      <p:sp>
        <p:nvSpPr>
          <p:cNvPr id="28" name="AutoShape 2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16200000" flipH="1" flipV="1">
            <a:off x="125915" y="1146457"/>
            <a:ext cx="360000" cy="180000"/>
          </a:xfrm>
          <a:prstGeom prst="upArrow">
            <a:avLst>
              <a:gd name="adj1" fmla="val 54897"/>
              <a:gd name="adj2" fmla="val 139312"/>
            </a:avLst>
          </a:prstGeom>
          <a:gradFill rotWithShape="1">
            <a:gsLst>
              <a:gs pos="0">
                <a:srgbClr val="409DAD"/>
              </a:gs>
              <a:gs pos="100000">
                <a:srgbClr val="BFDEE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158" y="1804854"/>
            <a:ext cx="8460000" cy="830997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it-IT" altLang="zh-CN" sz="1600" i="1" kern="0" dirty="0" smtClean="0">
                <a:solidFill>
                  <a:schemeClr val="tx2"/>
                </a:solidFill>
                <a:latin typeface="+mj-lt"/>
              </a:rPr>
              <a:t>Il Rapporto si pone quindi quale tassello di un più ampio processo di </a:t>
            </a:r>
            <a:r>
              <a:rPr lang="it-IT" altLang="zh-CN" sz="1600" b="1" i="1" kern="0" dirty="0" smtClean="0">
                <a:solidFill>
                  <a:schemeClr val="tx2"/>
                </a:solidFill>
                <a:latin typeface="+mj-lt"/>
              </a:rPr>
              <a:t>valorizzazione delle migliori esperienze delle Regioni italiane</a:t>
            </a:r>
            <a:r>
              <a:rPr lang="it-IT" altLang="zh-CN" sz="1600" i="1" kern="0" dirty="0" smtClean="0">
                <a:solidFill>
                  <a:schemeClr val="tx2"/>
                </a:solidFill>
                <a:latin typeface="+mj-lt"/>
              </a:rPr>
              <a:t>, pur nel rispetto delle prerogative di governo assegnate ad ogni livello istituzionale, e la piena esplorazione delle </a:t>
            </a:r>
            <a:r>
              <a:rPr lang="it-IT" altLang="zh-CN" sz="1600" b="1" i="1" kern="0" dirty="0" smtClean="0">
                <a:solidFill>
                  <a:schemeClr val="tx2"/>
                </a:solidFill>
                <a:latin typeface="+mj-lt"/>
              </a:rPr>
              <a:t>potenzialità garantite dalla libertà di mercato</a:t>
            </a:r>
          </a:p>
        </p:txBody>
      </p:sp>
      <p:sp>
        <p:nvSpPr>
          <p:cNvPr id="29" name="AutoShape 2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16200000" flipH="1" flipV="1">
            <a:off x="125915" y="2130533"/>
            <a:ext cx="360000" cy="180000"/>
          </a:xfrm>
          <a:prstGeom prst="upArrow">
            <a:avLst>
              <a:gd name="adj1" fmla="val 62472"/>
              <a:gd name="adj2" fmla="val 139312"/>
            </a:avLst>
          </a:prstGeom>
          <a:gradFill rotWithShape="1">
            <a:gsLst>
              <a:gs pos="0">
                <a:srgbClr val="409DAD"/>
              </a:gs>
              <a:gs pos="100000">
                <a:srgbClr val="BFDEE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4960" y="2784446"/>
            <a:ext cx="8460000" cy="338554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it-IT" altLang="zh-CN" sz="1600" i="1" kern="0" dirty="0" smtClean="0">
                <a:solidFill>
                  <a:schemeClr val="tx2"/>
                </a:solidFill>
                <a:latin typeface="+mj-lt"/>
              </a:rPr>
              <a:t>Il Rapporto sarà pubblicato </a:t>
            </a:r>
            <a:r>
              <a:rPr lang="it-IT" altLang="zh-CN" sz="1600" b="1" i="1" kern="0" dirty="0" smtClean="0">
                <a:solidFill>
                  <a:schemeClr val="tx2"/>
                </a:solidFill>
                <a:latin typeface="+mj-lt"/>
              </a:rPr>
              <a:t>annualmente</a:t>
            </a:r>
            <a:r>
              <a:rPr lang="it-IT" altLang="zh-CN" sz="1600" i="1" kern="0" dirty="0" smtClean="0">
                <a:solidFill>
                  <a:schemeClr val="tx2"/>
                </a:solidFill>
                <a:latin typeface="+mj-lt"/>
              </a:rPr>
              <a:t> con </a:t>
            </a:r>
            <a:r>
              <a:rPr lang="it-IT" altLang="zh-CN" sz="1600" b="1" i="1" kern="0" dirty="0" smtClean="0">
                <a:solidFill>
                  <a:schemeClr val="tx2"/>
                </a:solidFill>
                <a:latin typeface="+mj-lt"/>
              </a:rPr>
              <a:t>aggiornamenti sintetici su base semestrale</a:t>
            </a:r>
          </a:p>
        </p:txBody>
      </p:sp>
      <p:sp>
        <p:nvSpPr>
          <p:cNvPr id="30" name="AutoShape 2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16200000" flipH="1" flipV="1">
            <a:off x="125915" y="2863904"/>
            <a:ext cx="360000" cy="180000"/>
          </a:xfrm>
          <a:prstGeom prst="upArrow">
            <a:avLst>
              <a:gd name="adj1" fmla="val 62472"/>
              <a:gd name="adj2" fmla="val 139312"/>
            </a:avLst>
          </a:prstGeom>
          <a:gradFill rotWithShape="1">
            <a:gsLst>
              <a:gs pos="0">
                <a:srgbClr val="409DAD"/>
              </a:gs>
              <a:gs pos="100000">
                <a:srgbClr val="BFDEE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4960" y="3271595"/>
            <a:ext cx="8460000" cy="584775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it-IT" altLang="zh-CN" sz="1600" i="1" kern="0" dirty="0" smtClean="0">
                <a:solidFill>
                  <a:schemeClr val="tx2"/>
                </a:solidFill>
                <a:latin typeface="+mj-lt"/>
              </a:rPr>
              <a:t>Il Rapporto sarà tradotto in lingua </a:t>
            </a:r>
            <a:r>
              <a:rPr lang="it-IT" altLang="zh-CN" sz="1600" b="1" i="1" kern="0" dirty="0" smtClean="0">
                <a:solidFill>
                  <a:schemeClr val="tx2"/>
                </a:solidFill>
                <a:latin typeface="+mj-lt"/>
              </a:rPr>
              <a:t>inglese</a:t>
            </a:r>
            <a:r>
              <a:rPr lang="it-IT" altLang="zh-CN" sz="1600" i="1" kern="0" dirty="0" smtClean="0">
                <a:solidFill>
                  <a:schemeClr val="tx2"/>
                </a:solidFill>
                <a:latin typeface="+mj-lt"/>
              </a:rPr>
              <a:t> dato il forte </a:t>
            </a:r>
            <a:r>
              <a:rPr lang="it-IT" altLang="zh-CN" sz="1600" b="1" i="1" kern="0" dirty="0" smtClean="0">
                <a:solidFill>
                  <a:schemeClr val="tx2"/>
                </a:solidFill>
                <a:latin typeface="+mj-lt"/>
              </a:rPr>
              <a:t>interesse internazionale </a:t>
            </a:r>
            <a:r>
              <a:rPr lang="it-IT" altLang="zh-CN" sz="1600" i="1" kern="0" dirty="0" smtClean="0">
                <a:solidFill>
                  <a:schemeClr val="tx2"/>
                </a:solidFill>
                <a:latin typeface="+mj-lt"/>
              </a:rPr>
              <a:t>verso la </a:t>
            </a:r>
            <a:r>
              <a:rPr lang="it-IT" altLang="zh-CN" sz="1600" b="1" i="1" kern="0" dirty="0" smtClean="0">
                <a:solidFill>
                  <a:schemeClr val="tx2"/>
                </a:solidFill>
                <a:latin typeface="+mj-lt"/>
              </a:rPr>
              <a:t>rilevanza e l’unicità dell’esperienza italiana  </a:t>
            </a:r>
          </a:p>
        </p:txBody>
      </p:sp>
      <p:sp>
        <p:nvSpPr>
          <p:cNvPr id="31" name="AutoShape 29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16200000" flipH="1" flipV="1">
            <a:off x="125915" y="3474163"/>
            <a:ext cx="360000" cy="180000"/>
          </a:xfrm>
          <a:prstGeom prst="upArrow">
            <a:avLst>
              <a:gd name="adj1" fmla="val 62472"/>
              <a:gd name="adj2" fmla="val 139312"/>
            </a:avLst>
          </a:prstGeom>
          <a:gradFill rotWithShape="1">
            <a:gsLst>
              <a:gs pos="0">
                <a:srgbClr val="409DAD"/>
              </a:gs>
              <a:gs pos="100000">
                <a:srgbClr val="BFDEE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52871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uttocalciatori.net/notizie/wp-content/uploads/2012/01/cli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80372">
            <a:off x="454658" y="1690498"/>
            <a:ext cx="1499311" cy="1940732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72525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smtClean="0"/>
              <a:t>Da oggi il Rapporto è disponibile sul sito web del Ministero della Salute al seguente percorso: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2102146" y="1745658"/>
            <a:ext cx="3883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hlinkClick r:id="rId3"/>
              </a:rPr>
              <a:t>www.salute.gov.it</a:t>
            </a:r>
            <a:endParaRPr lang="it-IT" dirty="0" smtClean="0">
              <a:solidFill>
                <a:schemeClr val="tx2"/>
              </a:solidFill>
            </a:endParaRPr>
          </a:p>
          <a:p>
            <a:r>
              <a:rPr lang="it-IT" dirty="0" smtClean="0">
                <a:solidFill>
                  <a:schemeClr val="tx2"/>
                </a:solidFill>
              </a:rPr>
              <a:t>Dispositivi medici &gt; governo della spesa &gt; i consumi dei dispositivi medici in Italia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5035" t="19985" r="65116" b="6507"/>
          <a:stretch>
            <a:fillRect/>
          </a:stretch>
        </p:blipFill>
        <p:spPr bwMode="auto">
          <a:xfrm>
            <a:off x="6329549" y="1043410"/>
            <a:ext cx="2136813" cy="295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7388" y="1484415"/>
            <a:ext cx="7767637" cy="1484416"/>
          </a:xfrm>
        </p:spPr>
        <p:txBody>
          <a:bodyPr anchor="ctr"/>
          <a:lstStyle/>
          <a:p>
            <a:pPr algn="ctr"/>
            <a:r>
              <a:rPr lang="it-IT" sz="4400" b="1" dirty="0" smtClean="0"/>
              <a:t>Grazie per l’attenzione</a:t>
            </a:r>
            <a:endParaRPr lang="en-US" sz="4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206375"/>
            <a:ext cx="2133600" cy="273050"/>
          </a:xfrm>
        </p:spPr>
        <p:txBody>
          <a:bodyPr/>
          <a:lstStyle/>
          <a:p>
            <a:fld id="{466FA4E7-6293-8C42-A779-5B1395EA1588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5" name="Immagine 4" descr="Schermata 11-2456261 alle 22.37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4" y="4672036"/>
            <a:ext cx="3017844" cy="429601"/>
          </a:xfrm>
          <a:prstGeom prst="rect">
            <a:avLst/>
          </a:prstGeom>
        </p:spPr>
      </p:pic>
      <p:pic>
        <p:nvPicPr>
          <p:cNvPr id="6" name="banner slide.jpg" descr="/Users/monika2/Works/04-Dispositivi 2013/slide/banner slide.jp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43256" y="125099"/>
            <a:ext cx="8857488" cy="926592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838200" y="2728913"/>
            <a:ext cx="7086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R="0" lvl="0" algn="ctr" latinLnBrk="0">
              <a:spcBef>
                <a:spcPct val="20000"/>
              </a:spcBef>
              <a:buClrTx/>
              <a:buSzTx/>
              <a:tabLst/>
              <a:defRPr/>
            </a:pPr>
            <a:r>
              <a:rPr lang="it-IT" sz="3600" dirty="0" smtClean="0">
                <a:solidFill>
                  <a:schemeClr val="tx1">
                    <a:tint val="75000"/>
                  </a:schemeClr>
                </a:solidFill>
              </a:rPr>
              <a:t>Dott.ssa Marcella </a:t>
            </a:r>
            <a:r>
              <a:rPr lang="it-IT" sz="3600" dirty="0" err="1" smtClean="0">
                <a:solidFill>
                  <a:schemeClr val="tx1">
                    <a:tint val="75000"/>
                  </a:schemeClr>
                </a:solidFill>
              </a:rPr>
              <a:t>Marletta</a:t>
            </a:r>
            <a:endParaRPr lang="it-IT" sz="36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it-IT" sz="3600" dirty="0" smtClean="0">
                <a:solidFill>
                  <a:schemeClr val="tx1">
                    <a:tint val="75000"/>
                  </a:schemeClr>
                </a:solidFill>
              </a:rPr>
              <a:t>Direttore Generale dei dispositivi medici, del servizio farmaceutico e della sicurezza delle cure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it-IT" sz="3600" dirty="0" smtClean="0">
                <a:solidFill>
                  <a:schemeClr val="tx1">
                    <a:tint val="75000"/>
                  </a:schemeClr>
                </a:solidFill>
              </a:rPr>
              <a:t>Ministero della salute</a:t>
            </a:r>
          </a:p>
          <a:p>
            <a:pPr marR="0" lvl="0" algn="ctr" latinLnBrk="0">
              <a:spcBef>
                <a:spcPct val="20000"/>
              </a:spcBef>
              <a:buClrTx/>
              <a:buSzTx/>
              <a:tabLst/>
              <a:defRPr/>
            </a:pPr>
            <a:endParaRPr lang="it-IT" sz="3000" dirty="0" smtClean="0">
              <a:solidFill>
                <a:schemeClr val="tx1">
                  <a:tint val="75000"/>
                </a:schemeClr>
              </a:solidFill>
            </a:endParaRPr>
          </a:p>
          <a:p>
            <a:pPr marR="0" lvl="0" algn="ctr" latinLnBrk="0">
              <a:spcBef>
                <a:spcPct val="20000"/>
              </a:spcBef>
              <a:buClrTx/>
              <a:buSzTx/>
              <a:tabLst/>
              <a:defRPr/>
            </a:pPr>
            <a:endParaRPr lang="it-IT" sz="30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 bwMode="auto">
          <a:xfrm rot="21267573">
            <a:off x="633853" y="2054121"/>
            <a:ext cx="7848997" cy="1449568"/>
          </a:xfrm>
          <a:prstGeom prst="ellipse">
            <a:avLst/>
          </a:prstGeom>
          <a:noFill/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177800" algn="ct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85267" y="1639858"/>
            <a:ext cx="1250928" cy="1017637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 rot="323067">
            <a:off x="590672" y="2072467"/>
            <a:ext cx="7848997" cy="1449568"/>
          </a:xfrm>
          <a:prstGeom prst="ellipse">
            <a:avLst/>
          </a:prstGeom>
          <a:noFill/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177800" algn="ctr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74808" y="1425036"/>
            <a:ext cx="1250928" cy="1017637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310" y="633846"/>
            <a:ext cx="8963801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1600" i="1" dirty="0" smtClean="0">
                <a:solidFill>
                  <a:schemeClr val="tx2"/>
                </a:solidFill>
              </a:rPr>
              <a:t>Il Ministero della Salute ritiene necessario diffondere le principali informazioni ad un pubblico più ampio, costituito senz’altro da </a:t>
            </a:r>
            <a:r>
              <a:rPr lang="it-IT" sz="1600" b="1" i="1" dirty="0" smtClean="0">
                <a:solidFill>
                  <a:schemeClr val="tx2"/>
                </a:solidFill>
              </a:rPr>
              <a:t>tutti i livelli di governo del SSN</a:t>
            </a:r>
            <a:r>
              <a:rPr lang="it-IT" sz="1600" i="1" dirty="0" smtClean="0">
                <a:solidFill>
                  <a:schemeClr val="tx2"/>
                </a:solidFill>
              </a:rPr>
              <a:t>  e da  tutti gli </a:t>
            </a:r>
            <a:r>
              <a:rPr lang="it-IT" sz="1600" b="1" i="1" dirty="0" smtClean="0">
                <a:solidFill>
                  <a:schemeClr val="tx2"/>
                </a:solidFill>
              </a:rPr>
              <a:t>attori interessati </a:t>
            </a:r>
            <a:r>
              <a:rPr lang="it-IT" sz="1600" i="1" dirty="0" smtClean="0">
                <a:solidFill>
                  <a:schemeClr val="tx2"/>
                </a:solidFill>
              </a:rPr>
              <a:t>alla conoscenza dei fenomeni sanitari (università, enti di ricerca, imprese) </a:t>
            </a:r>
          </a:p>
          <a:p>
            <a:pPr>
              <a:spcAft>
                <a:spcPts val="900"/>
              </a:spcAft>
            </a:pPr>
            <a:endParaRPr lang="it-IT" sz="1600" i="1" dirty="0" smtClean="0">
              <a:solidFill>
                <a:schemeClr val="tx2"/>
              </a:solidFill>
            </a:endParaRPr>
          </a:p>
          <a:p>
            <a:pPr>
              <a:spcAft>
                <a:spcPts val="900"/>
              </a:spcAft>
            </a:pPr>
            <a:endParaRPr lang="it-IT" sz="1600" i="1" dirty="0" smtClean="0">
              <a:solidFill>
                <a:schemeClr val="tx2"/>
              </a:solidFill>
            </a:endParaRPr>
          </a:p>
          <a:p>
            <a:pPr>
              <a:spcAft>
                <a:spcPts val="900"/>
              </a:spcAft>
            </a:pP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80425" y="2105925"/>
            <a:ext cx="1404000" cy="136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b="1" dirty="0" smtClean="0"/>
              <a:t>Dispositivi medici</a:t>
            </a:r>
            <a:endParaRPr lang="en-US" b="1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296" y="1563801"/>
            <a:ext cx="684000" cy="81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7" descr="http://www.siavsistemi.it/pages/images/universit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6173" y="1819446"/>
            <a:ext cx="777600" cy="682829"/>
          </a:xfrm>
          <a:prstGeom prst="rect">
            <a:avLst/>
          </a:prstGeom>
          <a:noFill/>
        </p:spPr>
      </p:pic>
      <p:sp>
        <p:nvSpPr>
          <p:cNvPr id="37" name="Oval 36"/>
          <p:cNvSpPr/>
          <p:nvPr/>
        </p:nvSpPr>
        <p:spPr>
          <a:xfrm>
            <a:off x="636136" y="2845723"/>
            <a:ext cx="1250928" cy="1017637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5" descr="http://www.comunitamontanasilana.it/servizi/immagini/icona_ospedale.png"/>
          <p:cNvPicPr>
            <a:picLocks noChangeAspect="1" noChangeArrowheads="1"/>
          </p:cNvPicPr>
          <p:nvPr/>
        </p:nvPicPr>
        <p:blipFill>
          <a:blip r:embed="rId4"/>
          <a:srcRect l="1575" t="3150" r="2351" b="2351"/>
          <a:stretch>
            <a:fillRect/>
          </a:stretch>
        </p:blipFill>
        <p:spPr bwMode="auto">
          <a:xfrm>
            <a:off x="882328" y="3004741"/>
            <a:ext cx="732000" cy="720000"/>
          </a:xfrm>
          <a:prstGeom prst="rect">
            <a:avLst/>
          </a:prstGeom>
          <a:noFill/>
        </p:spPr>
      </p:pic>
      <p:sp>
        <p:nvSpPr>
          <p:cNvPr id="38" name="Oval 37"/>
          <p:cNvSpPr/>
          <p:nvPr/>
        </p:nvSpPr>
        <p:spPr>
          <a:xfrm>
            <a:off x="7537667" y="2965986"/>
            <a:ext cx="1250928" cy="1017637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9" descr="http://www.contrappunti.info/ma/images/stories/fabbr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5064" y="3149925"/>
            <a:ext cx="790244" cy="648000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1849016" y="1530674"/>
            <a:ext cx="150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tx2"/>
                </a:solidFill>
              </a:rPr>
              <a:t>Amministrazioni centrali e Regioni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28456" y="3580146"/>
            <a:ext cx="1501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tx2"/>
                </a:solidFill>
              </a:rPr>
              <a:t>Aziende Sanitarie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5389" y="1448786"/>
            <a:ext cx="150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tx2"/>
                </a:solidFill>
              </a:rPr>
              <a:t>Università ed  </a:t>
            </a:r>
          </a:p>
          <a:p>
            <a:r>
              <a:rPr lang="it-IT" sz="1200" b="1" dirty="0" smtClean="0">
                <a:solidFill>
                  <a:schemeClr val="tx2"/>
                </a:solidFill>
              </a:rPr>
              <a:t>enti di ricerca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11693" y="3580146"/>
            <a:ext cx="1501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tx2"/>
                </a:solidFill>
              </a:rPr>
              <a:t>Imprese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Diffusione</a:t>
            </a:r>
            <a:r>
              <a:rPr lang="en-US" dirty="0" smtClean="0"/>
              <a:t> del </a:t>
            </a:r>
            <a:r>
              <a:rPr lang="en-US" dirty="0" err="1" smtClean="0"/>
              <a:t>patrimonio</a:t>
            </a:r>
            <a:r>
              <a:rPr lang="en-US" dirty="0" smtClean="0"/>
              <a:t> </a:t>
            </a:r>
            <a:r>
              <a:rPr lang="en-US" dirty="0" err="1" smtClean="0"/>
              <a:t>informativo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1891" y="633846"/>
            <a:ext cx="9321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1600" i="1" dirty="0" smtClean="0">
                <a:solidFill>
                  <a:schemeClr val="tx2"/>
                </a:solidFill>
              </a:rPr>
              <a:t>L’esigenza di condividere il patrimonio informativo è stata da più parti espressa. Per tale ragione, il Ministero ha individuato il seguente obiettivo strategico per l’Anno 2013: “</a:t>
            </a:r>
            <a:r>
              <a:rPr lang="it-IT" sz="1600" b="1" i="1" dirty="0" smtClean="0">
                <a:solidFill>
                  <a:schemeClr val="tx2"/>
                </a:solidFill>
              </a:rPr>
              <a:t>Miglioramento del sistema di monitoraggio dei consumi dei dispositivi medici direttamente acquistati dal SSN finalizzato anche alla condivisione e fruibilità delle informazioni a tutti gli attori del sistema stesso</a:t>
            </a:r>
            <a:r>
              <a:rPr lang="it-IT" sz="1600" i="1" dirty="0" smtClean="0">
                <a:solidFill>
                  <a:schemeClr val="tx2"/>
                </a:solidFill>
              </a:rPr>
              <a:t>.”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259344" y="1793509"/>
            <a:ext cx="8679947" cy="2053471"/>
            <a:chOff x="370491" y="2770105"/>
            <a:chExt cx="8364080" cy="1875434"/>
          </a:xfrm>
        </p:grpSpPr>
        <p:sp>
          <p:nvSpPr>
            <p:cNvPr id="22" name="Freeform 4"/>
            <p:cNvSpPr>
              <a:spLocks noChangeAspect="1"/>
            </p:cNvSpPr>
            <p:nvPr/>
          </p:nvSpPr>
          <p:spPr bwMode="gray">
            <a:xfrm>
              <a:off x="370491" y="2776645"/>
              <a:ext cx="3301505" cy="1868894"/>
            </a:xfrm>
            <a:custGeom>
              <a:avLst/>
              <a:gdLst/>
              <a:ahLst/>
              <a:cxnLst>
                <a:cxn ang="0">
                  <a:pos x="735" y="300"/>
                </a:cxn>
                <a:cxn ang="0">
                  <a:pos x="676" y="203"/>
                </a:cxn>
                <a:cxn ang="0">
                  <a:pos x="676" y="262"/>
                </a:cxn>
                <a:cxn ang="0">
                  <a:pos x="600" y="262"/>
                </a:cxn>
                <a:cxn ang="0">
                  <a:pos x="600" y="0"/>
                </a:cxn>
                <a:cxn ang="0">
                  <a:pos x="0" y="0"/>
                </a:cxn>
                <a:cxn ang="0">
                  <a:pos x="0" y="600"/>
                </a:cxn>
                <a:cxn ang="0">
                  <a:pos x="600" y="600"/>
                </a:cxn>
                <a:cxn ang="0">
                  <a:pos x="600" y="337"/>
                </a:cxn>
                <a:cxn ang="0">
                  <a:pos x="676" y="337"/>
                </a:cxn>
                <a:cxn ang="0">
                  <a:pos x="676" y="397"/>
                </a:cxn>
                <a:cxn ang="0">
                  <a:pos x="735" y="300"/>
                </a:cxn>
              </a:cxnLst>
              <a:rect l="0" t="0" r="r" b="b"/>
              <a:pathLst>
                <a:path w="735" h="600">
                  <a:moveTo>
                    <a:pt x="735" y="300"/>
                  </a:moveTo>
                  <a:cubicBezTo>
                    <a:pt x="731" y="295"/>
                    <a:pt x="691" y="228"/>
                    <a:pt x="676" y="203"/>
                  </a:cubicBezTo>
                  <a:cubicBezTo>
                    <a:pt x="676" y="225"/>
                    <a:pt x="676" y="262"/>
                    <a:pt x="676" y="262"/>
                  </a:cubicBezTo>
                  <a:cubicBezTo>
                    <a:pt x="676" y="262"/>
                    <a:pt x="610" y="262"/>
                    <a:pt x="600" y="262"/>
                  </a:cubicBezTo>
                  <a:cubicBezTo>
                    <a:pt x="600" y="0"/>
                    <a:pt x="600" y="0"/>
                    <a:pt x="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600" y="600"/>
                    <a:pt x="600" y="600"/>
                    <a:pt x="600" y="600"/>
                  </a:cubicBezTo>
                  <a:cubicBezTo>
                    <a:pt x="600" y="337"/>
                    <a:pt x="600" y="337"/>
                    <a:pt x="600" y="337"/>
                  </a:cubicBezTo>
                  <a:cubicBezTo>
                    <a:pt x="610" y="337"/>
                    <a:pt x="676" y="337"/>
                    <a:pt x="676" y="337"/>
                  </a:cubicBezTo>
                  <a:cubicBezTo>
                    <a:pt x="676" y="337"/>
                    <a:pt x="676" y="375"/>
                    <a:pt x="676" y="397"/>
                  </a:cubicBezTo>
                  <a:cubicBezTo>
                    <a:pt x="691" y="371"/>
                    <a:pt x="731" y="305"/>
                    <a:pt x="735" y="300"/>
                  </a:cubicBezTo>
                  <a:close/>
                </a:path>
              </a:pathLst>
            </a:custGeom>
            <a:solidFill>
              <a:srgbClr val="7A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050" dirty="0"/>
            </a:p>
          </p:txBody>
        </p:sp>
        <p:sp>
          <p:nvSpPr>
            <p:cNvPr id="23" name="Freeform 5"/>
            <p:cNvSpPr>
              <a:spLocks noChangeAspect="1"/>
            </p:cNvSpPr>
            <p:nvPr/>
          </p:nvSpPr>
          <p:spPr bwMode="gray">
            <a:xfrm rot="16200000">
              <a:off x="6453423" y="2357850"/>
              <a:ext cx="1868894" cy="2693403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50" y="32"/>
                </a:cxn>
                <a:cxn ang="0">
                  <a:pos x="440" y="32"/>
                </a:cxn>
                <a:cxn ang="0">
                  <a:pos x="300" y="117"/>
                </a:cxn>
                <a:cxn ang="0">
                  <a:pos x="160" y="32"/>
                </a:cxn>
                <a:cxn ang="0">
                  <a:pos x="250" y="32"/>
                </a:cxn>
                <a:cxn ang="0">
                  <a:pos x="250" y="0"/>
                </a:cxn>
                <a:cxn ang="0">
                  <a:pos x="0" y="0"/>
                </a:cxn>
                <a:cxn ang="0">
                  <a:pos x="0" y="600"/>
                </a:cxn>
                <a:cxn ang="0">
                  <a:pos x="600" y="600"/>
                </a:cxn>
                <a:cxn ang="0">
                  <a:pos x="600" y="0"/>
                </a:cxn>
                <a:cxn ang="0">
                  <a:pos x="350" y="0"/>
                </a:cxn>
              </a:cxnLst>
              <a:rect l="0" t="0" r="r" b="b"/>
              <a:pathLst>
                <a:path w="600" h="600">
                  <a:moveTo>
                    <a:pt x="350" y="0"/>
                  </a:moveTo>
                  <a:cubicBezTo>
                    <a:pt x="350" y="32"/>
                    <a:pt x="350" y="32"/>
                    <a:pt x="350" y="32"/>
                  </a:cubicBezTo>
                  <a:cubicBezTo>
                    <a:pt x="360" y="32"/>
                    <a:pt x="440" y="32"/>
                    <a:pt x="440" y="32"/>
                  </a:cubicBezTo>
                  <a:cubicBezTo>
                    <a:pt x="300" y="117"/>
                    <a:pt x="300" y="117"/>
                    <a:pt x="300" y="117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0" y="32"/>
                    <a:pt x="240" y="32"/>
                    <a:pt x="250" y="32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600" y="600"/>
                    <a:pt x="600" y="600"/>
                    <a:pt x="600" y="600"/>
                  </a:cubicBezTo>
                  <a:cubicBezTo>
                    <a:pt x="600" y="0"/>
                    <a:pt x="600" y="0"/>
                    <a:pt x="600" y="0"/>
                  </a:cubicBezTo>
                  <a:lnTo>
                    <a:pt x="350" y="0"/>
                  </a:lnTo>
                  <a:close/>
                </a:path>
              </a:pathLst>
            </a:custGeom>
            <a:solidFill>
              <a:srgbClr val="BDD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050" dirty="0"/>
            </a:p>
          </p:txBody>
        </p:sp>
        <p:sp>
          <p:nvSpPr>
            <p:cNvPr id="24" name="Freeform 6"/>
            <p:cNvSpPr>
              <a:spLocks noChangeAspect="1"/>
            </p:cNvSpPr>
            <p:nvPr/>
          </p:nvSpPr>
          <p:spPr bwMode="gray">
            <a:xfrm>
              <a:off x="3203812" y="2771038"/>
              <a:ext cx="3301505" cy="1868894"/>
            </a:xfrm>
            <a:custGeom>
              <a:avLst/>
              <a:gdLst/>
              <a:ahLst/>
              <a:cxnLst>
                <a:cxn ang="0">
                  <a:pos x="1736" y="709"/>
                </a:cxn>
                <a:cxn ang="0">
                  <a:pos x="1596" y="480"/>
                </a:cxn>
                <a:cxn ang="0">
                  <a:pos x="1596" y="619"/>
                </a:cxn>
                <a:cxn ang="0">
                  <a:pos x="1417" y="619"/>
                </a:cxn>
                <a:cxn ang="0">
                  <a:pos x="1417" y="0"/>
                </a:cxn>
                <a:cxn ang="0">
                  <a:pos x="0" y="0"/>
                </a:cxn>
                <a:cxn ang="0">
                  <a:pos x="0" y="591"/>
                </a:cxn>
                <a:cxn ang="0">
                  <a:pos x="78" y="591"/>
                </a:cxn>
                <a:cxn ang="0">
                  <a:pos x="78" y="378"/>
                </a:cxn>
                <a:cxn ang="0">
                  <a:pos x="278" y="709"/>
                </a:cxn>
                <a:cxn ang="0">
                  <a:pos x="78" y="1040"/>
                </a:cxn>
                <a:cxn ang="0">
                  <a:pos x="78" y="825"/>
                </a:cxn>
                <a:cxn ang="0">
                  <a:pos x="0" y="825"/>
                </a:cxn>
                <a:cxn ang="0">
                  <a:pos x="0" y="1417"/>
                </a:cxn>
                <a:cxn ang="0">
                  <a:pos x="1417" y="1417"/>
                </a:cxn>
                <a:cxn ang="0">
                  <a:pos x="1417" y="796"/>
                </a:cxn>
                <a:cxn ang="0">
                  <a:pos x="1596" y="796"/>
                </a:cxn>
                <a:cxn ang="0">
                  <a:pos x="1596" y="938"/>
                </a:cxn>
                <a:cxn ang="0">
                  <a:pos x="1736" y="709"/>
                </a:cxn>
                <a:cxn ang="0">
                  <a:pos x="1736" y="709"/>
                </a:cxn>
                <a:cxn ang="0">
                  <a:pos x="1736" y="709"/>
                </a:cxn>
              </a:cxnLst>
              <a:rect l="0" t="0" r="r" b="b"/>
              <a:pathLst>
                <a:path w="1736" h="1417">
                  <a:moveTo>
                    <a:pt x="1736" y="709"/>
                  </a:moveTo>
                  <a:lnTo>
                    <a:pt x="1596" y="480"/>
                  </a:lnTo>
                  <a:lnTo>
                    <a:pt x="1596" y="619"/>
                  </a:lnTo>
                  <a:lnTo>
                    <a:pt x="1417" y="619"/>
                  </a:lnTo>
                  <a:lnTo>
                    <a:pt x="1417" y="0"/>
                  </a:lnTo>
                  <a:lnTo>
                    <a:pt x="0" y="0"/>
                  </a:lnTo>
                  <a:lnTo>
                    <a:pt x="0" y="591"/>
                  </a:lnTo>
                  <a:lnTo>
                    <a:pt x="78" y="591"/>
                  </a:lnTo>
                  <a:lnTo>
                    <a:pt x="78" y="378"/>
                  </a:lnTo>
                  <a:lnTo>
                    <a:pt x="278" y="709"/>
                  </a:lnTo>
                  <a:lnTo>
                    <a:pt x="78" y="1040"/>
                  </a:lnTo>
                  <a:lnTo>
                    <a:pt x="78" y="825"/>
                  </a:lnTo>
                  <a:lnTo>
                    <a:pt x="0" y="825"/>
                  </a:lnTo>
                  <a:lnTo>
                    <a:pt x="0" y="1417"/>
                  </a:lnTo>
                  <a:lnTo>
                    <a:pt x="1417" y="1417"/>
                  </a:lnTo>
                  <a:lnTo>
                    <a:pt x="1417" y="796"/>
                  </a:lnTo>
                  <a:lnTo>
                    <a:pt x="1596" y="796"/>
                  </a:lnTo>
                  <a:lnTo>
                    <a:pt x="1596" y="938"/>
                  </a:lnTo>
                  <a:lnTo>
                    <a:pt x="1736" y="709"/>
                  </a:lnTo>
                  <a:close/>
                </a:path>
              </a:pathLst>
            </a:custGeom>
            <a:solidFill>
              <a:srgbClr val="9BC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050" dirty="0"/>
            </a:p>
          </p:txBody>
        </p:sp>
      </p:grpSp>
      <p:sp>
        <p:nvSpPr>
          <p:cNvPr id="43" name="Rectangle 31"/>
          <p:cNvSpPr/>
          <p:nvPr/>
        </p:nvSpPr>
        <p:spPr bwMode="auto">
          <a:xfrm>
            <a:off x="343195" y="1793949"/>
            <a:ext cx="1800324" cy="216024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 lIns="18000" rIns="18000" rtlCol="0" anchor="ctr"/>
          <a:lstStyle/>
          <a:p>
            <a:pPr hangingPunct="0"/>
            <a:r>
              <a:rPr lang="it-IT" sz="1600" b="1" dirty="0" smtClean="0">
                <a:solidFill>
                  <a:schemeClr val="tx2"/>
                </a:solidFill>
                <a:cs typeface="Arial" pitchFamily="34" charset="0"/>
              </a:rPr>
              <a:t>Obiettivo</a:t>
            </a:r>
            <a:endParaRPr lang="en-US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4" name="Rectangle 31"/>
          <p:cNvSpPr/>
          <p:nvPr/>
        </p:nvSpPr>
        <p:spPr bwMode="auto">
          <a:xfrm>
            <a:off x="3648517" y="1796221"/>
            <a:ext cx="1800324" cy="216024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 lIns="18000" rIns="18000" rtlCol="0" anchor="ctr"/>
          <a:lstStyle/>
          <a:p>
            <a:pPr hangingPunct="0"/>
            <a:r>
              <a:rPr lang="it-IT" sz="1600" b="1" dirty="0" smtClean="0">
                <a:solidFill>
                  <a:schemeClr val="tx2"/>
                </a:solidFill>
                <a:cs typeface="Arial" pitchFamily="34" charset="0"/>
              </a:rPr>
              <a:t>Razionale</a:t>
            </a:r>
            <a:endParaRPr lang="en-US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5" name="Rectangle 31"/>
          <p:cNvSpPr/>
          <p:nvPr/>
        </p:nvSpPr>
        <p:spPr bwMode="auto">
          <a:xfrm>
            <a:off x="6602574" y="1798493"/>
            <a:ext cx="1800324" cy="216024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 lIns="18000" rIns="18000" rtlCol="0" anchor="ctr"/>
          <a:lstStyle/>
          <a:p>
            <a:pPr hangingPunct="0"/>
            <a:r>
              <a:rPr lang="it-IT" sz="1600" b="1" dirty="0" smtClean="0">
                <a:solidFill>
                  <a:schemeClr val="tx2"/>
                </a:solidFill>
                <a:cs typeface="Arial" pitchFamily="34" charset="0"/>
              </a:rPr>
              <a:t>Strumento</a:t>
            </a:r>
            <a:endParaRPr lang="en-US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1711064"/>
            <a:ext cx="9144000" cy="21989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02251" y="2113387"/>
            <a:ext cx="277021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1688">
              <a:spcBef>
                <a:spcPct val="20000"/>
              </a:spcBef>
            </a:pPr>
            <a:r>
              <a:rPr lang="it-IT" sz="1300" dirty="0" smtClean="0">
                <a:solidFill>
                  <a:schemeClr val="tx2"/>
                </a:solidFill>
              </a:rPr>
              <a:t>Il progetto intende rendere disponibili </a:t>
            </a:r>
            <a:r>
              <a:rPr lang="it-IT" sz="1300" b="1" dirty="0" smtClean="0">
                <a:solidFill>
                  <a:schemeClr val="tx2"/>
                </a:solidFill>
              </a:rPr>
              <a:t>strumenti idonei al governo dell’innovazione del settore per soddisfare le necessità informative degli operatori del SSN </a:t>
            </a:r>
            <a:endParaRPr lang="en-GB" sz="1300" b="1" dirty="0">
              <a:solidFill>
                <a:schemeClr val="tx2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48516" y="2006475"/>
            <a:ext cx="23760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1688">
              <a:spcBef>
                <a:spcPct val="20000"/>
              </a:spcBef>
            </a:pPr>
            <a:r>
              <a:rPr lang="it-IT" sz="1300" dirty="0" smtClean="0">
                <a:solidFill>
                  <a:schemeClr val="tx2"/>
                </a:solidFill>
              </a:rPr>
              <a:t>L’esigenza di diffondere le informazioni relative al consumo ed alla spesa nazionale e regionale per dispositivi medici è stata manifestata a vari livelli (nazionale, regionale e locale) e ribaditi anche dalla </a:t>
            </a:r>
            <a:r>
              <a:rPr lang="it-IT" sz="1300" dirty="0" err="1" smtClean="0">
                <a:solidFill>
                  <a:schemeClr val="tx2"/>
                </a:solidFill>
              </a:rPr>
              <a:t>CUD</a:t>
            </a:r>
            <a:endParaRPr lang="it-IT" sz="1300" dirty="0" smtClean="0">
              <a:solidFill>
                <a:schemeClr val="tx2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53996" y="1954155"/>
            <a:ext cx="249448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1688">
              <a:spcBef>
                <a:spcPct val="20000"/>
              </a:spcBef>
            </a:pPr>
            <a:r>
              <a:rPr lang="it-IT" sz="1300" dirty="0" smtClean="0">
                <a:solidFill>
                  <a:schemeClr val="tx2"/>
                </a:solidFill>
              </a:rPr>
              <a:t>L’elaborazione di </a:t>
            </a:r>
            <a:r>
              <a:rPr lang="it-IT" sz="1300" b="1" dirty="0" smtClean="0">
                <a:solidFill>
                  <a:schemeClr val="tx2"/>
                </a:solidFill>
              </a:rPr>
              <a:t>rapporti periodici </a:t>
            </a:r>
            <a:r>
              <a:rPr lang="it-IT" sz="1300" dirty="0" smtClean="0">
                <a:solidFill>
                  <a:schemeClr val="tx2"/>
                </a:solidFill>
              </a:rPr>
              <a:t>che renderanno disponibili in maniera </a:t>
            </a:r>
            <a:r>
              <a:rPr lang="it-IT" sz="1300" b="1" dirty="0" smtClean="0">
                <a:solidFill>
                  <a:schemeClr val="tx2"/>
                </a:solidFill>
              </a:rPr>
              <a:t>continuativa </a:t>
            </a:r>
            <a:r>
              <a:rPr lang="it-IT" sz="1300" dirty="0" smtClean="0">
                <a:solidFill>
                  <a:schemeClr val="tx2"/>
                </a:solidFill>
              </a:rPr>
              <a:t>i dati sull'utilizzo dei dispositivi medici in Italia, nell’ambito delle prestazioni effettuate da strutture del SSN, descritti in termini di spesa, volumi e tipologia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Diffusione</a:t>
            </a:r>
            <a:r>
              <a:rPr lang="en-US" dirty="0" smtClean="0"/>
              <a:t> del </a:t>
            </a:r>
            <a:r>
              <a:rPr lang="en-US" dirty="0" err="1" smtClean="0"/>
              <a:t>patrimonio</a:t>
            </a:r>
            <a:r>
              <a:rPr lang="en-US" dirty="0" smtClean="0"/>
              <a:t> </a:t>
            </a:r>
            <a:r>
              <a:rPr lang="en-US" dirty="0" err="1" smtClean="0"/>
              <a:t>informativo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2310" y="633846"/>
            <a:ext cx="8963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1600" i="1" dirty="0" smtClean="0">
                <a:solidFill>
                  <a:schemeClr val="tx2"/>
                </a:solidFill>
                <a:latin typeface="+mj-lt"/>
              </a:rPr>
              <a:t>Al fine di predisporre il primo rapporto periodico per rendere disponibile in maniera continuativa i dati sull'utilizzo dei dispositivi medici è stato istituito un specifico Gruppo di Lavoro</a:t>
            </a:r>
          </a:p>
        </p:txBody>
      </p:sp>
      <p:sp>
        <p:nvSpPr>
          <p:cNvPr id="17" name="CasellaDiTesto 29"/>
          <p:cNvSpPr txBox="1"/>
          <p:nvPr/>
        </p:nvSpPr>
        <p:spPr>
          <a:xfrm>
            <a:off x="2380234" y="3333565"/>
            <a:ext cx="4465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1400" dirty="0">
                <a:solidFill>
                  <a:schemeClr val="tx2"/>
                </a:solidFill>
                <a:latin typeface="+mj-lt"/>
              </a:rPr>
              <a:t>Sono stati organizzati </a:t>
            </a:r>
            <a:r>
              <a:rPr lang="it-IT" sz="1400" b="1" dirty="0">
                <a:solidFill>
                  <a:schemeClr val="tx2"/>
                </a:solidFill>
                <a:latin typeface="+mj-lt"/>
              </a:rPr>
              <a:t>4 incontri </a:t>
            </a:r>
            <a:r>
              <a:rPr lang="it-IT" sz="1400" dirty="0">
                <a:solidFill>
                  <a:schemeClr val="tx2"/>
                </a:solidFill>
                <a:latin typeface="+mj-lt"/>
              </a:rPr>
              <a:t>finalizzati a condividere  la struttura, le logiche e i contenuti </a:t>
            </a:r>
            <a:r>
              <a:rPr lang="it-IT" sz="1400" dirty="0" smtClean="0">
                <a:solidFill>
                  <a:schemeClr val="tx2"/>
                </a:solidFill>
                <a:latin typeface="+mj-lt"/>
              </a:rPr>
              <a:t>del Rapporto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CasellaDiTesto 32"/>
          <p:cNvSpPr txBox="1">
            <a:spLocks noChangeArrowheads="1"/>
          </p:cNvSpPr>
          <p:nvPr/>
        </p:nvSpPr>
        <p:spPr bwMode="auto">
          <a:xfrm rot="16200000">
            <a:off x="-818233" y="2498713"/>
            <a:ext cx="22306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A50021"/>
                </a:solidFill>
                <a:latin typeface="+mj-lt"/>
                <a:cs typeface="Arial Unicode MS" pitchFamily="34" charset="-128"/>
              </a:rPr>
              <a:t>I rappresentanti del </a:t>
            </a:r>
            <a:r>
              <a:rPr lang="it-IT" sz="1600" b="1" i="1" dirty="0" smtClean="0">
                <a:solidFill>
                  <a:srgbClr val="A50021"/>
                </a:solidFill>
                <a:latin typeface="+mj-lt"/>
                <a:cs typeface="Arial Unicode MS" pitchFamily="34" charset="-128"/>
              </a:rPr>
              <a:t>GdL</a:t>
            </a:r>
            <a:endParaRPr lang="en-US" sz="1600" b="1" i="1" dirty="0">
              <a:solidFill>
                <a:srgbClr val="A50021"/>
              </a:solidFill>
              <a:latin typeface="+mj-lt"/>
              <a:cs typeface="Arial Unicode MS" pitchFamily="34" charset="-128"/>
            </a:endParaRPr>
          </a:p>
        </p:txBody>
      </p:sp>
      <p:sp>
        <p:nvSpPr>
          <p:cNvPr id="20" name="CasellaDiTesto 33"/>
          <p:cNvSpPr txBox="1"/>
          <p:nvPr/>
        </p:nvSpPr>
        <p:spPr>
          <a:xfrm>
            <a:off x="486639" y="1544606"/>
            <a:ext cx="2166555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1400" dirty="0">
                <a:solidFill>
                  <a:schemeClr val="tx2"/>
                </a:solidFill>
                <a:latin typeface="+mj-lt"/>
              </a:rPr>
              <a:t>Ministero della Salute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400" dirty="0" err="1">
                <a:solidFill>
                  <a:schemeClr val="tx2"/>
                </a:solidFill>
                <a:latin typeface="+mj-lt"/>
              </a:rPr>
              <a:t>AgeNaS</a:t>
            </a:r>
            <a:endParaRPr lang="it-IT" sz="1400" dirty="0">
              <a:solidFill>
                <a:schemeClr val="tx2"/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1400" dirty="0" err="1">
                <a:solidFill>
                  <a:schemeClr val="tx2"/>
                </a:solidFill>
                <a:latin typeface="+mj-lt"/>
              </a:rPr>
              <a:t>Cergas</a:t>
            </a:r>
            <a:r>
              <a:rPr lang="it-IT" sz="1400" dirty="0">
                <a:solidFill>
                  <a:schemeClr val="tx2"/>
                </a:solidFill>
                <a:latin typeface="+mj-lt"/>
              </a:rPr>
              <a:t> Bocconi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400" dirty="0">
                <a:solidFill>
                  <a:schemeClr val="tx2"/>
                </a:solidFill>
                <a:latin typeface="+mj-lt"/>
              </a:rPr>
              <a:t>Regioni e </a:t>
            </a:r>
            <a:r>
              <a:rPr lang="it-IT" sz="1400" dirty="0" err="1">
                <a:solidFill>
                  <a:schemeClr val="tx2"/>
                </a:solidFill>
                <a:latin typeface="+mj-lt"/>
              </a:rPr>
              <a:t>P.A</a:t>
            </a:r>
            <a:r>
              <a:rPr lang="it-IT" sz="1400" dirty="0">
                <a:solidFill>
                  <a:schemeClr val="tx2"/>
                </a:solidFill>
                <a:latin typeface="+mj-lt"/>
              </a:rPr>
              <a:t>:</a:t>
            </a:r>
          </a:p>
          <a:p>
            <a:pPr marL="441325">
              <a:buFont typeface="Courier New" pitchFamily="49" charset="0"/>
              <a:buChar char="o"/>
              <a:defRPr/>
            </a:pPr>
            <a:r>
              <a:rPr lang="it-IT" sz="1400" dirty="0">
                <a:solidFill>
                  <a:schemeClr val="tx2"/>
                </a:solidFill>
                <a:latin typeface="+mj-lt"/>
              </a:rPr>
              <a:t>Emilia – Romagna</a:t>
            </a:r>
          </a:p>
          <a:p>
            <a:pPr marL="441325">
              <a:buFont typeface="Courier New" pitchFamily="49" charset="0"/>
              <a:buChar char="o"/>
              <a:defRPr/>
            </a:pPr>
            <a:r>
              <a:rPr lang="it-IT" sz="1400" dirty="0">
                <a:solidFill>
                  <a:schemeClr val="tx2"/>
                </a:solidFill>
                <a:latin typeface="+mj-lt"/>
              </a:rPr>
              <a:t>Friuli Venezia Giulia</a:t>
            </a:r>
          </a:p>
          <a:p>
            <a:pPr marL="441325">
              <a:buFont typeface="Courier New" pitchFamily="49" charset="0"/>
              <a:buChar char="o"/>
              <a:defRPr/>
            </a:pPr>
            <a:r>
              <a:rPr lang="it-IT" sz="1400" dirty="0">
                <a:solidFill>
                  <a:schemeClr val="tx2"/>
                </a:solidFill>
                <a:latin typeface="+mj-lt"/>
              </a:rPr>
              <a:t>Lombardia </a:t>
            </a:r>
          </a:p>
          <a:p>
            <a:pPr marL="441325">
              <a:buFont typeface="Courier New" pitchFamily="49" charset="0"/>
              <a:buChar char="o"/>
              <a:defRPr/>
            </a:pPr>
            <a:r>
              <a:rPr lang="it-IT" sz="1400" dirty="0">
                <a:solidFill>
                  <a:schemeClr val="tx2"/>
                </a:solidFill>
                <a:latin typeface="+mj-lt"/>
              </a:rPr>
              <a:t>Toscana</a:t>
            </a:r>
          </a:p>
          <a:p>
            <a:pPr marL="441325">
              <a:buFont typeface="Courier New" pitchFamily="49" charset="0"/>
              <a:buChar char="o"/>
              <a:defRPr/>
            </a:pPr>
            <a:r>
              <a:rPr lang="it-IT" sz="1400" dirty="0">
                <a:solidFill>
                  <a:schemeClr val="tx2"/>
                </a:solidFill>
                <a:latin typeface="+mj-lt"/>
              </a:rPr>
              <a:t>Valle d’Aosta</a:t>
            </a:r>
          </a:p>
          <a:p>
            <a:pPr marL="441325">
              <a:buFont typeface="Courier New" pitchFamily="49" charset="0"/>
              <a:buChar char="o"/>
              <a:defRPr/>
            </a:pPr>
            <a:r>
              <a:rPr lang="it-IT" sz="1400" dirty="0">
                <a:solidFill>
                  <a:schemeClr val="tx2"/>
                </a:solidFill>
                <a:latin typeface="+mj-lt"/>
              </a:rPr>
              <a:t>Veneto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1" name="Straight Connector 12"/>
          <p:cNvCxnSpPr>
            <a:cxnSpLocks noChangeShapeType="1"/>
          </p:cNvCxnSpPr>
          <p:nvPr/>
        </p:nvCxnSpPr>
        <p:spPr bwMode="auto">
          <a:xfrm>
            <a:off x="649993" y="1527956"/>
            <a:ext cx="252000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26" name="CasellaDiTesto 27"/>
          <p:cNvSpPr txBox="1">
            <a:spLocks noChangeArrowheads="1"/>
          </p:cNvSpPr>
          <p:nvPr/>
        </p:nvSpPr>
        <p:spPr bwMode="auto">
          <a:xfrm rot="5400000">
            <a:off x="7542160" y="2498713"/>
            <a:ext cx="25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i="1" dirty="0">
                <a:solidFill>
                  <a:srgbClr val="A50021"/>
                </a:solidFill>
                <a:latin typeface="+mj-lt"/>
                <a:cs typeface="Arial Unicode MS" pitchFamily="34" charset="-128"/>
              </a:rPr>
              <a:t>Gli incontri del </a:t>
            </a:r>
            <a:r>
              <a:rPr lang="it-IT" sz="1600" b="1" i="1" dirty="0" smtClean="0">
                <a:solidFill>
                  <a:srgbClr val="A50021"/>
                </a:solidFill>
                <a:latin typeface="+mj-lt"/>
                <a:cs typeface="Arial Unicode MS" pitchFamily="34" charset="-128"/>
              </a:rPr>
              <a:t>GdL</a:t>
            </a:r>
            <a:endParaRPr lang="it-IT" sz="1600" b="1" i="1" dirty="0">
              <a:solidFill>
                <a:srgbClr val="A50021"/>
              </a:solidFill>
              <a:latin typeface="+mj-lt"/>
              <a:cs typeface="Arial Unicode MS" pitchFamily="34" charset="-128"/>
            </a:endParaRPr>
          </a:p>
        </p:txBody>
      </p:sp>
      <p:sp>
        <p:nvSpPr>
          <p:cNvPr id="27" name="CasellaDiTesto 28"/>
          <p:cNvSpPr txBox="1"/>
          <p:nvPr/>
        </p:nvSpPr>
        <p:spPr>
          <a:xfrm>
            <a:off x="7078128" y="2190937"/>
            <a:ext cx="155683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177800">
              <a:buFont typeface="Wingdings" pitchFamily="2" charset="2"/>
              <a:buChar char="§"/>
              <a:defRPr/>
            </a:pPr>
            <a:r>
              <a:rPr lang="it-IT" sz="1400" dirty="0">
                <a:solidFill>
                  <a:schemeClr val="tx2"/>
                </a:solidFill>
                <a:latin typeface="+mj-lt"/>
              </a:rPr>
              <a:t> 5 </a:t>
            </a:r>
            <a:r>
              <a:rPr lang="it-IT" sz="1400" dirty="0" smtClean="0">
                <a:solidFill>
                  <a:schemeClr val="tx2"/>
                </a:solidFill>
                <a:latin typeface="+mj-lt"/>
              </a:rPr>
              <a:t>Giugno 2013</a:t>
            </a:r>
            <a:endParaRPr lang="it-IT" sz="1400" dirty="0">
              <a:solidFill>
                <a:schemeClr val="tx2"/>
              </a:solidFill>
              <a:latin typeface="+mj-lt"/>
            </a:endParaRPr>
          </a:p>
          <a:p>
            <a:pPr indent="177800">
              <a:buFont typeface="Wingdings" pitchFamily="2" charset="2"/>
              <a:buChar char="§"/>
              <a:defRPr/>
            </a:pPr>
            <a:r>
              <a:rPr lang="it-IT" sz="1400" dirty="0">
                <a:solidFill>
                  <a:schemeClr val="tx2"/>
                </a:solidFill>
                <a:latin typeface="+mj-lt"/>
              </a:rPr>
              <a:t> 19 </a:t>
            </a:r>
            <a:r>
              <a:rPr lang="it-IT" sz="1400" dirty="0" smtClean="0">
                <a:solidFill>
                  <a:schemeClr val="tx2"/>
                </a:solidFill>
                <a:latin typeface="+mj-lt"/>
              </a:rPr>
              <a:t>Giugno 2013</a:t>
            </a:r>
            <a:endParaRPr lang="it-IT" sz="1400" dirty="0">
              <a:solidFill>
                <a:schemeClr val="tx2"/>
              </a:solidFill>
              <a:latin typeface="+mj-lt"/>
            </a:endParaRPr>
          </a:p>
          <a:p>
            <a:pPr indent="177800">
              <a:buFont typeface="Wingdings" pitchFamily="2" charset="2"/>
              <a:buChar char="§"/>
              <a:defRPr/>
            </a:pPr>
            <a:r>
              <a:rPr lang="it-IT" sz="1400" dirty="0">
                <a:solidFill>
                  <a:schemeClr val="tx2"/>
                </a:solidFill>
                <a:latin typeface="+mj-lt"/>
              </a:rPr>
              <a:t> 2 </a:t>
            </a:r>
            <a:r>
              <a:rPr lang="it-IT" sz="1400" dirty="0" smtClean="0">
                <a:solidFill>
                  <a:schemeClr val="tx2"/>
                </a:solidFill>
                <a:latin typeface="+mj-lt"/>
              </a:rPr>
              <a:t>Luglio 2013</a:t>
            </a:r>
            <a:endParaRPr lang="it-IT" sz="1400" dirty="0">
              <a:solidFill>
                <a:schemeClr val="tx2"/>
              </a:solidFill>
              <a:latin typeface="+mj-lt"/>
            </a:endParaRPr>
          </a:p>
          <a:p>
            <a:pPr indent="177800">
              <a:buFont typeface="Wingdings" pitchFamily="2" charset="2"/>
              <a:buChar char="§"/>
              <a:defRPr/>
            </a:pPr>
            <a:r>
              <a:rPr lang="it-IT" sz="1400" dirty="0">
                <a:solidFill>
                  <a:schemeClr val="tx2"/>
                </a:solidFill>
                <a:latin typeface="+mj-lt"/>
              </a:rPr>
              <a:t> 11 </a:t>
            </a:r>
            <a:r>
              <a:rPr lang="it-IT" sz="1400" dirty="0" smtClean="0">
                <a:solidFill>
                  <a:schemeClr val="tx2"/>
                </a:solidFill>
                <a:latin typeface="+mj-lt"/>
              </a:rPr>
              <a:t>Luglio 2013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8" name="Straight Connector 13"/>
          <p:cNvCxnSpPr>
            <a:cxnSpLocks noChangeShapeType="1"/>
          </p:cNvCxnSpPr>
          <p:nvPr/>
        </p:nvCxnSpPr>
        <p:spPr bwMode="auto">
          <a:xfrm>
            <a:off x="6372647" y="2161311"/>
            <a:ext cx="252000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pic>
        <p:nvPicPr>
          <p:cNvPr id="30" name="Picture 3" descr="C:\Users\mariaconcettacolombo\Desktop\workinggroup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l="2982" t="18851" r="22505"/>
          <a:stretch>
            <a:fillRect/>
          </a:stretch>
        </p:blipFill>
        <p:spPr bwMode="auto">
          <a:xfrm>
            <a:off x="3470544" y="2247510"/>
            <a:ext cx="2111390" cy="106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umetto 3 9"/>
          <p:cNvSpPr>
            <a:spLocks noChangeArrowheads="1"/>
          </p:cNvSpPr>
          <p:nvPr/>
        </p:nvSpPr>
        <p:spPr bwMode="auto">
          <a:xfrm>
            <a:off x="3916907" y="1527957"/>
            <a:ext cx="1460311" cy="568126"/>
          </a:xfrm>
          <a:prstGeom prst="wedgeEllipseCallout">
            <a:avLst>
              <a:gd name="adj1" fmla="val -2333"/>
              <a:gd name="adj2" fmla="val 90648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66700" indent="-177800" algn="ctr">
              <a:lnSpc>
                <a:spcPts val="1700"/>
              </a:lnSpc>
              <a:buFont typeface="Wingdings" pitchFamily="2" charset="2"/>
              <a:buNone/>
            </a:pPr>
            <a:endParaRPr lang="en-US">
              <a:solidFill>
                <a:schemeClr val="bg1"/>
              </a:solidFill>
              <a:latin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Fumetto 3 11"/>
          <p:cNvSpPr>
            <a:spLocks noChangeArrowheads="1"/>
          </p:cNvSpPr>
          <p:nvPr/>
        </p:nvSpPr>
        <p:spPr bwMode="auto">
          <a:xfrm>
            <a:off x="2074460" y="1904171"/>
            <a:ext cx="1396084" cy="511763"/>
          </a:xfrm>
          <a:prstGeom prst="wedgeEllipseCallout">
            <a:avLst>
              <a:gd name="adj1" fmla="val 69147"/>
              <a:gd name="adj2" fmla="val 106041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66700" indent="-177800" algn="ctr">
              <a:lnSpc>
                <a:spcPts val="1700"/>
              </a:lnSpc>
              <a:buFont typeface="Wingdings" pitchFamily="2" charset="2"/>
              <a:buNone/>
            </a:pPr>
            <a:endParaRPr lang="en-US">
              <a:solidFill>
                <a:schemeClr val="bg1"/>
              </a:solidFill>
              <a:latin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Fumetto 3 14"/>
          <p:cNvSpPr>
            <a:spLocks noChangeArrowheads="1"/>
          </p:cNvSpPr>
          <p:nvPr/>
        </p:nvSpPr>
        <p:spPr bwMode="auto">
          <a:xfrm>
            <a:off x="5956232" y="1615204"/>
            <a:ext cx="1135544" cy="736759"/>
          </a:xfrm>
          <a:prstGeom prst="wedgeEllipseCallout">
            <a:avLst>
              <a:gd name="adj1" fmla="val -105595"/>
              <a:gd name="adj2" fmla="val 67951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266700" indent="-177800" algn="ctr">
              <a:lnSpc>
                <a:spcPts val="1700"/>
              </a:lnSpc>
              <a:buFont typeface="Wingdings" pitchFamily="2" charset="2"/>
              <a:buNone/>
            </a:pPr>
            <a:endParaRPr lang="en-US">
              <a:solidFill>
                <a:schemeClr val="bg1"/>
              </a:solidFill>
              <a:latin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/>
          <a:srcRect l="37885" t="37109" r="52782" b="50195"/>
          <a:stretch>
            <a:fillRect/>
          </a:stretch>
        </p:blipFill>
        <p:spPr bwMode="auto">
          <a:xfrm>
            <a:off x="4207492" y="1622165"/>
            <a:ext cx="884388" cy="39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/>
          <a:srcRect l="30630" t="46063" r="51660" b="6688"/>
          <a:stretch>
            <a:fillRect/>
          </a:stretch>
        </p:blipFill>
        <p:spPr bwMode="auto">
          <a:xfrm>
            <a:off x="2388358" y="1968141"/>
            <a:ext cx="581577" cy="38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/>
          <a:srcRect l="3040" t="33093" r="86446" b="52141"/>
          <a:stretch>
            <a:fillRect/>
          </a:stretch>
        </p:blipFill>
        <p:spPr bwMode="auto">
          <a:xfrm>
            <a:off x="6171840" y="1709551"/>
            <a:ext cx="741687" cy="57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0" y="1218621"/>
            <a:ext cx="9144000" cy="26913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00559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18"/>
          <p:cNvSpPr/>
          <p:nvPr/>
        </p:nvSpPr>
        <p:spPr>
          <a:xfrm>
            <a:off x="27326" y="1509523"/>
            <a:ext cx="451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7A0000"/>
                </a:solidFill>
                <a:latin typeface="Calibri" pitchFamily="34" charset="0"/>
              </a:rPr>
              <a:t>Carattere descrittivo e non interpretativo</a:t>
            </a:r>
            <a:endParaRPr lang="it-IT" sz="1400" b="1" i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it-IT" sz="1400" dirty="0" smtClean="0">
                <a:solidFill>
                  <a:schemeClr val="tx2"/>
                </a:solidFill>
                <a:latin typeface="Calibri" pitchFamily="34" charset="0"/>
              </a:rPr>
              <a:t>Per l’inevitabile incompletezza dei dati riferiti </a:t>
            </a:r>
          </a:p>
          <a:p>
            <a:pPr algn="just"/>
            <a:r>
              <a:rPr lang="it-IT" sz="1400" dirty="0" smtClean="0">
                <a:solidFill>
                  <a:schemeClr val="tx2"/>
                </a:solidFill>
                <a:latin typeface="Calibri" pitchFamily="34" charset="0"/>
              </a:rPr>
              <a:t>all’anno 2012, tipica dell’avvio di un sistema di monitoraggio così complesso, il Rapporto ha la finalità di descrivere senza fornire interpretazioni dei dati raccolti</a:t>
            </a:r>
            <a:endParaRPr lang="en-US" sz="14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4" name="Picture 1" descr="C:\Documenti\00_PERSONALE\Immagini per PPT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3936" y="1537263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102310" y="633846"/>
            <a:ext cx="8963801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1600" i="1" dirty="0" smtClean="0">
                <a:solidFill>
                  <a:schemeClr val="tx2"/>
                </a:solidFill>
              </a:rPr>
              <a:t>In considerazione delle peculiarità del settore e le complessità che caratterizzano oggi il governo della spesa dei dispositivi medici, il Rapporto intende descrivere il fenomeno sulla base dei dati raccolti e condividere le prime evidenze circa i volumi di dispositivi medici consumati e la relativa spesa sostenuta</a:t>
            </a:r>
          </a:p>
          <a:p>
            <a:pPr>
              <a:spcAft>
                <a:spcPts val="900"/>
              </a:spcAft>
            </a:pPr>
            <a:endParaRPr lang="it-IT" sz="1600" i="1" dirty="0" smtClean="0">
              <a:solidFill>
                <a:schemeClr val="tx2"/>
              </a:solidFill>
            </a:endParaRPr>
          </a:p>
        </p:txBody>
      </p:sp>
      <p:cxnSp>
        <p:nvCxnSpPr>
          <p:cNvPr id="28" name="Straight Connector 13"/>
          <p:cNvCxnSpPr>
            <a:cxnSpLocks noChangeShapeType="1"/>
          </p:cNvCxnSpPr>
          <p:nvPr/>
        </p:nvCxnSpPr>
        <p:spPr bwMode="auto">
          <a:xfrm>
            <a:off x="6372647" y="2161311"/>
            <a:ext cx="252000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23" name="Rettangolo 30"/>
          <p:cNvSpPr/>
          <p:nvPr/>
        </p:nvSpPr>
        <p:spPr>
          <a:xfrm>
            <a:off x="4544704" y="1509523"/>
            <a:ext cx="451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7A0000"/>
                </a:solidFill>
                <a:latin typeface="Calibri" pitchFamily="34" charset="0"/>
              </a:rPr>
              <a:t>Completezza di informazione</a:t>
            </a:r>
            <a:endParaRPr lang="it-IT" sz="1400" b="1" i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it-IT" sz="1400" dirty="0" smtClean="0">
                <a:solidFill>
                  <a:schemeClr val="tx2"/>
                </a:solidFill>
                <a:latin typeface="Calibri" pitchFamily="34" charset="0"/>
              </a:rPr>
              <a:t>Nel Rapporto vengono forniti tutti gli elementi </a:t>
            </a:r>
          </a:p>
          <a:p>
            <a:pPr algn="just"/>
            <a:r>
              <a:rPr lang="it-IT" sz="1400" dirty="0" smtClean="0">
                <a:solidFill>
                  <a:schemeClr val="tx2"/>
                </a:solidFill>
                <a:latin typeface="Calibri" pitchFamily="34" charset="0"/>
              </a:rPr>
              <a:t>informativi necessari alla comprensione del settore dei dispositivi medici in Italia (quadro normativo e scenario di riferimento, sistemi di classificazione dei dispositivi ecc.)</a:t>
            </a:r>
          </a:p>
          <a:p>
            <a:pPr algn="just"/>
            <a:endParaRPr lang="en-US" sz="14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73326" t="72468" r="16712" b="12766"/>
          <a:stretch>
            <a:fillRect/>
          </a:stretch>
        </p:blipFill>
        <p:spPr bwMode="auto">
          <a:xfrm>
            <a:off x="8497608" y="1513513"/>
            <a:ext cx="60486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ttangolo 32"/>
          <p:cNvSpPr/>
          <p:nvPr/>
        </p:nvSpPr>
        <p:spPr>
          <a:xfrm>
            <a:off x="27326" y="2954784"/>
            <a:ext cx="451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7A0000"/>
                </a:solidFill>
                <a:latin typeface="Calibri" pitchFamily="34" charset="0"/>
              </a:rPr>
              <a:t>Perimetro di analisi esteso</a:t>
            </a:r>
            <a:endParaRPr lang="it-IT" sz="1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it-IT" sz="1400" dirty="0" smtClean="0">
                <a:solidFill>
                  <a:schemeClr val="tx2"/>
                </a:solidFill>
                <a:latin typeface="Calibri" pitchFamily="34" charset="0"/>
              </a:rPr>
              <a:t>Nel Rapporto vengono forniti dati sui consumi sia a </a:t>
            </a:r>
          </a:p>
          <a:p>
            <a:pPr algn="just"/>
            <a:r>
              <a:rPr lang="it-IT" sz="1400" dirty="0" smtClean="0">
                <a:solidFill>
                  <a:schemeClr val="tx2"/>
                </a:solidFill>
                <a:latin typeface="Calibri" pitchFamily="34" charset="0"/>
              </a:rPr>
              <a:t>livello nazionale che regionale e a livello di azienda sanitaria</a:t>
            </a:r>
            <a:endParaRPr lang="en-US" sz="14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Rettangolo 33"/>
          <p:cNvSpPr/>
          <p:nvPr/>
        </p:nvSpPr>
        <p:spPr>
          <a:xfrm>
            <a:off x="4544704" y="2954784"/>
            <a:ext cx="451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rgbClr val="7A0000"/>
                </a:solidFill>
                <a:latin typeface="Calibri" pitchFamily="34" charset="0"/>
              </a:rPr>
              <a:t>Analisi integrate</a:t>
            </a:r>
            <a:endParaRPr lang="it-IT" sz="1400" b="1" i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it-IT" sz="1400" dirty="0" smtClean="0">
                <a:solidFill>
                  <a:schemeClr val="tx2"/>
                </a:solidFill>
                <a:latin typeface="Calibri" pitchFamily="34" charset="0"/>
              </a:rPr>
              <a:t>Nel Rapporto vengono individuati alcuni primi </a:t>
            </a:r>
          </a:p>
          <a:p>
            <a:pPr algn="just"/>
            <a:r>
              <a:rPr lang="it-IT" sz="1400" dirty="0" smtClean="0">
                <a:solidFill>
                  <a:schemeClr val="tx2"/>
                </a:solidFill>
                <a:latin typeface="Calibri" pitchFamily="34" charset="0"/>
              </a:rPr>
              <a:t>indicatori di analisi attraverso l’integrazione con </a:t>
            </a:r>
          </a:p>
          <a:p>
            <a:pPr algn="just"/>
            <a:r>
              <a:rPr lang="it-IT" sz="1400" dirty="0" smtClean="0">
                <a:solidFill>
                  <a:schemeClr val="tx2"/>
                </a:solidFill>
                <a:latin typeface="Calibri" pitchFamily="34" charset="0"/>
              </a:rPr>
              <a:t>altri flussi informativi (es. Modelli CE)</a:t>
            </a:r>
          </a:p>
          <a:p>
            <a:pPr algn="just"/>
            <a:endParaRPr lang="en-US" sz="14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39" name="Connettore 1 39"/>
          <p:cNvCxnSpPr/>
          <p:nvPr/>
        </p:nvCxnSpPr>
        <p:spPr bwMode="auto">
          <a:xfrm flipH="1">
            <a:off x="179388" y="2770581"/>
            <a:ext cx="8713787" cy="0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Connettore 1 40"/>
          <p:cNvCxnSpPr/>
          <p:nvPr/>
        </p:nvCxnSpPr>
        <p:spPr bwMode="auto">
          <a:xfrm flipH="1">
            <a:off x="4564464" y="1479125"/>
            <a:ext cx="1" cy="2664000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3936" y="2809181"/>
            <a:ext cx="40053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 cstate="print"/>
          <a:srcRect l="30630" t="46063" r="51660" b="6688"/>
          <a:stretch>
            <a:fillRect/>
          </a:stretch>
        </p:blipFill>
        <p:spPr bwMode="auto">
          <a:xfrm>
            <a:off x="8485733" y="2881189"/>
            <a:ext cx="4320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00559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107504" y="583438"/>
            <a:ext cx="8785671" cy="954107"/>
            <a:chOff x="107504" y="2330877"/>
            <a:chExt cx="8785671" cy="954107"/>
          </a:xfrm>
        </p:grpSpPr>
        <p:sp>
          <p:nvSpPr>
            <p:cNvPr id="56" name="CasellaDiTesto 13"/>
            <p:cNvSpPr txBox="1"/>
            <p:nvPr/>
          </p:nvSpPr>
          <p:spPr>
            <a:xfrm>
              <a:off x="2699792" y="2330877"/>
              <a:ext cx="61933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altLang="zh-CN" sz="1400" i="1" kern="0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Il monitoraggio dei consumi dei dispositivi medici e gli strumenti di analisi resi disponibili consentono la lettura approfondita dei dati raccolti e la possibilità di effettuare </a:t>
              </a:r>
              <a:r>
                <a:rPr lang="it-IT" altLang="zh-CN" sz="1400" b="1" i="1" kern="0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scelte consapevoli per la </a:t>
              </a:r>
              <a:r>
                <a:rPr lang="it-IT" altLang="zh-CN" sz="1400" b="1" i="1" kern="0" dirty="0" err="1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governance</a:t>
              </a:r>
              <a:r>
                <a:rPr lang="it-IT" altLang="zh-CN" sz="1400" b="1" i="1" kern="0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della spesa </a:t>
              </a:r>
              <a:r>
                <a:rPr lang="it-IT" altLang="zh-CN" sz="1400" i="1" kern="0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dei dispositivi medici ai </a:t>
              </a:r>
              <a:r>
                <a:rPr lang="it-IT" altLang="zh-CN" sz="1400" b="1" i="1" kern="0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vari livelli di governo</a:t>
              </a:r>
              <a:r>
                <a:rPr lang="it-IT" altLang="zh-CN" sz="1400" i="1" kern="0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.</a:t>
              </a:r>
              <a:endParaRPr lang="en-US" sz="1400" i="1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7" name="CasellaDiTesto 14"/>
            <p:cNvSpPr txBox="1"/>
            <p:nvPr/>
          </p:nvSpPr>
          <p:spPr>
            <a:xfrm>
              <a:off x="107504" y="2515543"/>
              <a:ext cx="18723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GOVERNANCE DEL SISTEMA</a:t>
              </a:r>
              <a:endParaRPr lang="en-US" sz="1600" b="1" i="1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3" name="Group 22"/>
            <p:cNvGrpSpPr/>
            <p:nvPr/>
          </p:nvGrpSpPr>
          <p:grpSpPr bwMode="gray">
            <a:xfrm rot="16200000" flipV="1">
              <a:off x="2078495" y="2519898"/>
              <a:ext cx="522518" cy="576066"/>
              <a:chOff x="4304928" y="1123950"/>
              <a:chExt cx="628650" cy="105013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59" name="Freeform 23"/>
              <p:cNvSpPr/>
              <p:nvPr/>
            </p:nvSpPr>
            <p:spPr bwMode="gray">
              <a:xfrm>
                <a:off x="4412061" y="1706038"/>
                <a:ext cx="409156" cy="238344"/>
              </a:xfrm>
              <a:custGeom>
                <a:avLst/>
                <a:gdLst>
                  <a:gd name="connsiteX0" fmla="*/ 0 w 245268"/>
                  <a:gd name="connsiteY0" fmla="*/ 0 h 142875"/>
                  <a:gd name="connsiteX1" fmla="*/ 0 w 245268"/>
                  <a:gd name="connsiteY1" fmla="*/ 52388 h 142875"/>
                  <a:gd name="connsiteX2" fmla="*/ 245268 w 245268"/>
                  <a:gd name="connsiteY2" fmla="*/ 142875 h 142875"/>
                  <a:gd name="connsiteX3" fmla="*/ 245268 w 245268"/>
                  <a:gd name="connsiteY3" fmla="*/ 95250 h 142875"/>
                  <a:gd name="connsiteX4" fmla="*/ 0 w 245268"/>
                  <a:gd name="connsiteY4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268" h="142875">
                    <a:moveTo>
                      <a:pt x="0" y="0"/>
                    </a:moveTo>
                    <a:lnTo>
                      <a:pt x="0" y="52388"/>
                    </a:lnTo>
                    <a:lnTo>
                      <a:pt x="245268" y="142875"/>
                    </a:lnTo>
                    <a:lnTo>
                      <a:pt x="245268" y="952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60" name="Freeform 24"/>
              <p:cNvSpPr/>
              <p:nvPr/>
            </p:nvSpPr>
            <p:spPr bwMode="gray">
              <a:xfrm>
                <a:off x="4412061" y="1845114"/>
                <a:ext cx="409156" cy="238344"/>
              </a:xfrm>
              <a:custGeom>
                <a:avLst/>
                <a:gdLst>
                  <a:gd name="connsiteX0" fmla="*/ 0 w 245268"/>
                  <a:gd name="connsiteY0" fmla="*/ 0 h 142875"/>
                  <a:gd name="connsiteX1" fmla="*/ 0 w 245268"/>
                  <a:gd name="connsiteY1" fmla="*/ 52388 h 142875"/>
                  <a:gd name="connsiteX2" fmla="*/ 245268 w 245268"/>
                  <a:gd name="connsiteY2" fmla="*/ 142875 h 142875"/>
                  <a:gd name="connsiteX3" fmla="*/ 245268 w 245268"/>
                  <a:gd name="connsiteY3" fmla="*/ 95250 h 142875"/>
                  <a:gd name="connsiteX4" fmla="*/ 0 w 245268"/>
                  <a:gd name="connsiteY4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268" h="142875">
                    <a:moveTo>
                      <a:pt x="0" y="0"/>
                    </a:moveTo>
                    <a:lnTo>
                      <a:pt x="0" y="52388"/>
                    </a:lnTo>
                    <a:lnTo>
                      <a:pt x="245268" y="142875"/>
                    </a:lnTo>
                    <a:lnTo>
                      <a:pt x="245268" y="952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61" name="Freeform 25"/>
              <p:cNvSpPr/>
              <p:nvPr/>
            </p:nvSpPr>
            <p:spPr bwMode="gray">
              <a:xfrm>
                <a:off x="4304928" y="1123950"/>
                <a:ext cx="628650" cy="692944"/>
              </a:xfrm>
              <a:custGeom>
                <a:avLst/>
                <a:gdLst>
                  <a:gd name="connsiteX0" fmla="*/ 516732 w 628650"/>
                  <a:gd name="connsiteY0" fmla="*/ 692944 h 692944"/>
                  <a:gd name="connsiteX1" fmla="*/ 107157 w 628650"/>
                  <a:gd name="connsiteY1" fmla="*/ 538163 h 692944"/>
                  <a:gd name="connsiteX2" fmla="*/ 107157 w 628650"/>
                  <a:gd name="connsiteY2" fmla="*/ 350044 h 692944"/>
                  <a:gd name="connsiteX3" fmla="*/ 0 w 628650"/>
                  <a:gd name="connsiteY3" fmla="*/ 350044 h 692944"/>
                  <a:gd name="connsiteX4" fmla="*/ 314325 w 628650"/>
                  <a:gd name="connsiteY4" fmla="*/ 0 h 692944"/>
                  <a:gd name="connsiteX5" fmla="*/ 628650 w 628650"/>
                  <a:gd name="connsiteY5" fmla="*/ 350044 h 692944"/>
                  <a:gd name="connsiteX6" fmla="*/ 514350 w 628650"/>
                  <a:gd name="connsiteY6" fmla="*/ 350044 h 692944"/>
                  <a:gd name="connsiteX7" fmla="*/ 516732 w 628650"/>
                  <a:gd name="connsiteY7" fmla="*/ 692944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650" h="692944">
                    <a:moveTo>
                      <a:pt x="516732" y="692944"/>
                    </a:moveTo>
                    <a:lnTo>
                      <a:pt x="107157" y="538163"/>
                    </a:lnTo>
                    <a:lnTo>
                      <a:pt x="107157" y="350044"/>
                    </a:lnTo>
                    <a:lnTo>
                      <a:pt x="0" y="350044"/>
                    </a:lnTo>
                    <a:lnTo>
                      <a:pt x="314325" y="0"/>
                    </a:lnTo>
                    <a:lnTo>
                      <a:pt x="628650" y="350044"/>
                    </a:lnTo>
                    <a:lnTo>
                      <a:pt x="514350" y="350044"/>
                    </a:lnTo>
                    <a:lnTo>
                      <a:pt x="516732" y="6929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62" name="Freeform 26"/>
              <p:cNvSpPr/>
              <p:nvPr/>
            </p:nvSpPr>
            <p:spPr bwMode="gray">
              <a:xfrm>
                <a:off x="4412085" y="1976438"/>
                <a:ext cx="409575" cy="197643"/>
              </a:xfrm>
              <a:custGeom>
                <a:avLst/>
                <a:gdLst>
                  <a:gd name="connsiteX0" fmla="*/ 0 w 409575"/>
                  <a:gd name="connsiteY0" fmla="*/ 0 h 197643"/>
                  <a:gd name="connsiteX1" fmla="*/ 0 w 409575"/>
                  <a:gd name="connsiteY1" fmla="*/ 197643 h 197643"/>
                  <a:gd name="connsiteX2" fmla="*/ 409575 w 409575"/>
                  <a:gd name="connsiteY2" fmla="*/ 197643 h 197643"/>
                  <a:gd name="connsiteX3" fmla="*/ 409575 w 409575"/>
                  <a:gd name="connsiteY3" fmla="*/ 152400 h 197643"/>
                  <a:gd name="connsiteX4" fmla="*/ 0 w 409575"/>
                  <a:gd name="connsiteY4" fmla="*/ 0 h 197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575" h="197643">
                    <a:moveTo>
                      <a:pt x="0" y="0"/>
                    </a:moveTo>
                    <a:lnTo>
                      <a:pt x="0" y="197643"/>
                    </a:lnTo>
                    <a:lnTo>
                      <a:pt x="409575" y="197643"/>
                    </a:lnTo>
                    <a:lnTo>
                      <a:pt x="409575" y="1524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pic>
        <p:nvPicPr>
          <p:cNvPr id="46" name="Picture 3" descr="C:\Documenti\00_PERSONALE\Immagini per PPT\raggiungi-i-tuoi-obiettiv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0006" y="3483454"/>
            <a:ext cx="936104" cy="798808"/>
          </a:xfrm>
          <a:prstGeom prst="rect">
            <a:avLst/>
          </a:prstGeom>
          <a:noFill/>
        </p:spPr>
      </p:pic>
      <p:grpSp>
        <p:nvGrpSpPr>
          <p:cNvPr id="4" name="Group 46"/>
          <p:cNvGrpSpPr/>
          <p:nvPr/>
        </p:nvGrpSpPr>
        <p:grpSpPr>
          <a:xfrm>
            <a:off x="107628" y="1521839"/>
            <a:ext cx="8785546" cy="1384995"/>
            <a:chOff x="107628" y="3340730"/>
            <a:chExt cx="8785546" cy="1384995"/>
          </a:xfrm>
        </p:grpSpPr>
        <p:sp>
          <p:nvSpPr>
            <p:cNvPr id="48" name="CasellaDiTesto 6"/>
            <p:cNvSpPr txBox="1"/>
            <p:nvPr/>
          </p:nvSpPr>
          <p:spPr>
            <a:xfrm>
              <a:off x="2699792" y="3340730"/>
              <a:ext cx="619338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i="1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La conoscenza dei dati a livello nazionale consente di avviare sistemi di </a:t>
              </a:r>
              <a:r>
                <a:rPr lang="it-IT" sz="1400" b="1" i="1" dirty="0" err="1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benchmarking</a:t>
              </a:r>
              <a:r>
                <a:rPr lang="it-IT" sz="1400" b="1" i="1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costruttivo. </a:t>
              </a:r>
              <a:r>
                <a:rPr lang="it-IT" sz="1400" i="1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Tutte le Aziende Sanitarie e le Regioni che accedono al patrimonio informativo costituito, confrontandosi anche a partire da una prima relazione descrittiva, potranno beneficiare di </a:t>
              </a:r>
              <a:r>
                <a:rPr lang="it-IT" sz="1400" b="1" i="1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confronti sia </a:t>
              </a:r>
              <a:r>
                <a:rPr lang="it-IT" sz="1400" b="1" i="1" dirty="0" err="1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intra–regionali</a:t>
              </a:r>
              <a:r>
                <a:rPr lang="it-IT" sz="1400" b="1" i="1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sia interregionali</a:t>
              </a:r>
              <a:r>
                <a:rPr lang="it-IT" sz="1400" i="1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, </a:t>
              </a:r>
              <a:r>
                <a:rPr lang="it-IT" sz="1400" b="1" i="1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arricchendo i loro processi decisionali di acquisizione</a:t>
              </a:r>
              <a:r>
                <a:rPr lang="it-IT" sz="1400" i="1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 e di utilizzo di dispositivi medici con l’esperienza di tutte le strutture sanitarie nazionali.</a:t>
              </a:r>
              <a:endParaRPr lang="en-US" sz="1400" i="1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5" name="Group 22"/>
            <p:cNvGrpSpPr/>
            <p:nvPr/>
          </p:nvGrpSpPr>
          <p:grpSpPr bwMode="gray">
            <a:xfrm rot="16200000" flipV="1">
              <a:off x="2078495" y="3852916"/>
              <a:ext cx="522518" cy="576066"/>
              <a:chOff x="4304928" y="1123950"/>
              <a:chExt cx="628650" cy="105013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51" name="Freeform 23"/>
              <p:cNvSpPr/>
              <p:nvPr/>
            </p:nvSpPr>
            <p:spPr bwMode="gray">
              <a:xfrm>
                <a:off x="4412061" y="1706038"/>
                <a:ext cx="409156" cy="238344"/>
              </a:xfrm>
              <a:custGeom>
                <a:avLst/>
                <a:gdLst>
                  <a:gd name="connsiteX0" fmla="*/ 0 w 245268"/>
                  <a:gd name="connsiteY0" fmla="*/ 0 h 142875"/>
                  <a:gd name="connsiteX1" fmla="*/ 0 w 245268"/>
                  <a:gd name="connsiteY1" fmla="*/ 52388 h 142875"/>
                  <a:gd name="connsiteX2" fmla="*/ 245268 w 245268"/>
                  <a:gd name="connsiteY2" fmla="*/ 142875 h 142875"/>
                  <a:gd name="connsiteX3" fmla="*/ 245268 w 245268"/>
                  <a:gd name="connsiteY3" fmla="*/ 95250 h 142875"/>
                  <a:gd name="connsiteX4" fmla="*/ 0 w 245268"/>
                  <a:gd name="connsiteY4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268" h="142875">
                    <a:moveTo>
                      <a:pt x="0" y="0"/>
                    </a:moveTo>
                    <a:lnTo>
                      <a:pt x="0" y="52388"/>
                    </a:lnTo>
                    <a:lnTo>
                      <a:pt x="245268" y="142875"/>
                    </a:lnTo>
                    <a:lnTo>
                      <a:pt x="245268" y="952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52" name="Freeform 24"/>
              <p:cNvSpPr/>
              <p:nvPr/>
            </p:nvSpPr>
            <p:spPr bwMode="gray">
              <a:xfrm>
                <a:off x="4412061" y="1845114"/>
                <a:ext cx="409156" cy="238344"/>
              </a:xfrm>
              <a:custGeom>
                <a:avLst/>
                <a:gdLst>
                  <a:gd name="connsiteX0" fmla="*/ 0 w 245268"/>
                  <a:gd name="connsiteY0" fmla="*/ 0 h 142875"/>
                  <a:gd name="connsiteX1" fmla="*/ 0 w 245268"/>
                  <a:gd name="connsiteY1" fmla="*/ 52388 h 142875"/>
                  <a:gd name="connsiteX2" fmla="*/ 245268 w 245268"/>
                  <a:gd name="connsiteY2" fmla="*/ 142875 h 142875"/>
                  <a:gd name="connsiteX3" fmla="*/ 245268 w 245268"/>
                  <a:gd name="connsiteY3" fmla="*/ 95250 h 142875"/>
                  <a:gd name="connsiteX4" fmla="*/ 0 w 245268"/>
                  <a:gd name="connsiteY4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268" h="142875">
                    <a:moveTo>
                      <a:pt x="0" y="0"/>
                    </a:moveTo>
                    <a:lnTo>
                      <a:pt x="0" y="52388"/>
                    </a:lnTo>
                    <a:lnTo>
                      <a:pt x="245268" y="142875"/>
                    </a:lnTo>
                    <a:lnTo>
                      <a:pt x="245268" y="952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53" name="Freeform 25"/>
              <p:cNvSpPr/>
              <p:nvPr/>
            </p:nvSpPr>
            <p:spPr bwMode="gray">
              <a:xfrm>
                <a:off x="4304928" y="1123950"/>
                <a:ext cx="628650" cy="692944"/>
              </a:xfrm>
              <a:custGeom>
                <a:avLst/>
                <a:gdLst>
                  <a:gd name="connsiteX0" fmla="*/ 516732 w 628650"/>
                  <a:gd name="connsiteY0" fmla="*/ 692944 h 692944"/>
                  <a:gd name="connsiteX1" fmla="*/ 107157 w 628650"/>
                  <a:gd name="connsiteY1" fmla="*/ 538163 h 692944"/>
                  <a:gd name="connsiteX2" fmla="*/ 107157 w 628650"/>
                  <a:gd name="connsiteY2" fmla="*/ 350044 h 692944"/>
                  <a:gd name="connsiteX3" fmla="*/ 0 w 628650"/>
                  <a:gd name="connsiteY3" fmla="*/ 350044 h 692944"/>
                  <a:gd name="connsiteX4" fmla="*/ 314325 w 628650"/>
                  <a:gd name="connsiteY4" fmla="*/ 0 h 692944"/>
                  <a:gd name="connsiteX5" fmla="*/ 628650 w 628650"/>
                  <a:gd name="connsiteY5" fmla="*/ 350044 h 692944"/>
                  <a:gd name="connsiteX6" fmla="*/ 514350 w 628650"/>
                  <a:gd name="connsiteY6" fmla="*/ 350044 h 692944"/>
                  <a:gd name="connsiteX7" fmla="*/ 516732 w 628650"/>
                  <a:gd name="connsiteY7" fmla="*/ 692944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650" h="692944">
                    <a:moveTo>
                      <a:pt x="516732" y="692944"/>
                    </a:moveTo>
                    <a:lnTo>
                      <a:pt x="107157" y="538163"/>
                    </a:lnTo>
                    <a:lnTo>
                      <a:pt x="107157" y="350044"/>
                    </a:lnTo>
                    <a:lnTo>
                      <a:pt x="0" y="350044"/>
                    </a:lnTo>
                    <a:lnTo>
                      <a:pt x="314325" y="0"/>
                    </a:lnTo>
                    <a:lnTo>
                      <a:pt x="628650" y="350044"/>
                    </a:lnTo>
                    <a:lnTo>
                      <a:pt x="514350" y="350044"/>
                    </a:lnTo>
                    <a:lnTo>
                      <a:pt x="516732" y="6929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54" name="Freeform 26"/>
              <p:cNvSpPr/>
              <p:nvPr/>
            </p:nvSpPr>
            <p:spPr bwMode="gray">
              <a:xfrm>
                <a:off x="4412085" y="1976438"/>
                <a:ext cx="409575" cy="197643"/>
              </a:xfrm>
              <a:custGeom>
                <a:avLst/>
                <a:gdLst>
                  <a:gd name="connsiteX0" fmla="*/ 0 w 409575"/>
                  <a:gd name="connsiteY0" fmla="*/ 0 h 197643"/>
                  <a:gd name="connsiteX1" fmla="*/ 0 w 409575"/>
                  <a:gd name="connsiteY1" fmla="*/ 197643 h 197643"/>
                  <a:gd name="connsiteX2" fmla="*/ 409575 w 409575"/>
                  <a:gd name="connsiteY2" fmla="*/ 197643 h 197643"/>
                  <a:gd name="connsiteX3" fmla="*/ 409575 w 409575"/>
                  <a:gd name="connsiteY3" fmla="*/ 152400 h 197643"/>
                  <a:gd name="connsiteX4" fmla="*/ 0 w 409575"/>
                  <a:gd name="connsiteY4" fmla="*/ 0 h 197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575" h="197643">
                    <a:moveTo>
                      <a:pt x="0" y="0"/>
                    </a:moveTo>
                    <a:lnTo>
                      <a:pt x="0" y="197643"/>
                    </a:lnTo>
                    <a:lnTo>
                      <a:pt x="409575" y="197643"/>
                    </a:lnTo>
                    <a:lnTo>
                      <a:pt x="409575" y="1524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50" name="CasellaDiTesto 15"/>
            <p:cNvSpPr txBox="1"/>
            <p:nvPr/>
          </p:nvSpPr>
          <p:spPr>
            <a:xfrm>
              <a:off x="107628" y="3971672"/>
              <a:ext cx="16225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i="1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BENCHMARKING</a:t>
              </a:r>
              <a:endParaRPr lang="en-US" sz="1600" b="1" i="1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" name="Group 62"/>
          <p:cNvGrpSpPr/>
          <p:nvPr/>
        </p:nvGrpSpPr>
        <p:grpSpPr>
          <a:xfrm>
            <a:off x="107628" y="2891129"/>
            <a:ext cx="8785547" cy="954107"/>
            <a:chOff x="107628" y="5157192"/>
            <a:chExt cx="8785547" cy="954107"/>
          </a:xfrm>
        </p:grpSpPr>
        <p:grpSp>
          <p:nvGrpSpPr>
            <p:cNvPr id="7" name="Group 22"/>
            <p:cNvGrpSpPr/>
            <p:nvPr/>
          </p:nvGrpSpPr>
          <p:grpSpPr bwMode="gray">
            <a:xfrm rot="16200000" flipV="1">
              <a:off x="2078495" y="5346212"/>
              <a:ext cx="522518" cy="576066"/>
              <a:chOff x="4304928" y="1123950"/>
              <a:chExt cx="628650" cy="105013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67" name="Freeform 23"/>
              <p:cNvSpPr/>
              <p:nvPr/>
            </p:nvSpPr>
            <p:spPr bwMode="gray">
              <a:xfrm>
                <a:off x="4412061" y="1706038"/>
                <a:ext cx="409156" cy="238344"/>
              </a:xfrm>
              <a:custGeom>
                <a:avLst/>
                <a:gdLst>
                  <a:gd name="connsiteX0" fmla="*/ 0 w 245268"/>
                  <a:gd name="connsiteY0" fmla="*/ 0 h 142875"/>
                  <a:gd name="connsiteX1" fmla="*/ 0 w 245268"/>
                  <a:gd name="connsiteY1" fmla="*/ 52388 h 142875"/>
                  <a:gd name="connsiteX2" fmla="*/ 245268 w 245268"/>
                  <a:gd name="connsiteY2" fmla="*/ 142875 h 142875"/>
                  <a:gd name="connsiteX3" fmla="*/ 245268 w 245268"/>
                  <a:gd name="connsiteY3" fmla="*/ 95250 h 142875"/>
                  <a:gd name="connsiteX4" fmla="*/ 0 w 245268"/>
                  <a:gd name="connsiteY4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268" h="142875">
                    <a:moveTo>
                      <a:pt x="0" y="0"/>
                    </a:moveTo>
                    <a:lnTo>
                      <a:pt x="0" y="52388"/>
                    </a:lnTo>
                    <a:lnTo>
                      <a:pt x="245268" y="142875"/>
                    </a:lnTo>
                    <a:lnTo>
                      <a:pt x="245268" y="952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68" name="Freeform 24"/>
              <p:cNvSpPr/>
              <p:nvPr/>
            </p:nvSpPr>
            <p:spPr bwMode="gray">
              <a:xfrm>
                <a:off x="4412061" y="1845114"/>
                <a:ext cx="409156" cy="238344"/>
              </a:xfrm>
              <a:custGeom>
                <a:avLst/>
                <a:gdLst>
                  <a:gd name="connsiteX0" fmla="*/ 0 w 245268"/>
                  <a:gd name="connsiteY0" fmla="*/ 0 h 142875"/>
                  <a:gd name="connsiteX1" fmla="*/ 0 w 245268"/>
                  <a:gd name="connsiteY1" fmla="*/ 52388 h 142875"/>
                  <a:gd name="connsiteX2" fmla="*/ 245268 w 245268"/>
                  <a:gd name="connsiteY2" fmla="*/ 142875 h 142875"/>
                  <a:gd name="connsiteX3" fmla="*/ 245268 w 245268"/>
                  <a:gd name="connsiteY3" fmla="*/ 95250 h 142875"/>
                  <a:gd name="connsiteX4" fmla="*/ 0 w 245268"/>
                  <a:gd name="connsiteY4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268" h="142875">
                    <a:moveTo>
                      <a:pt x="0" y="0"/>
                    </a:moveTo>
                    <a:lnTo>
                      <a:pt x="0" y="52388"/>
                    </a:lnTo>
                    <a:lnTo>
                      <a:pt x="245268" y="142875"/>
                    </a:lnTo>
                    <a:lnTo>
                      <a:pt x="245268" y="952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69" name="Freeform 25"/>
              <p:cNvSpPr/>
              <p:nvPr/>
            </p:nvSpPr>
            <p:spPr bwMode="gray">
              <a:xfrm>
                <a:off x="4304928" y="1123950"/>
                <a:ext cx="628650" cy="692944"/>
              </a:xfrm>
              <a:custGeom>
                <a:avLst/>
                <a:gdLst>
                  <a:gd name="connsiteX0" fmla="*/ 516732 w 628650"/>
                  <a:gd name="connsiteY0" fmla="*/ 692944 h 692944"/>
                  <a:gd name="connsiteX1" fmla="*/ 107157 w 628650"/>
                  <a:gd name="connsiteY1" fmla="*/ 538163 h 692944"/>
                  <a:gd name="connsiteX2" fmla="*/ 107157 w 628650"/>
                  <a:gd name="connsiteY2" fmla="*/ 350044 h 692944"/>
                  <a:gd name="connsiteX3" fmla="*/ 0 w 628650"/>
                  <a:gd name="connsiteY3" fmla="*/ 350044 h 692944"/>
                  <a:gd name="connsiteX4" fmla="*/ 314325 w 628650"/>
                  <a:gd name="connsiteY4" fmla="*/ 0 h 692944"/>
                  <a:gd name="connsiteX5" fmla="*/ 628650 w 628650"/>
                  <a:gd name="connsiteY5" fmla="*/ 350044 h 692944"/>
                  <a:gd name="connsiteX6" fmla="*/ 514350 w 628650"/>
                  <a:gd name="connsiteY6" fmla="*/ 350044 h 692944"/>
                  <a:gd name="connsiteX7" fmla="*/ 516732 w 628650"/>
                  <a:gd name="connsiteY7" fmla="*/ 692944 h 69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650" h="692944">
                    <a:moveTo>
                      <a:pt x="516732" y="692944"/>
                    </a:moveTo>
                    <a:lnTo>
                      <a:pt x="107157" y="538163"/>
                    </a:lnTo>
                    <a:lnTo>
                      <a:pt x="107157" y="350044"/>
                    </a:lnTo>
                    <a:lnTo>
                      <a:pt x="0" y="350044"/>
                    </a:lnTo>
                    <a:lnTo>
                      <a:pt x="314325" y="0"/>
                    </a:lnTo>
                    <a:lnTo>
                      <a:pt x="628650" y="350044"/>
                    </a:lnTo>
                    <a:lnTo>
                      <a:pt x="514350" y="350044"/>
                    </a:lnTo>
                    <a:lnTo>
                      <a:pt x="516732" y="6929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0" name="Freeform 26"/>
              <p:cNvSpPr/>
              <p:nvPr/>
            </p:nvSpPr>
            <p:spPr bwMode="gray">
              <a:xfrm>
                <a:off x="4412085" y="1976438"/>
                <a:ext cx="409575" cy="197643"/>
              </a:xfrm>
              <a:custGeom>
                <a:avLst/>
                <a:gdLst>
                  <a:gd name="connsiteX0" fmla="*/ 0 w 409575"/>
                  <a:gd name="connsiteY0" fmla="*/ 0 h 197643"/>
                  <a:gd name="connsiteX1" fmla="*/ 0 w 409575"/>
                  <a:gd name="connsiteY1" fmla="*/ 197643 h 197643"/>
                  <a:gd name="connsiteX2" fmla="*/ 409575 w 409575"/>
                  <a:gd name="connsiteY2" fmla="*/ 197643 h 197643"/>
                  <a:gd name="connsiteX3" fmla="*/ 409575 w 409575"/>
                  <a:gd name="connsiteY3" fmla="*/ 152400 h 197643"/>
                  <a:gd name="connsiteX4" fmla="*/ 0 w 409575"/>
                  <a:gd name="connsiteY4" fmla="*/ 0 h 197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575" h="197643">
                    <a:moveTo>
                      <a:pt x="0" y="0"/>
                    </a:moveTo>
                    <a:lnTo>
                      <a:pt x="0" y="197643"/>
                    </a:lnTo>
                    <a:lnTo>
                      <a:pt x="409575" y="197643"/>
                    </a:lnTo>
                    <a:lnTo>
                      <a:pt x="409575" y="1524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65" name="CasellaDiTesto 15"/>
            <p:cNvSpPr txBox="1"/>
            <p:nvPr/>
          </p:nvSpPr>
          <p:spPr>
            <a:xfrm>
              <a:off x="107628" y="5464968"/>
              <a:ext cx="11128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i="1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EXTRA SSN</a:t>
              </a:r>
              <a:endParaRPr lang="en-US" sz="1600" b="1" i="1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6" name="CasellaDiTesto 13"/>
            <p:cNvSpPr txBox="1"/>
            <p:nvPr/>
          </p:nvSpPr>
          <p:spPr>
            <a:xfrm>
              <a:off x="2699792" y="5157192"/>
              <a:ext cx="61933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altLang="zh-CN" sz="1400" i="1" kern="0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La diffusione dei dati anche al di fuori degli operatori del SSN facilita i meccanismi di controllo, monitoraggio e verifica della spesa  attraverso il contributo degli </a:t>
              </a:r>
              <a:r>
                <a:rPr lang="it-IT" altLang="zh-CN" sz="1400" b="1" i="1" kern="0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enti di ricerca </a:t>
              </a:r>
              <a:r>
                <a:rPr lang="it-IT" altLang="zh-CN" sz="1400" i="1" kern="0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e può attivare meccanismi virtuosi che creano </a:t>
              </a:r>
              <a:r>
                <a:rPr lang="it-IT" altLang="zh-CN" sz="1400" b="1" i="1" kern="0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opportunità di business </a:t>
              </a:r>
              <a:r>
                <a:rPr lang="it-IT" altLang="zh-CN" sz="1400" i="1" kern="0" dirty="0" smtClean="0">
                  <a:solidFill>
                    <a:schemeClr val="tx2"/>
                  </a:solidFill>
                  <a:latin typeface="+mj-lt"/>
                  <a:ea typeface="Arial Unicode MS" pitchFamily="34" charset="-128"/>
                  <a:cs typeface="Arial Unicode MS" pitchFamily="34" charset="-128"/>
                </a:rPr>
                <a:t>per le imprese private</a:t>
              </a:r>
            </a:p>
          </p:txBody>
        </p:sp>
      </p:grpSp>
      <p:cxnSp>
        <p:nvCxnSpPr>
          <p:cNvPr id="71" name="Connettore 1 31"/>
          <p:cNvCxnSpPr/>
          <p:nvPr/>
        </p:nvCxnSpPr>
        <p:spPr bwMode="auto">
          <a:xfrm flipH="1">
            <a:off x="179388" y="2898981"/>
            <a:ext cx="8713787" cy="0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Connettore 1 31"/>
          <p:cNvCxnSpPr/>
          <p:nvPr/>
        </p:nvCxnSpPr>
        <p:spPr bwMode="auto">
          <a:xfrm flipH="1">
            <a:off x="208956" y="1529692"/>
            <a:ext cx="8713787" cy="0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3" name="Text Placeholder 32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01087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035" t="19985" r="65116" b="6507"/>
          <a:stretch>
            <a:fillRect/>
          </a:stretch>
        </p:blipFill>
        <p:spPr bwMode="auto">
          <a:xfrm>
            <a:off x="6251601" y="646113"/>
            <a:ext cx="2511644" cy="347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27"/>
          <p:cNvSpPr txBox="1">
            <a:spLocks noChangeArrowheads="1"/>
          </p:cNvSpPr>
          <p:nvPr/>
        </p:nvSpPr>
        <p:spPr bwMode="auto">
          <a:xfrm>
            <a:off x="539402" y="1707377"/>
            <a:ext cx="54010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i="1" dirty="0">
                <a:solidFill>
                  <a:schemeClr val="tx2"/>
                </a:solidFill>
                <a:latin typeface="+mj-lt"/>
                <a:cs typeface="Arial Unicode MS" pitchFamily="34" charset="-128"/>
              </a:rPr>
              <a:t>Sezione </a:t>
            </a:r>
            <a:r>
              <a:rPr lang="it-IT" sz="1600" b="1" i="1" dirty="0" smtClean="0">
                <a:solidFill>
                  <a:schemeClr val="tx2"/>
                </a:solidFill>
                <a:latin typeface="+mj-lt"/>
                <a:cs typeface="Arial Unicode MS" pitchFamily="34" charset="-128"/>
              </a:rPr>
              <a:t>- </a:t>
            </a:r>
            <a:r>
              <a:rPr lang="it-IT" sz="1600" b="1" i="1" dirty="0">
                <a:solidFill>
                  <a:schemeClr val="tx2"/>
                </a:solidFill>
                <a:latin typeface="+mj-lt"/>
                <a:cs typeface="Arial Unicode MS" pitchFamily="34" charset="-128"/>
              </a:rPr>
              <a:t>La copertura e la qualità dei dati trasmessi</a:t>
            </a:r>
            <a:endParaRPr lang="en-US" sz="1600" b="1" i="1" dirty="0">
              <a:solidFill>
                <a:schemeClr val="tx2"/>
              </a:solidFill>
              <a:latin typeface="+mj-lt"/>
              <a:cs typeface="Arial Unicode MS" pitchFamily="34" charset="-128"/>
            </a:endParaRPr>
          </a:p>
        </p:txBody>
      </p:sp>
      <p:sp>
        <p:nvSpPr>
          <p:cNvPr id="107" name="TextBox 24"/>
          <p:cNvSpPr txBox="1">
            <a:spLocks noChangeArrowheads="1"/>
          </p:cNvSpPr>
          <p:nvPr/>
        </p:nvSpPr>
        <p:spPr bwMode="auto">
          <a:xfrm>
            <a:off x="539402" y="672596"/>
            <a:ext cx="4032593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i="1" dirty="0">
                <a:solidFill>
                  <a:schemeClr val="tx2"/>
                </a:solidFill>
                <a:latin typeface="+mj-lt"/>
                <a:cs typeface="Arial Unicode MS" pitchFamily="34" charset="-128"/>
              </a:rPr>
              <a:t>Prefazione</a:t>
            </a:r>
            <a:endParaRPr lang="en-US" sz="1600" b="1" i="1" dirty="0">
              <a:solidFill>
                <a:schemeClr val="tx2"/>
              </a:solidFill>
              <a:latin typeface="+mj-lt"/>
              <a:cs typeface="Arial Unicode MS" pitchFamily="34" charset="-128"/>
            </a:endParaRPr>
          </a:p>
        </p:txBody>
      </p:sp>
      <p:sp>
        <p:nvSpPr>
          <p:cNvPr id="110" name="TextBox 25"/>
          <p:cNvSpPr txBox="1">
            <a:spLocks noChangeArrowheads="1"/>
          </p:cNvSpPr>
          <p:nvPr/>
        </p:nvSpPr>
        <p:spPr bwMode="auto">
          <a:xfrm>
            <a:off x="539402" y="1017523"/>
            <a:ext cx="4032592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i="1" dirty="0" smtClean="0">
                <a:solidFill>
                  <a:schemeClr val="tx2"/>
                </a:solidFill>
                <a:latin typeface="+mj-lt"/>
                <a:cs typeface="Arial Unicode MS" pitchFamily="34" charset="-128"/>
              </a:rPr>
              <a:t>Introduzione</a:t>
            </a:r>
            <a:endParaRPr lang="en-US" sz="1600" b="1" i="1" dirty="0">
              <a:solidFill>
                <a:schemeClr val="tx2"/>
              </a:solidFill>
              <a:latin typeface="+mj-lt"/>
              <a:cs typeface="Arial Unicode MS" pitchFamily="34" charset="-128"/>
            </a:endParaRPr>
          </a:p>
        </p:txBody>
      </p:sp>
      <p:sp>
        <p:nvSpPr>
          <p:cNvPr id="113" name="TextBox 26"/>
          <p:cNvSpPr txBox="1">
            <a:spLocks noChangeArrowheads="1"/>
          </p:cNvSpPr>
          <p:nvPr/>
        </p:nvSpPr>
        <p:spPr bwMode="auto">
          <a:xfrm>
            <a:off x="539402" y="1362450"/>
            <a:ext cx="40325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i="1" dirty="0">
                <a:solidFill>
                  <a:schemeClr val="tx2"/>
                </a:solidFill>
                <a:latin typeface="+mj-lt"/>
                <a:cs typeface="Arial Unicode MS" pitchFamily="34" charset="-128"/>
              </a:rPr>
              <a:t>Sezione </a:t>
            </a:r>
            <a:r>
              <a:rPr lang="it-IT" sz="1600" b="1" i="1" dirty="0" smtClean="0">
                <a:solidFill>
                  <a:schemeClr val="tx2"/>
                </a:solidFill>
                <a:latin typeface="+mj-lt"/>
                <a:cs typeface="Arial Unicode MS" pitchFamily="34" charset="-128"/>
              </a:rPr>
              <a:t>- </a:t>
            </a:r>
            <a:r>
              <a:rPr lang="it-IT" sz="1600" b="1" i="1" dirty="0">
                <a:solidFill>
                  <a:schemeClr val="tx2"/>
                </a:solidFill>
                <a:latin typeface="+mj-lt"/>
                <a:cs typeface="Arial Unicode MS" pitchFamily="34" charset="-128"/>
              </a:rPr>
              <a:t>Fonte dei dati e metodi</a:t>
            </a:r>
            <a:endParaRPr lang="en-US" sz="1600" b="1" i="1" dirty="0">
              <a:solidFill>
                <a:schemeClr val="tx2"/>
              </a:solidFill>
              <a:latin typeface="+mj-lt"/>
              <a:cs typeface="Arial Unicode MS" pitchFamily="34" charset="-128"/>
            </a:endParaRPr>
          </a:p>
        </p:txBody>
      </p:sp>
      <p:sp>
        <p:nvSpPr>
          <p:cNvPr id="116" name="TextBox 28"/>
          <p:cNvSpPr txBox="1">
            <a:spLocks noChangeArrowheads="1"/>
          </p:cNvSpPr>
          <p:nvPr/>
        </p:nvSpPr>
        <p:spPr bwMode="auto">
          <a:xfrm>
            <a:off x="539402" y="2052304"/>
            <a:ext cx="5955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i="1" dirty="0">
                <a:solidFill>
                  <a:schemeClr val="tx2"/>
                </a:solidFill>
                <a:latin typeface="+mj-lt"/>
                <a:cs typeface="Arial Unicode MS" pitchFamily="34" charset="-128"/>
              </a:rPr>
              <a:t>Sezione </a:t>
            </a:r>
            <a:r>
              <a:rPr lang="it-IT" sz="1600" b="1" i="1" dirty="0" smtClean="0">
                <a:solidFill>
                  <a:schemeClr val="tx2"/>
                </a:solidFill>
                <a:latin typeface="+mj-lt"/>
                <a:cs typeface="Arial Unicode MS" pitchFamily="34" charset="-128"/>
              </a:rPr>
              <a:t>- Spesa </a:t>
            </a:r>
            <a:r>
              <a:rPr lang="it-IT" sz="1600" b="1" i="1" dirty="0">
                <a:solidFill>
                  <a:schemeClr val="tx2"/>
                </a:solidFill>
                <a:latin typeface="+mj-lt"/>
                <a:cs typeface="Arial Unicode MS" pitchFamily="34" charset="-128"/>
              </a:rPr>
              <a:t>rilevata per dispositivi medici a livello regionale</a:t>
            </a:r>
            <a:endParaRPr lang="en-US" sz="1600" b="1" i="1" dirty="0">
              <a:solidFill>
                <a:schemeClr val="tx2"/>
              </a:solidFill>
              <a:latin typeface="+mj-lt"/>
              <a:cs typeface="Arial Unicode MS" pitchFamily="34" charset="-128"/>
            </a:endParaRPr>
          </a:p>
        </p:txBody>
      </p:sp>
      <p:sp>
        <p:nvSpPr>
          <p:cNvPr id="119" name="TextBox 30"/>
          <p:cNvSpPr txBox="1">
            <a:spLocks noChangeArrowheads="1"/>
          </p:cNvSpPr>
          <p:nvPr/>
        </p:nvSpPr>
        <p:spPr bwMode="auto">
          <a:xfrm>
            <a:off x="539402" y="2742158"/>
            <a:ext cx="4032592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i="1" dirty="0">
                <a:solidFill>
                  <a:schemeClr val="tx2"/>
                </a:solidFill>
                <a:latin typeface="+mj-lt"/>
                <a:cs typeface="Arial Unicode MS" pitchFamily="34" charset="-128"/>
              </a:rPr>
              <a:t>Conclusione</a:t>
            </a:r>
            <a:endParaRPr lang="en-US" sz="1600" b="1" i="1" dirty="0">
              <a:solidFill>
                <a:schemeClr val="tx2"/>
              </a:solidFill>
              <a:latin typeface="+mj-lt"/>
              <a:cs typeface="Arial Unicode MS" pitchFamily="34" charset="-128"/>
            </a:endParaRPr>
          </a:p>
        </p:txBody>
      </p:sp>
      <p:sp>
        <p:nvSpPr>
          <p:cNvPr id="122" name="TextBox 31"/>
          <p:cNvSpPr txBox="1">
            <a:spLocks noChangeArrowheads="1"/>
          </p:cNvSpPr>
          <p:nvPr/>
        </p:nvSpPr>
        <p:spPr bwMode="auto">
          <a:xfrm>
            <a:off x="539402" y="3432012"/>
            <a:ext cx="5040661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i="1" dirty="0">
                <a:solidFill>
                  <a:schemeClr val="tx2"/>
                </a:solidFill>
                <a:latin typeface="+mj-lt"/>
                <a:cs typeface="Arial Unicode MS" pitchFamily="34" charset="-128"/>
              </a:rPr>
              <a:t>Appendice elettronica</a:t>
            </a:r>
            <a:endParaRPr lang="en-US" sz="1600" b="1" i="1" dirty="0">
              <a:solidFill>
                <a:schemeClr val="tx2"/>
              </a:solidFill>
              <a:latin typeface="+mj-lt"/>
              <a:cs typeface="Arial Unicode MS" pitchFamily="34" charset="-128"/>
            </a:endParaRPr>
          </a:p>
        </p:txBody>
      </p:sp>
      <p:sp>
        <p:nvSpPr>
          <p:cNvPr id="125" name="TextBox 36"/>
          <p:cNvSpPr txBox="1">
            <a:spLocks noChangeArrowheads="1"/>
          </p:cNvSpPr>
          <p:nvPr/>
        </p:nvSpPr>
        <p:spPr bwMode="auto">
          <a:xfrm>
            <a:off x="539402" y="3087085"/>
            <a:ext cx="5040661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i="1" dirty="0">
                <a:solidFill>
                  <a:schemeClr val="tx2"/>
                </a:solidFill>
                <a:latin typeface="+mj-lt"/>
                <a:cs typeface="Arial Unicode MS" pitchFamily="34" charset="-128"/>
              </a:rPr>
              <a:t>Bibliografia </a:t>
            </a:r>
            <a:endParaRPr lang="en-US" sz="1600" b="1" i="1" dirty="0">
              <a:solidFill>
                <a:schemeClr val="tx2"/>
              </a:solidFill>
              <a:latin typeface="+mj-lt"/>
              <a:cs typeface="Arial Unicode MS" pitchFamily="34" charset="-128"/>
            </a:endParaRPr>
          </a:p>
        </p:txBody>
      </p:sp>
      <p:sp>
        <p:nvSpPr>
          <p:cNvPr id="127" name="TextBox 29"/>
          <p:cNvSpPr txBox="1">
            <a:spLocks noChangeArrowheads="1"/>
          </p:cNvSpPr>
          <p:nvPr/>
        </p:nvSpPr>
        <p:spPr bwMode="auto">
          <a:xfrm>
            <a:off x="539402" y="2397231"/>
            <a:ext cx="50406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i="1" dirty="0">
                <a:solidFill>
                  <a:schemeClr val="tx2"/>
                </a:solidFill>
                <a:latin typeface="+mj-lt"/>
                <a:cs typeface="Arial Unicode MS" pitchFamily="34" charset="-128"/>
              </a:rPr>
              <a:t>Sezione </a:t>
            </a:r>
            <a:r>
              <a:rPr lang="it-IT" sz="1600" b="1" i="1" dirty="0" smtClean="0">
                <a:solidFill>
                  <a:schemeClr val="tx2"/>
                </a:solidFill>
                <a:latin typeface="+mj-lt"/>
                <a:cs typeface="Arial Unicode MS" pitchFamily="34" charset="-128"/>
              </a:rPr>
              <a:t>- Spesa </a:t>
            </a:r>
            <a:r>
              <a:rPr lang="it-IT" sz="1600" b="1" i="1" dirty="0">
                <a:solidFill>
                  <a:schemeClr val="tx2"/>
                </a:solidFill>
                <a:latin typeface="+mj-lt"/>
                <a:cs typeface="Arial Unicode MS" pitchFamily="34" charset="-128"/>
              </a:rPr>
              <a:t>rilevata per categoria CND</a:t>
            </a:r>
            <a:endParaRPr lang="en-US" sz="1600" b="1" i="1" dirty="0">
              <a:solidFill>
                <a:schemeClr val="tx2"/>
              </a:solidFill>
              <a:latin typeface="+mj-lt"/>
              <a:cs typeface="Arial Unicode MS" pitchFamily="34" charset="-128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443512" y="849313"/>
            <a:ext cx="45719" cy="4571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443512" y="1156664"/>
            <a:ext cx="45719" cy="4571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43512" y="1501591"/>
            <a:ext cx="45719" cy="4571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43512" y="1846518"/>
            <a:ext cx="45719" cy="4571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443512" y="2191445"/>
            <a:ext cx="45719" cy="4571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43512" y="2536372"/>
            <a:ext cx="45719" cy="4571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443512" y="2881299"/>
            <a:ext cx="45719" cy="4571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443512" y="3226226"/>
            <a:ext cx="45719" cy="4571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43512" y="3571153"/>
            <a:ext cx="45719" cy="45719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72525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831013" y="4590164"/>
            <a:ext cx="2133600" cy="273844"/>
          </a:xfrm>
        </p:spPr>
        <p:txBody>
          <a:bodyPr/>
          <a:lstStyle/>
          <a:p>
            <a:fld id="{466FA4E7-6293-8C42-A779-5B1395EA1588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0" y="520540"/>
            <a:ext cx="430887" cy="39089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Fonte dei Dati e metodi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2088" y="95000"/>
            <a:ext cx="8772525" cy="451265"/>
          </a:xfrm>
        </p:spPr>
        <p:txBody>
          <a:bodyPr/>
          <a:lstStyle/>
          <a:p>
            <a:r>
              <a:rPr lang="it-IT" dirty="0" smtClean="0"/>
              <a:t>Primo rapporto sulla spesa rilevata per l’acquisto di dispositivi medici</a:t>
            </a:r>
          </a:p>
          <a:p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5887" y="698665"/>
            <a:ext cx="8773101" cy="3243943"/>
          </a:xfrm>
        </p:spPr>
        <p:txBody>
          <a:bodyPr/>
          <a:lstStyle/>
          <a:p>
            <a:pPr marL="0" indent="0"/>
            <a:r>
              <a:rPr lang="it-IT" sz="1400" dirty="0" smtClean="0"/>
              <a:t>La Sezione </a:t>
            </a:r>
            <a:r>
              <a:rPr lang="it-IT" sz="1400" b="1" dirty="0" smtClean="0"/>
              <a:t>“Fonte dei dati e metodi” </a:t>
            </a:r>
            <a:r>
              <a:rPr lang="it-IT" sz="1400" dirty="0" smtClean="0"/>
              <a:t>contiene una panoramica delle principali fonti informative utilizzate per la predisposizione delle analisi. Il capitolo e stato suddiviso in 4 paragrafi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A4E7-6293-8C42-A779-5B1395EA1588}" type="slidenum">
              <a:rPr lang="it-IT" smtClean="0"/>
              <a:pPr/>
              <a:t>9</a:t>
            </a:fld>
            <a:endParaRPr lang="it-IT"/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478225" y="1191309"/>
            <a:ext cx="8856663" cy="740643"/>
            <a:chOff x="467544" y="5085186"/>
            <a:chExt cx="8855970" cy="740901"/>
          </a:xfrm>
        </p:grpSpPr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467544" y="5085186"/>
              <a:ext cx="8855970" cy="740901"/>
              <a:chOff x="467544" y="5085186"/>
              <a:chExt cx="8855970" cy="740901"/>
            </a:xfrm>
          </p:grpSpPr>
          <p:sp>
            <p:nvSpPr>
              <p:cNvPr id="8" name="TextBox 74"/>
              <p:cNvSpPr txBox="1">
                <a:spLocks noChangeArrowheads="1"/>
              </p:cNvSpPr>
              <p:nvPr/>
            </p:nvSpPr>
            <p:spPr bwMode="auto">
              <a:xfrm>
                <a:off x="1007098" y="5302685"/>
                <a:ext cx="8028000" cy="523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it-IT" sz="1400" dirty="0">
                    <a:solidFill>
                      <a:schemeClr val="tx2"/>
                    </a:solidFill>
                    <a:cs typeface="Arial Unicode MS" pitchFamily="34" charset="-128"/>
                  </a:rPr>
                  <a:t>In questo paragrafo sono illustrati il Repertorio, il sistema di classificazione utilizzato e l’ampiezza del patrimonio informativo. Sono chiaramente sottolineati le potenzialità  e i limiti del </a:t>
                </a:r>
                <a:r>
                  <a:rPr lang="it-IT" sz="1400" dirty="0" smtClean="0">
                    <a:solidFill>
                      <a:schemeClr val="tx2"/>
                    </a:solidFill>
                    <a:cs typeface="Arial Unicode MS" pitchFamily="34" charset="-128"/>
                  </a:rPr>
                  <a:t>Repertorio</a:t>
                </a:r>
                <a:endParaRPr lang="en-US" sz="1400" dirty="0">
                  <a:solidFill>
                    <a:schemeClr val="tx2"/>
                  </a:solidFill>
                  <a:cs typeface="Arial Unicode MS" pitchFamily="34" charset="-128"/>
                </a:endParaRPr>
              </a:p>
            </p:txBody>
          </p:sp>
          <p:sp>
            <p:nvSpPr>
              <p:cNvPr id="9" name="TextBox 75"/>
              <p:cNvSpPr txBox="1">
                <a:spLocks noChangeArrowheads="1"/>
              </p:cNvSpPr>
              <p:nvPr/>
            </p:nvSpPr>
            <p:spPr bwMode="auto">
              <a:xfrm>
                <a:off x="467544" y="5085186"/>
                <a:ext cx="8855970" cy="307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lvl="1"/>
                <a:r>
                  <a:rPr lang="it-IT" sz="1400" b="1" i="1" dirty="0" smtClean="0">
                    <a:solidFill>
                      <a:schemeClr val="tx2"/>
                    </a:solidFill>
                    <a:cs typeface="Arial Unicode MS" pitchFamily="34" charset="-128"/>
                  </a:rPr>
                  <a:t>Il Repertorio ed il sistema di classificazione dei dispositivi medici</a:t>
                </a:r>
                <a:endParaRPr lang="en-US" sz="1400" b="1" i="1" dirty="0">
                  <a:solidFill>
                    <a:schemeClr val="tx2"/>
                  </a:solidFill>
                  <a:cs typeface="Arial Unicode MS" pitchFamily="34" charset="-128"/>
                </a:endParaRPr>
              </a:p>
            </p:txBody>
          </p:sp>
          <p:cxnSp>
            <p:nvCxnSpPr>
              <p:cNvPr id="10" name="Straight Connector 76"/>
              <p:cNvCxnSpPr>
                <a:cxnSpLocks noChangeShapeType="1"/>
              </p:cNvCxnSpPr>
              <p:nvPr/>
            </p:nvCxnSpPr>
            <p:spPr bwMode="auto">
              <a:xfrm>
                <a:off x="935402" y="5362070"/>
                <a:ext cx="8064584" cy="0"/>
              </a:xfrm>
              <a:prstGeom prst="line">
                <a:avLst/>
              </a:prstGeom>
              <a:noFill/>
              <a:ln w="9525" algn="ctr">
                <a:solidFill>
                  <a:schemeClr val="accent1"/>
                </a:solidFill>
                <a:round/>
                <a:headEnd/>
                <a:tailEnd/>
              </a:ln>
            </p:spPr>
          </p:cxnSp>
        </p:grpSp>
        <p:sp>
          <p:nvSpPr>
            <p:cNvPr id="7" name="Isosceles Triangle 6"/>
            <p:cNvSpPr/>
            <p:nvPr/>
          </p:nvSpPr>
          <p:spPr bwMode="auto">
            <a:xfrm rot="5400000">
              <a:off x="737592" y="5211216"/>
              <a:ext cx="216000" cy="108000"/>
            </a:xfrm>
            <a:prstGeom prst="triangle">
              <a:avLst/>
            </a:prstGeom>
            <a:solidFill>
              <a:srgbClr val="000066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anchor="ctr"/>
            <a:lstStyle/>
            <a:p>
              <a:pPr marL="266700" indent="-177800" algn="ctr">
                <a:lnSpc>
                  <a:spcPts val="1700"/>
                </a:lnSpc>
                <a:buFont typeface="Wingdings" pitchFamily="2" charset="2"/>
                <a:buNone/>
                <a:defRPr/>
              </a:pPr>
              <a:endParaRPr lang="en-US" sz="1400">
                <a:solidFill>
                  <a:schemeClr val="tx2"/>
                </a:solidFill>
                <a:cs typeface="Arial Unicode MS" pitchFamily="34" charset="-12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8125" y="1866213"/>
            <a:ext cx="8856663" cy="740639"/>
            <a:chOff x="333750" y="1830589"/>
            <a:chExt cx="8856663" cy="740639"/>
          </a:xfrm>
        </p:grpSpPr>
        <p:sp>
          <p:nvSpPr>
            <p:cNvPr id="32" name="TextBox 74"/>
            <p:cNvSpPr txBox="1">
              <a:spLocks noChangeArrowheads="1"/>
            </p:cNvSpPr>
            <p:nvPr/>
          </p:nvSpPr>
          <p:spPr bwMode="auto">
            <a:xfrm>
              <a:off x="873346" y="2048008"/>
              <a:ext cx="80286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it-IT" sz="1400" dirty="0" smtClean="0">
                  <a:solidFill>
                    <a:schemeClr val="tx2"/>
                  </a:solidFill>
                  <a:cs typeface="Arial Unicode MS" pitchFamily="34" charset="-128"/>
                </a:rPr>
                <a:t>In questo paragrafo è presentato l’iter che ha portato alla nascita del Flussi DM, le caratteristiche e le rilevazioni del flusso, sottolineando l’unicità a livello mondiale</a:t>
              </a:r>
              <a:endParaRPr lang="en-US" sz="1400" dirty="0">
                <a:solidFill>
                  <a:schemeClr val="tx2"/>
                </a:solidFill>
                <a:cs typeface="Arial Unicode MS" pitchFamily="34" charset="-128"/>
              </a:endParaRPr>
            </a:p>
          </p:txBody>
        </p:sp>
        <p:sp>
          <p:nvSpPr>
            <p:cNvPr id="33" name="TextBox 75"/>
            <p:cNvSpPr txBox="1">
              <a:spLocks noChangeArrowheads="1"/>
            </p:cNvSpPr>
            <p:nvPr/>
          </p:nvSpPr>
          <p:spPr bwMode="auto">
            <a:xfrm>
              <a:off x="333750" y="1830589"/>
              <a:ext cx="88566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/>
              <a:r>
                <a:rPr lang="it-IT" sz="1400" b="1" i="1" dirty="0" smtClean="0">
                  <a:solidFill>
                    <a:schemeClr val="tx2"/>
                  </a:solidFill>
                  <a:cs typeface="Arial Unicode MS" pitchFamily="34" charset="-128"/>
                </a:rPr>
                <a:t>Il monitoraggio dei consumi dei dispositivi medici</a:t>
              </a:r>
              <a:endParaRPr lang="en-US" sz="1400" b="1" i="1" dirty="0">
                <a:solidFill>
                  <a:schemeClr val="tx2"/>
                </a:solidFill>
                <a:cs typeface="Arial Unicode MS" pitchFamily="34" charset="-128"/>
              </a:endParaRPr>
            </a:p>
          </p:txBody>
        </p:sp>
        <p:cxnSp>
          <p:nvCxnSpPr>
            <p:cNvPr id="34" name="Straight Connector 76"/>
            <p:cNvCxnSpPr>
              <a:cxnSpLocks noChangeShapeType="1"/>
            </p:cNvCxnSpPr>
            <p:nvPr/>
          </p:nvCxnSpPr>
          <p:spPr bwMode="auto">
            <a:xfrm>
              <a:off x="801645" y="2107372"/>
              <a:ext cx="8065215" cy="0"/>
            </a:xfrm>
            <a:prstGeom prst="line">
              <a:avLst/>
            </a:prstGeom>
            <a:noFill/>
            <a:ln w="9525" algn="ctr">
              <a:solidFill>
                <a:schemeClr val="accent1"/>
              </a:solidFill>
              <a:round/>
              <a:headEnd/>
              <a:tailEnd/>
            </a:ln>
          </p:spPr>
        </p:cxnSp>
        <p:sp>
          <p:nvSpPr>
            <p:cNvPr id="35" name="Isosceles Triangle 34"/>
            <p:cNvSpPr/>
            <p:nvPr/>
          </p:nvSpPr>
          <p:spPr bwMode="auto">
            <a:xfrm rot="5400000">
              <a:off x="603865" y="1956552"/>
              <a:ext cx="215925" cy="108008"/>
            </a:xfrm>
            <a:prstGeom prst="triangle">
              <a:avLst/>
            </a:prstGeom>
            <a:solidFill>
              <a:srgbClr val="000066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anchor="ctr"/>
            <a:lstStyle/>
            <a:p>
              <a:pPr marL="266700" indent="-177800" algn="ctr">
                <a:lnSpc>
                  <a:spcPts val="1700"/>
                </a:lnSpc>
                <a:buFont typeface="Wingdings" pitchFamily="2" charset="2"/>
                <a:buNone/>
                <a:defRPr/>
              </a:pPr>
              <a:endParaRPr lang="en-US" sz="1400">
                <a:solidFill>
                  <a:schemeClr val="tx2"/>
                </a:solidFill>
                <a:cs typeface="Arial Unicode MS" pitchFamily="34" charset="-128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6150" y="2541113"/>
            <a:ext cx="8856663" cy="740639"/>
            <a:chOff x="331775" y="2529239"/>
            <a:chExt cx="8856663" cy="740639"/>
          </a:xfrm>
        </p:grpSpPr>
        <p:sp>
          <p:nvSpPr>
            <p:cNvPr id="36" name="TextBox 74"/>
            <p:cNvSpPr txBox="1">
              <a:spLocks noChangeArrowheads="1"/>
            </p:cNvSpPr>
            <p:nvPr/>
          </p:nvSpPr>
          <p:spPr bwMode="auto">
            <a:xfrm>
              <a:off x="871371" y="2746658"/>
              <a:ext cx="80286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it-IT" sz="1400" dirty="0" smtClean="0">
                  <a:solidFill>
                    <a:schemeClr val="tx2"/>
                  </a:solidFill>
                  <a:cs typeface="Arial Unicode MS" pitchFamily="34" charset="-128"/>
                </a:rPr>
                <a:t>In questo paragrafo è presentato il modello CE, evidenziando le modifiche intervenute negli ultimi anni, le scadenze della trasmissione e le voci riguardanti la spesa per dispositivi medici</a:t>
              </a:r>
              <a:endParaRPr lang="en-US" sz="1400" dirty="0">
                <a:solidFill>
                  <a:schemeClr val="tx2"/>
                </a:solidFill>
                <a:cs typeface="Arial Unicode MS" pitchFamily="34" charset="-128"/>
              </a:endParaRPr>
            </a:p>
          </p:txBody>
        </p:sp>
        <p:sp>
          <p:nvSpPr>
            <p:cNvPr id="37" name="TextBox 75"/>
            <p:cNvSpPr txBox="1">
              <a:spLocks noChangeArrowheads="1"/>
            </p:cNvSpPr>
            <p:nvPr/>
          </p:nvSpPr>
          <p:spPr bwMode="auto">
            <a:xfrm>
              <a:off x="331775" y="2529239"/>
              <a:ext cx="88566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/>
              <a:r>
                <a:rPr lang="it-IT" sz="1400" b="1" i="1" dirty="0" smtClean="0">
                  <a:solidFill>
                    <a:schemeClr val="tx2"/>
                  </a:solidFill>
                  <a:cs typeface="Arial Unicode MS" pitchFamily="34" charset="-128"/>
                </a:rPr>
                <a:t>I modelli dei conti economici</a:t>
              </a:r>
            </a:p>
          </p:txBody>
        </p:sp>
        <p:cxnSp>
          <p:nvCxnSpPr>
            <p:cNvPr id="38" name="Straight Connector 76"/>
            <p:cNvCxnSpPr>
              <a:cxnSpLocks noChangeShapeType="1"/>
            </p:cNvCxnSpPr>
            <p:nvPr/>
          </p:nvCxnSpPr>
          <p:spPr bwMode="auto">
            <a:xfrm>
              <a:off x="799670" y="2806022"/>
              <a:ext cx="8065215" cy="0"/>
            </a:xfrm>
            <a:prstGeom prst="line">
              <a:avLst/>
            </a:prstGeom>
            <a:noFill/>
            <a:ln w="9525" algn="ctr">
              <a:solidFill>
                <a:schemeClr val="accent1"/>
              </a:solidFill>
              <a:round/>
              <a:headEnd/>
              <a:tailEnd/>
            </a:ln>
          </p:spPr>
        </p:cxnSp>
        <p:sp>
          <p:nvSpPr>
            <p:cNvPr id="39" name="Isosceles Triangle 38"/>
            <p:cNvSpPr/>
            <p:nvPr/>
          </p:nvSpPr>
          <p:spPr bwMode="auto">
            <a:xfrm rot="5400000">
              <a:off x="601890" y="2655202"/>
              <a:ext cx="215925" cy="108008"/>
            </a:xfrm>
            <a:prstGeom prst="triangle">
              <a:avLst/>
            </a:prstGeom>
            <a:solidFill>
              <a:srgbClr val="000066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anchor="ctr"/>
            <a:lstStyle/>
            <a:p>
              <a:pPr marL="266700" indent="-177800" algn="ctr">
                <a:lnSpc>
                  <a:spcPts val="1700"/>
                </a:lnSpc>
                <a:buFont typeface="Wingdings" pitchFamily="2" charset="2"/>
                <a:buNone/>
                <a:defRPr/>
              </a:pPr>
              <a:endParaRPr lang="en-US" sz="1400">
                <a:solidFill>
                  <a:schemeClr val="tx2"/>
                </a:solidFill>
                <a:cs typeface="Arial Unicode MS" pitchFamily="34" charset="-128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96050" y="3216014"/>
            <a:ext cx="8856663" cy="740639"/>
            <a:chOff x="341675" y="3216014"/>
            <a:chExt cx="8856663" cy="740639"/>
          </a:xfrm>
        </p:grpSpPr>
        <p:sp>
          <p:nvSpPr>
            <p:cNvPr id="40" name="TextBox 74"/>
            <p:cNvSpPr txBox="1">
              <a:spLocks noChangeArrowheads="1"/>
            </p:cNvSpPr>
            <p:nvPr/>
          </p:nvSpPr>
          <p:spPr bwMode="auto">
            <a:xfrm>
              <a:off x="881271" y="3433433"/>
              <a:ext cx="80286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it-IT" sz="1400" dirty="0" smtClean="0">
                  <a:solidFill>
                    <a:schemeClr val="tx2"/>
                  </a:solidFill>
                  <a:cs typeface="Arial Unicode MS" pitchFamily="34" charset="-128"/>
                </a:rPr>
                <a:t>In questo paragrafo è illustrata la metodologia delle analisi evidenziandone le potenzialità, le criticità e i limiti degli indicatori proposti nella prima edizione</a:t>
              </a:r>
            </a:p>
          </p:txBody>
        </p:sp>
        <p:sp>
          <p:nvSpPr>
            <p:cNvPr id="41" name="TextBox 75"/>
            <p:cNvSpPr txBox="1">
              <a:spLocks noChangeArrowheads="1"/>
            </p:cNvSpPr>
            <p:nvPr/>
          </p:nvSpPr>
          <p:spPr bwMode="auto">
            <a:xfrm>
              <a:off x="341675" y="3216014"/>
              <a:ext cx="88566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/>
              <a:r>
                <a:rPr lang="it-IT" sz="1400" b="1" i="1" dirty="0" smtClean="0">
                  <a:solidFill>
                    <a:schemeClr val="tx2"/>
                  </a:solidFill>
                  <a:cs typeface="Arial Unicode MS" pitchFamily="34" charset="-128"/>
                </a:rPr>
                <a:t>Gli indicatori per l’analisi dei dati</a:t>
              </a:r>
            </a:p>
          </p:txBody>
        </p:sp>
        <p:cxnSp>
          <p:nvCxnSpPr>
            <p:cNvPr id="42" name="Straight Connector 76"/>
            <p:cNvCxnSpPr>
              <a:cxnSpLocks noChangeShapeType="1"/>
            </p:cNvCxnSpPr>
            <p:nvPr/>
          </p:nvCxnSpPr>
          <p:spPr bwMode="auto">
            <a:xfrm>
              <a:off x="809570" y="3492797"/>
              <a:ext cx="8065215" cy="0"/>
            </a:xfrm>
            <a:prstGeom prst="line">
              <a:avLst/>
            </a:prstGeom>
            <a:noFill/>
            <a:ln w="9525" algn="ctr">
              <a:solidFill>
                <a:schemeClr val="accent1"/>
              </a:solidFill>
              <a:round/>
              <a:headEnd/>
              <a:tailEnd/>
            </a:ln>
          </p:spPr>
        </p:cxnSp>
        <p:sp>
          <p:nvSpPr>
            <p:cNvPr id="43" name="Isosceles Triangle 42"/>
            <p:cNvSpPr/>
            <p:nvPr/>
          </p:nvSpPr>
          <p:spPr bwMode="auto">
            <a:xfrm rot="5400000">
              <a:off x="611790" y="3341977"/>
              <a:ext cx="215925" cy="108008"/>
            </a:xfrm>
            <a:prstGeom prst="triangle">
              <a:avLst/>
            </a:prstGeom>
            <a:solidFill>
              <a:srgbClr val="000066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anchor="ctr"/>
            <a:lstStyle/>
            <a:p>
              <a:pPr marL="266700" indent="-177800" algn="ctr">
                <a:lnSpc>
                  <a:spcPts val="1700"/>
                </a:lnSpc>
                <a:buFont typeface="Wingdings" pitchFamily="2" charset="2"/>
                <a:buNone/>
                <a:defRPr/>
              </a:pPr>
              <a:endParaRPr lang="en-US" sz="1400">
                <a:solidFill>
                  <a:schemeClr val="tx2"/>
                </a:solidFill>
                <a:cs typeface="Arial Unicode MS" pitchFamily="34" charset="-128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417137" y="698665"/>
            <a:ext cx="0" cy="325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1HFVw8rUGdkhiWBGOel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_TOP" val="390.875"/>
  <p:tag name="FAS_LEFT" val="31.375"/>
  <p:tag name="FAS_HEIGHT" val="49.5"/>
  <p:tag name="FAS_WIDTH" val="2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_TOP" val="390.875"/>
  <p:tag name="FAS_LEFT" val="31.375"/>
  <p:tag name="FAS_HEIGHT" val="49.5"/>
  <p:tag name="FAS_WIDTH" val="29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_TOP" val="390.875"/>
  <p:tag name="FAS_LEFT" val="31.375"/>
  <p:tag name="FAS_HEIGHT" val="49.5"/>
  <p:tag name="FAS_WIDTH" val="2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_TOP" val="390.875"/>
  <p:tag name="FAS_LEFT" val="31.375"/>
  <p:tag name="FAS_HEIGHT" val="49.5"/>
  <p:tag name="FAS_WIDTH" val="29.75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1860</Words>
  <Application>Microsoft Office PowerPoint</Application>
  <PresentationFormat>Presentazione su schermo (16:9)</PresentationFormat>
  <Paragraphs>240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Monika</dc:creator>
  <cp:lastModifiedBy>giovanni</cp:lastModifiedBy>
  <cp:revision>81</cp:revision>
  <dcterms:created xsi:type="dcterms:W3CDTF">2013-12-06T18:47:21Z</dcterms:created>
  <dcterms:modified xsi:type="dcterms:W3CDTF">2013-12-17T12:17:47Z</dcterms:modified>
</cp:coreProperties>
</file>