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78" r:id="rId4"/>
    <p:sldId id="277" r:id="rId5"/>
    <p:sldId id="259" r:id="rId6"/>
    <p:sldId id="261" r:id="rId7"/>
    <p:sldId id="262" r:id="rId8"/>
    <p:sldId id="263" r:id="rId9"/>
    <p:sldId id="281" r:id="rId10"/>
    <p:sldId id="282" r:id="rId11"/>
    <p:sldId id="283" r:id="rId12"/>
    <p:sldId id="284" r:id="rId13"/>
    <p:sldId id="285" r:id="rId14"/>
    <p:sldId id="264" r:id="rId15"/>
    <p:sldId id="265" r:id="rId16"/>
    <p:sldId id="266" r:id="rId17"/>
    <p:sldId id="287" r:id="rId18"/>
    <p:sldId id="268" r:id="rId19"/>
    <p:sldId id="269" r:id="rId20"/>
    <p:sldId id="270" r:id="rId21"/>
    <p:sldId id="292" r:id="rId22"/>
    <p:sldId id="271" r:id="rId23"/>
    <p:sldId id="272" r:id="rId24"/>
    <p:sldId id="273" r:id="rId25"/>
    <p:sldId id="309" r:id="rId26"/>
    <p:sldId id="274" r:id="rId27"/>
    <p:sldId id="275" r:id="rId28"/>
    <p:sldId id="276" r:id="rId29"/>
    <p:sldId id="313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E90BA"/>
    <a:srgbClr val="B27AAD"/>
    <a:srgbClr val="FF9E1D"/>
    <a:srgbClr val="1F4A7F"/>
    <a:srgbClr val="0060A8"/>
    <a:srgbClr val="C6D9F1"/>
    <a:srgbClr val="8EB4E3"/>
    <a:srgbClr val="558ED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56" autoAdjust="0"/>
  </p:normalViewPr>
  <p:slideViewPr>
    <p:cSldViewPr>
      <p:cViewPr>
        <p:scale>
          <a:sx n="48" d="100"/>
          <a:sy n="48" d="100"/>
        </p:scale>
        <p:origin x="-111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63E2-4B00-F544-BAFE-E1BCD9BC2965}" type="datetimeFigureOut">
              <a:rPr lang="it-IT" smtClean="0"/>
              <a:t>08/06/2017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AD58-5AB9-8345-82AA-4DD1AC462C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13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AD58-5AB9-8345-82AA-4DD1AC462CA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6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20736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4" y="1443835"/>
            <a:ext cx="7482545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10" y="527605"/>
            <a:ext cx="624443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596540"/>
            <a:ext cx="3817624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2226403"/>
            <a:ext cx="3817624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596540"/>
            <a:ext cx="397033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226403"/>
            <a:ext cx="397033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949" y="2270115"/>
            <a:ext cx="5787235" cy="763525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>nuovo ospedale </a:t>
            </a:r>
            <a:r>
              <a:rPr lang="it-IT" b="1" i="1" dirty="0"/>
              <a:t>della zona orientale di Napoli</a:t>
            </a:r>
            <a:r>
              <a:rPr lang="it-IT" dirty="0"/>
              <a:t/>
            </a:r>
            <a:br>
              <a:rPr lang="it-IT" dirty="0"/>
            </a:br>
            <a:r>
              <a:rPr lang="it-IT" b="1" i="1" dirty="0"/>
              <a:t>“</a:t>
            </a:r>
            <a:r>
              <a:rPr lang="it-IT" b="1" i="1" cap="all" dirty="0"/>
              <a:t>ospedale del mare</a:t>
            </a:r>
            <a:r>
              <a:rPr lang="it-IT" b="1" i="1" dirty="0"/>
              <a:t>”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89065"/>
            <a:ext cx="6400800" cy="1068935"/>
          </a:xfrm>
        </p:spPr>
        <p:txBody>
          <a:bodyPr>
            <a:noAutofit/>
          </a:bodyPr>
          <a:lstStyle/>
          <a:p>
            <a:endParaRPr lang="en-US" sz="1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US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11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1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Ciro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Verdoliva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Commissario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acta</a:t>
            </a:r>
            <a:endParaRPr lang="en-US" sz="11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105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D.P.G.R.C. n°44 del 10.03.2017</a:t>
            </a:r>
            <a:endParaRPr lang="en-US" sz="105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3555" y="123280"/>
            <a:ext cx="1527050" cy="1516786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5" name="Immagine 1" descr="LOGO ALTA RISOLUZI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64" y="783374"/>
            <a:ext cx="920626" cy="6604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739540" y="4192525"/>
            <a:ext cx="6333972" cy="1181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bg1"/>
                </a:solidFill>
              </a:rPr>
              <a:t>CONFERENZA </a:t>
            </a:r>
            <a:r>
              <a:rPr lang="it-IT" sz="2000" b="1" dirty="0" smtClean="0">
                <a:solidFill>
                  <a:schemeClr val="bg1"/>
                </a:solidFill>
              </a:rPr>
              <a:t>STAMPA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1800" b="1" dirty="0" smtClean="0">
                <a:solidFill>
                  <a:schemeClr val="bg1"/>
                </a:solidFill>
              </a:rPr>
              <a:t>Presidente </a:t>
            </a:r>
            <a:r>
              <a:rPr lang="it-IT" sz="1800" b="1" dirty="0" err="1" smtClean="0">
                <a:solidFill>
                  <a:schemeClr val="bg1"/>
                </a:solidFill>
              </a:rPr>
              <a:t>On.le</a:t>
            </a:r>
            <a:r>
              <a:rPr lang="it-IT" sz="1800" b="1" dirty="0" smtClean="0">
                <a:solidFill>
                  <a:schemeClr val="bg1"/>
                </a:solidFill>
              </a:rPr>
              <a:t> Vincenzo De Luca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lunedì </a:t>
            </a:r>
            <a:r>
              <a:rPr lang="it-IT" sz="1600" b="1" dirty="0">
                <a:solidFill>
                  <a:schemeClr val="bg1"/>
                </a:solidFill>
              </a:rPr>
              <a:t>05 giugno </a:t>
            </a:r>
            <a:r>
              <a:rPr lang="it-IT" sz="1600" b="1" dirty="0" smtClean="0">
                <a:solidFill>
                  <a:schemeClr val="bg1"/>
                </a:solidFill>
              </a:rPr>
              <a:t>2017</a:t>
            </a:r>
            <a:endParaRPr lang="it-IT" sz="1200" b="1" i="1" dirty="0" smtClean="0">
              <a:solidFill>
                <a:schemeClr val="bg1"/>
              </a:solidFill>
            </a:endParaRPr>
          </a:p>
          <a:p>
            <a:r>
              <a:rPr lang="it-IT" sz="1400" b="1" i="1" dirty="0" smtClean="0">
                <a:solidFill>
                  <a:schemeClr val="bg1"/>
                </a:solidFill>
              </a:rPr>
              <a:t>via </a:t>
            </a:r>
            <a:r>
              <a:rPr lang="it-IT" sz="1400" b="1" i="1" dirty="0">
                <a:solidFill>
                  <a:schemeClr val="bg1"/>
                </a:solidFill>
              </a:rPr>
              <a:t>Marina, palazzo </a:t>
            </a:r>
            <a:r>
              <a:rPr lang="it-IT" sz="1400" b="1" i="1" dirty="0" smtClean="0">
                <a:solidFill>
                  <a:schemeClr val="bg1"/>
                </a:solidFill>
              </a:rPr>
              <a:t>Armieri - Napoli</a:t>
            </a:r>
            <a:endParaRPr lang="it-IT" sz="1400" dirty="0">
              <a:solidFill>
                <a:schemeClr val="bg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793970" y="783374"/>
            <a:ext cx="920625" cy="660461"/>
            <a:chOff x="3040555" y="783374"/>
            <a:chExt cx="920625" cy="660461"/>
          </a:xfrm>
        </p:grpSpPr>
        <p:sp>
          <p:nvSpPr>
            <p:cNvPr id="4" name="Rettangolo 3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DC3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40" y="2729092"/>
            <a:ext cx="6253936" cy="3450581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43555" y="4398370"/>
            <a:ext cx="25764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POLIAMBULATORIO</a:t>
            </a:r>
            <a:endParaRPr lang="it-IT" sz="14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42494" y="4755330"/>
            <a:ext cx="257719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DIAGNOSTICA PER IMMAGINI</a:t>
            </a:r>
            <a:endParaRPr lang="it-IT" sz="1400" b="1" dirty="0"/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r="36153"/>
          <a:stretch/>
        </p:blipFill>
        <p:spPr>
          <a:xfrm>
            <a:off x="6212478" y="1863890"/>
            <a:ext cx="1795261" cy="3507881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0697" r="27891" b="22621"/>
          <a:stretch/>
        </p:blipFill>
        <p:spPr>
          <a:xfrm>
            <a:off x="2434130" y="1231732"/>
            <a:ext cx="6403712" cy="5611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+1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68" name="CasellaDiTesto 67"/>
          <p:cNvSpPr txBox="1"/>
          <p:nvPr/>
        </p:nvSpPr>
        <p:spPr>
          <a:xfrm>
            <a:off x="5526025" y="6118521"/>
            <a:ext cx="1067481" cy="1882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/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AMBULATORI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7951856" y="3936585"/>
            <a:ext cx="119214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85000" lnSpcReduction="10000"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TRASFUSIONALE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7961380" y="2761030"/>
            <a:ext cx="10506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LABORATORI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951853" y="4829904"/>
            <a:ext cx="7722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PRELIEVI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142494" y="2837973"/>
            <a:ext cx="2578757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CENTRO PRELIEVI</a:t>
            </a:r>
            <a:endParaRPr lang="it-IT" sz="1400" b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137754" y="3175569"/>
            <a:ext cx="258109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Servizio </a:t>
            </a:r>
            <a:r>
              <a:rPr lang="it-IT" sz="1400" b="1" dirty="0" err="1" smtClean="0"/>
              <a:t>Immunotrasfusionale</a:t>
            </a:r>
            <a:endParaRPr lang="it-IT" sz="14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139314" y="3532529"/>
            <a:ext cx="257953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LABORATORI</a:t>
            </a:r>
            <a:endParaRPr lang="it-IT" sz="1400" b="1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45581" y="2523170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GIUGNO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3027" y="4086140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</p:spTree>
    <p:extLst>
      <p:ext uri="{BB962C8B-B14F-4D97-AF65-F5344CB8AC3E}">
        <p14:creationId xmlns:p14="http://schemas.microsoft.com/office/powerpoint/2010/main" val="24901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4108" r="22808" b="3201"/>
          <a:stretch/>
        </p:blipFill>
        <p:spPr>
          <a:xfrm>
            <a:off x="3576429" y="1543246"/>
            <a:ext cx="4676069" cy="4557156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3886" r="23167" b="3128"/>
          <a:stretch/>
        </p:blipFill>
        <p:spPr>
          <a:xfrm>
            <a:off x="3590293" y="1483414"/>
            <a:ext cx="5397782" cy="5381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+2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35" name="CasellaDiTesto 34"/>
          <p:cNvSpPr txBox="1"/>
          <p:nvPr/>
        </p:nvSpPr>
        <p:spPr>
          <a:xfrm>
            <a:off x="3568521" y="1432648"/>
            <a:ext cx="97821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BLOCCO</a:t>
            </a:r>
          </a:p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OPERATORIO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478822" y="6068529"/>
            <a:ext cx="103118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DAY SURGERY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532683" y="1394547"/>
            <a:ext cx="261131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TERAPIA INTENSIVA E RIANIMAZIONE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96260" y="2940803"/>
            <a:ext cx="309262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DAY SURGERY</a:t>
            </a:r>
            <a:endParaRPr lang="it-IT" sz="14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96258" y="3297763"/>
            <a:ext cx="309262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BLOCCO OPERATORIO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97222" y="3634957"/>
            <a:ext cx="309262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TERAPIA INTENSIVA E RIANIMAZIONE</a:t>
            </a:r>
            <a:endParaRPr lang="it-IT" sz="14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06586" y="2632331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GIUGNO</a:t>
            </a:r>
          </a:p>
        </p:txBody>
      </p:sp>
    </p:spTree>
    <p:extLst>
      <p:ext uri="{BB962C8B-B14F-4D97-AF65-F5344CB8AC3E}">
        <p14:creationId xmlns:p14="http://schemas.microsoft.com/office/powerpoint/2010/main" val="19907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+4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grpSp>
        <p:nvGrpSpPr>
          <p:cNvPr id="23" name="Gruppo 22"/>
          <p:cNvGrpSpPr/>
          <p:nvPr/>
        </p:nvGrpSpPr>
        <p:grpSpPr>
          <a:xfrm>
            <a:off x="3503066" y="1137014"/>
            <a:ext cx="5661044" cy="5820638"/>
            <a:chOff x="165253" y="11017"/>
            <a:chExt cx="6455884" cy="6637886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7EE48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9" r="34446"/>
            <a:stretch/>
          </p:blipFill>
          <p:spPr>
            <a:xfrm>
              <a:off x="181319" y="266700"/>
              <a:ext cx="3503364" cy="6243592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4" t="2223" r="23554"/>
            <a:stretch/>
          </p:blipFill>
          <p:spPr>
            <a:xfrm>
              <a:off x="165253" y="11017"/>
              <a:ext cx="6455884" cy="6637886"/>
            </a:xfrm>
            <a:prstGeom prst="rect">
              <a:avLst/>
            </a:prstGeom>
          </p:spPr>
        </p:pic>
        <p:sp>
          <p:nvSpPr>
            <p:cNvPr id="31" name="CasellaDiTesto 30"/>
            <p:cNvSpPr txBox="1"/>
            <p:nvPr/>
          </p:nvSpPr>
          <p:spPr>
            <a:xfrm>
              <a:off x="2068439" y="1443034"/>
              <a:ext cx="2112009" cy="350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chemeClr val="accent6">
                      <a:lumMod val="75000"/>
                    </a:schemeClr>
                  </a:solidFill>
                </a:rPr>
                <a:t>CHIRURGIA GENERALE</a:t>
              </a:r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1384271" y="2731270"/>
              <a:ext cx="2131532" cy="350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GASTROENTEROLOGIA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1371856" y="5130013"/>
              <a:ext cx="1346119" cy="3509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ENDOSCOPIA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206586" y="3214576"/>
            <a:ext cx="202726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CHIRURGIA GENERALE</a:t>
            </a:r>
            <a:endParaRPr lang="it-IT" sz="14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206584" y="3571536"/>
            <a:ext cx="202726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GASTROENTEROLOGIA</a:t>
            </a:r>
            <a:endParaRPr lang="it-IT" sz="14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207548" y="3908730"/>
            <a:ext cx="202726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ENDOSCOPIA</a:t>
            </a:r>
            <a:endParaRPr lang="it-IT" sz="1400" b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119498" y="2894197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GIUGNO</a:t>
            </a:r>
          </a:p>
        </p:txBody>
      </p:sp>
    </p:spTree>
    <p:extLst>
      <p:ext uri="{BB962C8B-B14F-4D97-AF65-F5344CB8AC3E}">
        <p14:creationId xmlns:p14="http://schemas.microsoft.com/office/powerpoint/2010/main" val="15088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2954327" y="1258228"/>
            <a:ext cx="6113084" cy="5920423"/>
            <a:chOff x="-633730" y="142787"/>
            <a:chExt cx="7034530" cy="6812829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7EE48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3730" y="142787"/>
              <a:ext cx="5116830" cy="2892513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7" t="3732" r="24277" b="-3732"/>
            <a:stretch/>
          </p:blipFill>
          <p:spPr>
            <a:xfrm>
              <a:off x="110167" y="166789"/>
              <a:ext cx="6290633" cy="6788827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2106394" y="1282650"/>
              <a:ext cx="1230059" cy="6020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MEDICINA </a:t>
              </a:r>
            </a:p>
            <a:p>
              <a:pPr algn="ct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GENERALE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316869" y="2124270"/>
              <a:ext cx="2196585" cy="602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MALATTIE ENDOCRINE </a:t>
              </a:r>
            </a:p>
            <a:p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DEL RICAMBIO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+6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38" name="CasellaDiTesto 37"/>
          <p:cNvSpPr txBox="1"/>
          <p:nvPr/>
        </p:nvSpPr>
        <p:spPr>
          <a:xfrm>
            <a:off x="143555" y="2617137"/>
            <a:ext cx="3244916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MALATTIE ENDOCRINE E DEL RICAMBIO</a:t>
            </a:r>
            <a:endParaRPr lang="it-IT" sz="14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3555" y="2962281"/>
            <a:ext cx="3244916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MEDICINA GENERALE</a:t>
            </a:r>
            <a:endParaRPr lang="it-IT" sz="14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54182" y="2305149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GIUGNO</a:t>
            </a:r>
          </a:p>
        </p:txBody>
      </p:sp>
    </p:spTree>
    <p:extLst>
      <p:ext uri="{BB962C8B-B14F-4D97-AF65-F5344CB8AC3E}">
        <p14:creationId xmlns:p14="http://schemas.microsoft.com/office/powerpoint/2010/main" val="17484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settembre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87172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u="sng" dirty="0"/>
              <a:t>attivazione</a:t>
            </a:r>
            <a:endParaRPr lang="it-IT" dirty="0"/>
          </a:p>
          <a:p>
            <a:r>
              <a:rPr lang="it-IT" sz="3600" b="1" dirty="0"/>
              <a:t>189</a:t>
            </a:r>
            <a:r>
              <a:rPr lang="it-IT" sz="4000" b="1" dirty="0"/>
              <a:t> </a:t>
            </a:r>
            <a:r>
              <a:rPr lang="it-IT" sz="4000" b="1" dirty="0" err="1"/>
              <a:t>p.l</a:t>
            </a:r>
            <a:r>
              <a:rPr lang="it-IT" sz="4000" b="1" dirty="0"/>
              <a:t>.</a:t>
            </a:r>
            <a:r>
              <a:rPr lang="it-IT" sz="4000" dirty="0"/>
              <a:t> </a:t>
            </a:r>
            <a:r>
              <a:rPr lang="it-IT" dirty="0"/>
              <a:t>complessivi</a:t>
            </a:r>
          </a:p>
          <a:p>
            <a:r>
              <a:rPr lang="it-IT" dirty="0"/>
              <a:t>(</a:t>
            </a:r>
            <a:r>
              <a:rPr lang="it-IT" b="1" dirty="0"/>
              <a:t>151 ordinari</a:t>
            </a:r>
            <a:r>
              <a:rPr lang="it-IT" dirty="0"/>
              <a:t> / </a:t>
            </a:r>
            <a:r>
              <a:rPr lang="it-IT" b="1" dirty="0"/>
              <a:t>14 </a:t>
            </a:r>
            <a:r>
              <a:rPr lang="it-IT" b="1" dirty="0" err="1"/>
              <a:t>day</a:t>
            </a:r>
            <a:r>
              <a:rPr lang="it-IT" b="1" dirty="0"/>
              <a:t> hospital / 24 </a:t>
            </a:r>
            <a:r>
              <a:rPr lang="it-IT" b="1" dirty="0" err="1"/>
              <a:t>day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r>
              <a:rPr lang="it-IT" dirty="0"/>
              <a:t>)</a:t>
            </a:r>
          </a:p>
          <a:p>
            <a:r>
              <a:rPr lang="it-IT" dirty="0"/>
              <a:t>per attività in </a:t>
            </a:r>
            <a:r>
              <a:rPr lang="it-IT" b="1" dirty="0"/>
              <a:t>regime di “</a:t>
            </a:r>
            <a:r>
              <a:rPr lang="it-IT" b="1" i="1" dirty="0"/>
              <a:t>elezione</a:t>
            </a:r>
            <a:r>
              <a:rPr lang="it-IT" b="1" dirty="0"/>
              <a:t>”</a:t>
            </a:r>
            <a:endParaRPr lang="it-IT" dirty="0"/>
          </a:p>
          <a:p>
            <a:r>
              <a:rPr lang="it-IT" dirty="0"/>
              <a:t>distinti </a:t>
            </a:r>
            <a:r>
              <a:rPr lang="it-IT" dirty="0" smtClean="0"/>
              <a:t>per: </a:t>
            </a:r>
            <a:r>
              <a:rPr lang="it-IT" b="1" dirty="0" smtClean="0"/>
              <a:t>area </a:t>
            </a:r>
            <a:r>
              <a:rPr lang="it-IT" b="1" dirty="0"/>
              <a:t>chirurgica</a:t>
            </a:r>
            <a:r>
              <a:rPr lang="it-IT" dirty="0"/>
              <a:t>, </a:t>
            </a:r>
            <a:r>
              <a:rPr lang="it-IT" b="1" dirty="0"/>
              <a:t>area medica</a:t>
            </a:r>
            <a:r>
              <a:rPr lang="it-IT" dirty="0"/>
              <a:t>, </a:t>
            </a:r>
            <a:r>
              <a:rPr lang="it-IT" b="1" dirty="0"/>
              <a:t>area </a:t>
            </a:r>
            <a:r>
              <a:rPr lang="it-IT" b="1" dirty="0" err="1"/>
              <a:t>day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r>
              <a:rPr lang="it-IT" b="1" dirty="0"/>
              <a:t> centralizzato,</a:t>
            </a:r>
            <a:endParaRPr lang="it-IT" dirty="0"/>
          </a:p>
          <a:p>
            <a:r>
              <a:rPr lang="it-IT" b="1" dirty="0"/>
              <a:t>area servizi</a:t>
            </a:r>
            <a:r>
              <a:rPr lang="it-IT" dirty="0"/>
              <a:t>;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2" name="Stella a 4 punte 11"/>
          <p:cNvSpPr/>
          <p:nvPr/>
        </p:nvSpPr>
        <p:spPr>
          <a:xfrm rot="1800000">
            <a:off x="1018231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86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settembre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u="sng" dirty="0"/>
              <a:t>discipline</a:t>
            </a:r>
            <a:r>
              <a:rPr lang="it-IT" sz="2200" b="1" dirty="0"/>
              <a:t> </a:t>
            </a:r>
            <a:r>
              <a:rPr lang="it-IT" sz="2200" dirty="0"/>
              <a:t>area chirurgica, area </a:t>
            </a:r>
            <a:r>
              <a:rPr lang="it-IT" sz="2200" dirty="0" smtClean="0"/>
              <a:t>medica,</a:t>
            </a:r>
          </a:p>
          <a:p>
            <a:pPr marL="0" indent="0" algn="just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             area </a:t>
            </a:r>
            <a:r>
              <a:rPr lang="it-IT" sz="2200" dirty="0" err="1"/>
              <a:t>day</a:t>
            </a:r>
            <a:r>
              <a:rPr lang="it-IT" sz="2200" dirty="0"/>
              <a:t> </a:t>
            </a:r>
            <a:r>
              <a:rPr lang="it-IT" sz="2200" dirty="0" err="1"/>
              <a:t>surgery</a:t>
            </a:r>
            <a:r>
              <a:rPr lang="it-IT" sz="2200" dirty="0"/>
              <a:t> centralizzato</a:t>
            </a:r>
          </a:p>
          <a:p>
            <a:pPr marL="0" indent="0" algn="just">
              <a:buNone/>
            </a:pPr>
            <a:r>
              <a:rPr lang="it-IT" sz="1600" dirty="0"/>
              <a:t>anestesia e rianimazione, ortopedia e traumatologia, chirurgia ortopedica conservativa e tecnica innovativa sviluppo nuovi impianti, medicina generale, gastroenterologia, </a:t>
            </a:r>
            <a:r>
              <a:rPr lang="it-IT" sz="2200" u="sng" dirty="0"/>
              <a:t>oncologia</a:t>
            </a:r>
            <a:r>
              <a:rPr lang="it-IT" sz="2200" dirty="0"/>
              <a:t>, </a:t>
            </a:r>
            <a:r>
              <a:rPr lang="it-IT" sz="2200" u="sng" dirty="0"/>
              <a:t>nefrologia e emodialisi</a:t>
            </a:r>
            <a:r>
              <a:rPr lang="it-IT" sz="2200" dirty="0"/>
              <a:t>, </a:t>
            </a:r>
            <a:r>
              <a:rPr lang="it-IT" sz="1600" dirty="0"/>
              <a:t>chirurgia generale, chirurgia vascolare, </a:t>
            </a:r>
            <a:r>
              <a:rPr lang="it-IT" sz="2200" u="sng" dirty="0" smtClean="0"/>
              <a:t>oculistica</a:t>
            </a:r>
            <a:r>
              <a:rPr lang="it-IT" sz="2200" dirty="0" smtClean="0"/>
              <a:t>, </a:t>
            </a:r>
            <a:r>
              <a:rPr lang="it-IT" sz="2200" u="sng" dirty="0" smtClean="0"/>
              <a:t>otorinolaringoiatria</a:t>
            </a:r>
            <a:r>
              <a:rPr lang="it-IT" sz="2200" dirty="0" smtClean="0"/>
              <a:t>, </a:t>
            </a:r>
            <a:r>
              <a:rPr lang="it-IT" sz="1600" dirty="0"/>
              <a:t>malattie endocrine del ricambio e della nutrizione, chirurgia endocrina ed </a:t>
            </a:r>
            <a:r>
              <a:rPr lang="it-IT" sz="1600" dirty="0" err="1"/>
              <a:t>ecoguidata</a:t>
            </a:r>
            <a:r>
              <a:rPr lang="it-IT" sz="1600" dirty="0"/>
              <a:t>, </a:t>
            </a:r>
            <a:r>
              <a:rPr lang="it-IT" sz="2200" u="sng" dirty="0"/>
              <a:t>urologia</a:t>
            </a:r>
            <a:r>
              <a:rPr lang="it-IT" sz="2200" dirty="0"/>
              <a:t>, </a:t>
            </a:r>
            <a:r>
              <a:rPr lang="it-IT" sz="2200" u="sng" dirty="0"/>
              <a:t>6</a:t>
            </a:r>
            <a:r>
              <a:rPr lang="it-IT" sz="2200" dirty="0"/>
              <a:t> </a:t>
            </a:r>
            <a:r>
              <a:rPr lang="it-IT" sz="1600" dirty="0"/>
              <a:t>sale operatorie h6</a:t>
            </a:r>
            <a:r>
              <a:rPr lang="it-IT" sz="2200" dirty="0"/>
              <a:t>, </a:t>
            </a:r>
            <a:r>
              <a:rPr lang="it-IT" sz="1600" dirty="0"/>
              <a:t>1 sala operatoria h24, servizio psichiatrico di diagnosi e cura;</a:t>
            </a:r>
            <a:endParaRPr lang="it-IT" sz="2200" dirty="0"/>
          </a:p>
          <a:p>
            <a:pPr marL="0" indent="0" algn="r">
              <a:buNone/>
            </a:pPr>
            <a:r>
              <a:rPr lang="it-IT" sz="2200" b="1" dirty="0"/>
              <a:t> </a:t>
            </a:r>
            <a:endParaRPr lang="it-IT" sz="2200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2" name="Stella a 4 punte 11"/>
          <p:cNvSpPr/>
          <p:nvPr/>
        </p:nvSpPr>
        <p:spPr>
          <a:xfrm rot="1800000">
            <a:off x="1018231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73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settembre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u="sng" dirty="0"/>
              <a:t>discipline</a:t>
            </a:r>
            <a:r>
              <a:rPr lang="it-IT" sz="2200" b="1" dirty="0"/>
              <a:t> </a:t>
            </a:r>
            <a:r>
              <a:rPr lang="it-IT" sz="2200" dirty="0"/>
              <a:t>area servizi</a:t>
            </a:r>
          </a:p>
          <a:p>
            <a:pPr marL="0" indent="0" algn="just">
              <a:buNone/>
            </a:pPr>
            <a:r>
              <a:rPr lang="it-IT" sz="1600" dirty="0"/>
              <a:t>ambulatorio branche mediche (completamento), diagnostica per immagini, dialisi, radioterapia, neuroradiologia (esami diagnostici), patologia clinica, medicina trasfusionale (emoteca), farmacia, anatomia ed istologia patologica</a:t>
            </a:r>
            <a:r>
              <a:rPr lang="it-IT" sz="2200" dirty="0"/>
              <a:t>;</a:t>
            </a:r>
          </a:p>
          <a:p>
            <a:pPr marL="0" indent="0" algn="just">
              <a:buNone/>
            </a:pPr>
            <a:r>
              <a:rPr lang="it-IT" sz="1600" b="1" dirty="0"/>
              <a:t> </a:t>
            </a:r>
            <a:endParaRPr lang="it-IT" sz="1600" dirty="0"/>
          </a:p>
          <a:p>
            <a:pPr marL="0" indent="0" algn="just">
              <a:buNone/>
            </a:pPr>
            <a:r>
              <a:rPr lang="it-IT" sz="2200" b="1" u="sng" dirty="0" smtClean="0"/>
              <a:t>autorizzazione</a:t>
            </a:r>
            <a:endParaRPr lang="it-IT" sz="2200" dirty="0"/>
          </a:p>
          <a:p>
            <a:pPr marL="0" indent="0" algn="just">
              <a:buNone/>
            </a:pPr>
            <a:r>
              <a:rPr lang="it-IT" sz="2200" dirty="0"/>
              <a:t>aggiornamento autorizzazione </a:t>
            </a:r>
            <a:r>
              <a:rPr lang="it-IT" sz="2200" dirty="0" err="1"/>
              <a:t>step</a:t>
            </a:r>
            <a:r>
              <a:rPr lang="it-IT" sz="2200" dirty="0"/>
              <a:t> 30.06.2017</a:t>
            </a:r>
          </a:p>
          <a:p>
            <a:pPr marL="0" indent="0" algn="just">
              <a:buNone/>
            </a:pPr>
            <a:r>
              <a:rPr lang="it-IT" sz="2200" dirty="0"/>
              <a:t>sono garantiti interventi diagnostici e terapeutici per acuti in regime di elezione programmata;</a:t>
            </a:r>
          </a:p>
          <a:p>
            <a:pPr marL="0" indent="0" algn="r">
              <a:buNone/>
            </a:pP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"/>
          <p:cNvSpPr txBox="1">
            <a:spLocks/>
          </p:cNvSpPr>
          <p:nvPr/>
        </p:nvSpPr>
        <p:spPr>
          <a:xfrm>
            <a:off x="1823310" y="4720130"/>
            <a:ext cx="7177134" cy="427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400" b="1" u="sng" dirty="0" smtClean="0"/>
              <a:t>reclutamento personale</a:t>
            </a:r>
            <a:r>
              <a:rPr lang="it-IT" sz="2400" b="1" dirty="0" smtClean="0"/>
              <a:t> (stato del procedimento)</a:t>
            </a:r>
            <a:endParaRPr lang="it-IT" sz="2400" dirty="0" smtClean="0"/>
          </a:p>
          <a:p>
            <a:pPr marL="0" indent="0">
              <a:buFont typeface="Arial" pitchFamily="34" charset="0"/>
              <a:buNone/>
            </a:pPr>
            <a:r>
              <a:rPr lang="it-IT" sz="2400" dirty="0" smtClean="0"/>
              <a:t>in fase di completamento</a:t>
            </a:r>
          </a:p>
          <a:p>
            <a:pPr marL="0" indent="0">
              <a:buFont typeface="Arial" pitchFamily="34" charset="0"/>
              <a:buNone/>
            </a:pP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b="1" dirty="0" smtClean="0"/>
              <a:t> </a:t>
            </a:r>
            <a:endParaRPr lang="it-IT" dirty="0"/>
          </a:p>
        </p:txBody>
      </p:sp>
      <p:sp>
        <p:nvSpPr>
          <p:cNvPr id="14" name="Stella a 4 punte 13"/>
          <p:cNvSpPr/>
          <p:nvPr/>
        </p:nvSpPr>
        <p:spPr>
          <a:xfrm rot="1800000">
            <a:off x="1018231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15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5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DC3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40" y="2729092"/>
            <a:ext cx="6253936" cy="345058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3F37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85" y="833015"/>
            <a:ext cx="5085024" cy="2817252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r="36153"/>
          <a:stretch/>
        </p:blipFill>
        <p:spPr>
          <a:xfrm>
            <a:off x="6212478" y="1863890"/>
            <a:ext cx="1795261" cy="3507881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0697" r="27891" b="22621"/>
          <a:stretch/>
        </p:blipFill>
        <p:spPr>
          <a:xfrm>
            <a:off x="2434130" y="1231732"/>
            <a:ext cx="6403712" cy="5611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+1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56" name="CasellaDiTesto 55"/>
          <p:cNvSpPr txBox="1"/>
          <p:nvPr/>
        </p:nvSpPr>
        <p:spPr>
          <a:xfrm>
            <a:off x="4762805" y="1300575"/>
            <a:ext cx="106893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MEDICINA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398316" y="1312077"/>
            <a:ext cx="122397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CHIRURGIA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526025" y="6118521"/>
            <a:ext cx="1067481" cy="1882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/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AMBULATORI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7951856" y="3936585"/>
            <a:ext cx="119214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85000" lnSpcReduction="10000"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TRASFUSIONALE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7961380" y="2761030"/>
            <a:ext cx="10506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LABORATORI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951853" y="4829904"/>
            <a:ext cx="7722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PRELIEVI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139313" y="2616926"/>
            <a:ext cx="2581101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MEDICINA D’URGENZA</a:t>
            </a:r>
            <a:endParaRPr lang="it-IT" sz="1400" b="1" dirty="0"/>
          </a:p>
        </p:txBody>
      </p:sp>
      <p:sp>
        <p:nvSpPr>
          <p:cNvPr id="84" name="CasellaDiTesto 83"/>
          <p:cNvSpPr txBox="1"/>
          <p:nvPr/>
        </p:nvSpPr>
        <p:spPr>
          <a:xfrm>
            <a:off x="138161" y="2968518"/>
            <a:ext cx="2581102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CHIRURGIA D’URGENZA</a:t>
            </a:r>
            <a:endParaRPr lang="it-IT" sz="1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43555" y="4398370"/>
            <a:ext cx="25764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POLIAMBULATORIO</a:t>
            </a:r>
            <a:endParaRPr lang="it-IT" sz="1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42494" y="4755330"/>
            <a:ext cx="257719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DIAGNOSTICA PER IMMAGINI</a:t>
            </a:r>
            <a:endParaRPr lang="it-IT" sz="1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42494" y="5094054"/>
            <a:ext cx="2578757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CENTRO PRELIEVI</a:t>
            </a:r>
            <a:endParaRPr lang="it-IT" sz="14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39317" y="5451014"/>
            <a:ext cx="2581099" cy="523220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Servizio </a:t>
            </a:r>
            <a:r>
              <a:rPr lang="it-IT" sz="1400" b="1" dirty="0" err="1"/>
              <a:t>Immunotrasfusionale</a:t>
            </a:r>
            <a:endParaRPr lang="it-IT" sz="1400" b="1" dirty="0"/>
          </a:p>
          <a:p>
            <a:endParaRPr lang="it-IT" sz="14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39314" y="5788610"/>
            <a:ext cx="257953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LABORATORI</a:t>
            </a:r>
            <a:endParaRPr lang="it-IT" sz="14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3027" y="4086140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5145" y="2305149"/>
            <a:ext cx="2688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SETTEMBRE</a:t>
            </a:r>
          </a:p>
        </p:txBody>
      </p:sp>
    </p:spTree>
    <p:extLst>
      <p:ext uri="{BB962C8B-B14F-4D97-AF65-F5344CB8AC3E}">
        <p14:creationId xmlns:p14="http://schemas.microsoft.com/office/powerpoint/2010/main" val="3241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ottobre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87172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u="sng" dirty="0"/>
              <a:t>attivazione</a:t>
            </a:r>
            <a:endParaRPr lang="it-IT" sz="2200" dirty="0"/>
          </a:p>
          <a:p>
            <a:r>
              <a:rPr lang="it-IT" sz="3600" b="1" dirty="0"/>
              <a:t>236 </a:t>
            </a:r>
            <a:r>
              <a:rPr lang="it-IT" sz="3600" b="1" dirty="0" err="1"/>
              <a:t>p.l</a:t>
            </a:r>
            <a:r>
              <a:rPr lang="it-IT" sz="3600" b="1" dirty="0"/>
              <a:t>.</a:t>
            </a:r>
            <a:r>
              <a:rPr lang="it-IT" sz="3600" dirty="0"/>
              <a:t> </a:t>
            </a:r>
            <a:r>
              <a:rPr lang="it-IT" sz="2200" dirty="0"/>
              <a:t>complessivi</a:t>
            </a:r>
          </a:p>
          <a:p>
            <a:r>
              <a:rPr lang="it-IT" sz="2200" dirty="0"/>
              <a:t>(</a:t>
            </a:r>
            <a:r>
              <a:rPr lang="it-IT" sz="2200" b="1" dirty="0"/>
              <a:t>197 ordinari</a:t>
            </a:r>
            <a:r>
              <a:rPr lang="it-IT" sz="2200" dirty="0"/>
              <a:t> / </a:t>
            </a:r>
            <a:r>
              <a:rPr lang="it-IT" sz="2200" b="1" dirty="0"/>
              <a:t>14 </a:t>
            </a:r>
            <a:r>
              <a:rPr lang="it-IT" sz="2200" b="1" dirty="0" err="1"/>
              <a:t>day</a:t>
            </a:r>
            <a:r>
              <a:rPr lang="it-IT" sz="2200" b="1" dirty="0"/>
              <a:t> hospital / 25 </a:t>
            </a:r>
            <a:r>
              <a:rPr lang="it-IT" sz="2200" b="1" dirty="0" err="1"/>
              <a:t>day</a:t>
            </a:r>
            <a:r>
              <a:rPr lang="it-IT" sz="2200" b="1" dirty="0"/>
              <a:t> </a:t>
            </a:r>
            <a:r>
              <a:rPr lang="it-IT" sz="2200" b="1" dirty="0" err="1"/>
              <a:t>surgery</a:t>
            </a:r>
            <a:r>
              <a:rPr lang="it-IT" sz="2200" b="1" dirty="0"/>
              <a:t>)</a:t>
            </a:r>
            <a:endParaRPr lang="it-IT" sz="2200" dirty="0"/>
          </a:p>
          <a:p>
            <a:r>
              <a:rPr lang="it-IT" sz="2200" b="1" dirty="0"/>
              <a:t>(16 posti tecnici di Osservazione Breve Intensiva di P.S.</a:t>
            </a:r>
            <a:r>
              <a:rPr lang="it-IT" sz="2200" dirty="0"/>
              <a:t>)</a:t>
            </a:r>
          </a:p>
          <a:p>
            <a:r>
              <a:rPr lang="it-IT" sz="2200" dirty="0"/>
              <a:t>per attività in </a:t>
            </a:r>
            <a:r>
              <a:rPr lang="it-IT" sz="2200" b="1" dirty="0"/>
              <a:t>regime di “</a:t>
            </a:r>
            <a:r>
              <a:rPr lang="it-IT" sz="2200" b="1" i="1" dirty="0"/>
              <a:t>elezione</a:t>
            </a:r>
            <a:r>
              <a:rPr lang="it-IT" sz="2200" b="1" dirty="0"/>
              <a:t>”</a:t>
            </a:r>
            <a:r>
              <a:rPr lang="it-IT" sz="2200" dirty="0"/>
              <a:t> ed attività in </a:t>
            </a:r>
            <a:r>
              <a:rPr lang="it-IT" sz="2200" b="1" dirty="0"/>
              <a:t>regime di “</a:t>
            </a:r>
            <a:r>
              <a:rPr lang="it-IT" sz="2200" b="1" i="1" dirty="0"/>
              <a:t>emergenza</a:t>
            </a:r>
            <a:r>
              <a:rPr lang="it-IT" sz="2200" b="1" dirty="0"/>
              <a:t>”</a:t>
            </a:r>
            <a:endParaRPr lang="it-IT" sz="2200" dirty="0"/>
          </a:p>
          <a:p>
            <a:r>
              <a:rPr lang="it-IT" sz="2200" b="1" dirty="0"/>
              <a:t>con </a:t>
            </a:r>
            <a:r>
              <a:rPr lang="it-IT" sz="2200" b="1" dirty="0">
                <a:solidFill>
                  <a:srgbClr val="FF0000"/>
                </a:solidFill>
              </a:rPr>
              <a:t>Pronto Soccorso di I livello</a:t>
            </a:r>
            <a:r>
              <a:rPr lang="it-IT" sz="2200" b="1" dirty="0"/>
              <a:t> </a:t>
            </a:r>
            <a:r>
              <a:rPr lang="it-IT" sz="2200" b="1" i="1" dirty="0">
                <a:solidFill>
                  <a:srgbClr val="00B050"/>
                </a:solidFill>
              </a:rPr>
              <a:t>(accesso secondario)</a:t>
            </a:r>
            <a:endParaRPr lang="it-IT" sz="2200" i="1" dirty="0">
              <a:solidFill>
                <a:srgbClr val="00B050"/>
              </a:solidFill>
            </a:endParaRPr>
          </a:p>
          <a:p>
            <a:r>
              <a:rPr lang="it-IT" sz="2200" dirty="0"/>
              <a:t>distinti per:	</a:t>
            </a:r>
            <a:r>
              <a:rPr lang="it-IT" sz="2200" b="1" dirty="0"/>
              <a:t>Unita Operative di</a:t>
            </a:r>
            <a:r>
              <a:rPr lang="it-IT" sz="2200" dirty="0"/>
              <a:t> </a:t>
            </a:r>
            <a:r>
              <a:rPr lang="it-IT" sz="2200" b="1" dirty="0"/>
              <a:t>area chirurgica</a:t>
            </a:r>
            <a:r>
              <a:rPr lang="it-IT" sz="2200" dirty="0"/>
              <a:t>, </a:t>
            </a:r>
            <a:r>
              <a:rPr lang="it-IT" sz="2200" b="1" dirty="0"/>
              <a:t>area medica</a:t>
            </a:r>
            <a:r>
              <a:rPr lang="it-IT" sz="2200" dirty="0"/>
              <a:t>,</a:t>
            </a:r>
          </a:p>
          <a:p>
            <a:r>
              <a:rPr lang="it-IT" sz="2200" b="1" dirty="0"/>
              <a:t>area </a:t>
            </a:r>
            <a:r>
              <a:rPr lang="it-IT" sz="2200" b="1" dirty="0" err="1"/>
              <a:t>day</a:t>
            </a:r>
            <a:r>
              <a:rPr lang="it-IT" sz="2200" b="1" dirty="0"/>
              <a:t> </a:t>
            </a:r>
            <a:r>
              <a:rPr lang="it-IT" sz="2200" b="1" dirty="0" err="1"/>
              <a:t>surgery</a:t>
            </a:r>
            <a:r>
              <a:rPr lang="it-IT" sz="2200" b="1" dirty="0"/>
              <a:t> centralizzato, area servizi</a:t>
            </a:r>
            <a:r>
              <a:rPr lang="it-IT" sz="2200" dirty="0"/>
              <a:t>;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2" name="Stella a 4 punte 11"/>
          <p:cNvSpPr/>
          <p:nvPr/>
        </p:nvSpPr>
        <p:spPr>
          <a:xfrm rot="1800000">
            <a:off x="1629051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03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ottobre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250" y="1443835"/>
            <a:ext cx="7016193" cy="4581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u="sng" dirty="0"/>
              <a:t>discipline</a:t>
            </a:r>
            <a:endParaRPr lang="it-IT" sz="2200" dirty="0"/>
          </a:p>
          <a:p>
            <a:pPr marL="0" indent="0" algn="just">
              <a:buNone/>
            </a:pPr>
            <a:r>
              <a:rPr lang="it-IT" sz="2200" u="sng" dirty="0"/>
              <a:t>medicina e chirurgia d’accettazione e d’urgenza</a:t>
            </a:r>
            <a:r>
              <a:rPr lang="it-IT" sz="2200" dirty="0"/>
              <a:t>, </a:t>
            </a:r>
            <a:r>
              <a:rPr lang="it-IT" sz="1600" dirty="0"/>
              <a:t>anestesia e rianimazione, ortopedia e traumatologia, chirurgia ortopedica conservativa e tecnica innovativa sviluppo nuovi impianti, medicina generale, gastroenterologia, oncologia, nefrologia e emodialisi, chirurgia generale, chirurgia vascolare, oculistica, otorinolaringoiatria, malattie endocrine del ricambio e della nutrizione, chirurgia endocrina ed </a:t>
            </a:r>
            <a:r>
              <a:rPr lang="it-IT" sz="1600" dirty="0" err="1"/>
              <a:t>ecoguidata</a:t>
            </a:r>
            <a:r>
              <a:rPr lang="it-IT" sz="1600" dirty="0"/>
              <a:t>, urologia, </a:t>
            </a:r>
            <a:r>
              <a:rPr lang="it-IT" sz="2200" u="sng" dirty="0"/>
              <a:t>chirurgia senologica</a:t>
            </a:r>
            <a:r>
              <a:rPr lang="it-IT" sz="2200" dirty="0"/>
              <a:t>, </a:t>
            </a:r>
            <a:r>
              <a:rPr lang="it-IT" sz="2200" u="sng" dirty="0"/>
              <a:t>8</a:t>
            </a:r>
            <a:r>
              <a:rPr lang="it-IT" sz="2200" dirty="0"/>
              <a:t> </a:t>
            </a:r>
            <a:r>
              <a:rPr lang="it-IT" sz="1600" dirty="0"/>
              <a:t>sale operatorie h6</a:t>
            </a:r>
            <a:r>
              <a:rPr lang="it-IT" sz="2200" dirty="0"/>
              <a:t>, </a:t>
            </a:r>
            <a:r>
              <a:rPr lang="it-IT" sz="2200" u="sng" dirty="0"/>
              <a:t>2</a:t>
            </a:r>
            <a:r>
              <a:rPr lang="it-IT" sz="2200" dirty="0"/>
              <a:t> </a:t>
            </a:r>
            <a:r>
              <a:rPr lang="it-IT" sz="1600" dirty="0"/>
              <a:t>sale operatorie h24</a:t>
            </a:r>
            <a:r>
              <a:rPr lang="it-IT" sz="2200" dirty="0"/>
              <a:t>, </a:t>
            </a:r>
            <a:r>
              <a:rPr lang="it-IT" sz="1600" dirty="0"/>
              <a:t>servizio psichiatrico di diagnosi e cura;</a:t>
            </a:r>
            <a:endParaRPr lang="it-IT" sz="2200" dirty="0"/>
          </a:p>
          <a:p>
            <a:pPr marL="0" indent="0" algn="r">
              <a:buNone/>
            </a:pP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8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10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2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3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5" name="Stella a 4 punte 14"/>
          <p:cNvSpPr/>
          <p:nvPr/>
        </p:nvSpPr>
        <p:spPr>
          <a:xfrm rot="1800000">
            <a:off x="1629051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57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/>
              <a:t>T</a:t>
            </a:r>
            <a:r>
              <a:rPr lang="it-IT" sz="4400" b="1" dirty="0" smtClean="0"/>
              <a:t>IMELINE</a:t>
            </a: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93640" y="6483100"/>
            <a:ext cx="3350360" cy="34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Ing</a:t>
            </a:r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. </a:t>
            </a:r>
            <a:r>
              <a:rPr lang="en-US" sz="1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Ciro</a:t>
            </a:r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1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Verdoliva</a:t>
            </a:r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 - </a:t>
            </a:r>
            <a:r>
              <a:rPr lang="en-US" sz="11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Commissario</a:t>
            </a:r>
            <a:r>
              <a:rPr lang="en-US" sz="1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 ad </a:t>
            </a:r>
            <a:r>
              <a:rPr lang="en-US" sz="11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acta</a:t>
            </a:r>
            <a:endParaRPr lang="en-US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grpSp>
        <p:nvGrpSpPr>
          <p:cNvPr id="37" name="Group 3"/>
          <p:cNvGrpSpPr/>
          <p:nvPr/>
        </p:nvGrpSpPr>
        <p:grpSpPr>
          <a:xfrm>
            <a:off x="197783" y="3648735"/>
            <a:ext cx="8515351" cy="664434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/>
            </a:p>
          </p:txBody>
        </p:sp>
        <p:sp>
          <p:nvSpPr>
            <p:cNvPr id="54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  <p:sp>
          <p:nvSpPr>
            <p:cNvPr id="55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  <p:sp>
          <p:nvSpPr>
            <p:cNvPr id="56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  <p:sp>
          <p:nvSpPr>
            <p:cNvPr id="57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19"/>
          <p:cNvSpPr txBox="1"/>
          <p:nvPr/>
        </p:nvSpPr>
        <p:spPr>
          <a:xfrm>
            <a:off x="826431" y="1884760"/>
            <a:ext cx="2228022" cy="1420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completamento lavori e forniture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20"/>
          <p:cNvSpPr txBox="1"/>
          <p:nvPr/>
        </p:nvSpPr>
        <p:spPr>
          <a:xfrm>
            <a:off x="2388310" y="4744614"/>
            <a:ext cx="2228022" cy="1414431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6000" tIns="91440" rIns="126000" bIns="9144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consegna parziale e apertura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anticipata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ambulatorio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 mediche </a:t>
            </a:r>
            <a:endParaRPr lang="it-IT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diagnostica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immagini</a:t>
            </a:r>
          </a:p>
          <a:p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dialisi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radioterapia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PH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3655770" y="1884760"/>
            <a:ext cx="2228022" cy="1420431"/>
          </a:xfrm>
          <a:prstGeom prst="rect">
            <a:avLst/>
          </a:prstGeom>
          <a:solidFill>
            <a:srgbClr val="558E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collaudo definitivo lavori e forniture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5245204" y="4744613"/>
            <a:ext cx="2228022" cy="1414432"/>
          </a:xfrm>
          <a:prstGeom prst="rect">
            <a:avLst/>
          </a:prstGeom>
          <a:solidFill>
            <a:srgbClr val="0060A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al patrimonio ASL Napoli 1 Centro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6485109" y="1884760"/>
            <a:ext cx="2228022" cy="14204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acta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apertura al Commissario ad acta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Connector 28"/>
          <p:cNvCxnSpPr/>
          <p:nvPr/>
        </p:nvCxnSpPr>
        <p:spPr>
          <a:xfrm>
            <a:off x="1044264" y="3285761"/>
            <a:ext cx="0" cy="362974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0"/>
          <p:cNvCxnSpPr/>
          <p:nvPr/>
        </p:nvCxnSpPr>
        <p:spPr>
          <a:xfrm flipV="1">
            <a:off x="2587093" y="4313169"/>
            <a:ext cx="0" cy="431445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3"/>
          <p:cNvCxnSpPr/>
          <p:nvPr/>
        </p:nvCxnSpPr>
        <p:spPr>
          <a:xfrm flipV="1">
            <a:off x="5400917" y="4313169"/>
            <a:ext cx="0" cy="431445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4"/>
          <p:cNvCxnSpPr/>
          <p:nvPr/>
        </p:nvCxnSpPr>
        <p:spPr>
          <a:xfrm>
            <a:off x="3840473" y="3285761"/>
            <a:ext cx="0" cy="362974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5"/>
          <p:cNvCxnSpPr/>
          <p:nvPr/>
        </p:nvCxnSpPr>
        <p:spPr>
          <a:xfrm>
            <a:off x="6862575" y="3285761"/>
            <a:ext cx="0" cy="362974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36"/>
          <p:cNvSpPr txBox="1"/>
          <p:nvPr/>
        </p:nvSpPr>
        <p:spPr>
          <a:xfrm>
            <a:off x="235748" y="3666838"/>
            <a:ext cx="166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maggio 2016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37"/>
          <p:cNvSpPr txBox="1"/>
          <p:nvPr/>
        </p:nvSpPr>
        <p:spPr>
          <a:xfrm>
            <a:off x="2170895" y="3666838"/>
            <a:ext cx="137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b="1" dirty="0"/>
              <a:t>14 dicembre 2016</a:t>
            </a:r>
            <a:endParaRPr lang="en-PH" b="1" dirty="0"/>
          </a:p>
        </p:txBody>
      </p:sp>
      <p:sp>
        <p:nvSpPr>
          <p:cNvPr id="50" name="TextBox 38"/>
          <p:cNvSpPr txBox="1"/>
          <p:nvPr/>
        </p:nvSpPr>
        <p:spPr>
          <a:xfrm>
            <a:off x="3817204" y="3666838"/>
            <a:ext cx="130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febbraio 2017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5391484" y="3666838"/>
            <a:ext cx="134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febbraio 2017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7005378" y="3666838"/>
            <a:ext cx="151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marzo 2017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8" name="Immagine 27" descr="LOGO ALTA RISOLUZI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po 28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30" name="Rettangolo 29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1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12835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ottobre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u="sng" dirty="0"/>
              <a:t>autorizzazione</a:t>
            </a:r>
            <a:endParaRPr lang="it-IT" sz="2200" dirty="0"/>
          </a:p>
          <a:p>
            <a:pPr marL="0" indent="0" algn="just">
              <a:buNone/>
            </a:pPr>
            <a:r>
              <a:rPr lang="it-IT" sz="2200" dirty="0"/>
              <a:t>aggiornamento autorizzazione </a:t>
            </a:r>
            <a:r>
              <a:rPr lang="it-IT" sz="2200" dirty="0" err="1"/>
              <a:t>step</a:t>
            </a:r>
            <a:r>
              <a:rPr lang="it-IT" sz="2200" dirty="0"/>
              <a:t> 30.09.2017</a:t>
            </a:r>
          </a:p>
          <a:p>
            <a:pPr marL="0" indent="0" algn="just">
              <a:buNone/>
            </a:pPr>
            <a:r>
              <a:rPr lang="it-IT" sz="2200" dirty="0"/>
              <a:t>sono garantiti interventi diagnostici e terapeutici per acuti in regime di elezione programmata;</a:t>
            </a:r>
          </a:p>
          <a:p>
            <a:pPr marL="0" indent="0" algn="just">
              <a:buNone/>
            </a:pPr>
            <a:r>
              <a:rPr lang="it-IT" sz="2200" b="1" dirty="0"/>
              <a:t> </a:t>
            </a:r>
            <a:endParaRPr lang="it-IT" sz="2200" dirty="0"/>
          </a:p>
          <a:p>
            <a:pPr marL="0" indent="0" algn="just">
              <a:buNone/>
            </a:pPr>
            <a:r>
              <a:rPr lang="it-IT" sz="2200" b="1" u="sng" dirty="0" smtClean="0"/>
              <a:t>reclutamento </a:t>
            </a:r>
            <a:r>
              <a:rPr lang="it-IT" sz="2200" b="1" u="sng" dirty="0"/>
              <a:t>personale</a:t>
            </a:r>
            <a:r>
              <a:rPr lang="it-IT" sz="2200" b="1" dirty="0"/>
              <a:t> (stato del procedimento)</a:t>
            </a:r>
            <a:endParaRPr lang="it-IT" sz="2200" dirty="0"/>
          </a:p>
          <a:p>
            <a:pPr marL="0" indent="0" algn="just">
              <a:buNone/>
            </a:pPr>
            <a:r>
              <a:rPr lang="it-IT" sz="2200" dirty="0"/>
              <a:t>in fase di completamento</a:t>
            </a:r>
          </a:p>
          <a:p>
            <a:pPr marL="0" indent="0">
              <a:buNone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1629051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r="36153"/>
          <a:stretch/>
        </p:blipFill>
        <p:spPr>
          <a:xfrm>
            <a:off x="6212478" y="1863890"/>
            <a:ext cx="1795261" cy="350788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3F37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85" y="833015"/>
            <a:ext cx="5085024" cy="2817252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DC3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40" y="2729092"/>
            <a:ext cx="6253936" cy="3450581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0697" r="27891" b="22621"/>
          <a:stretch/>
        </p:blipFill>
        <p:spPr>
          <a:xfrm>
            <a:off x="2434130" y="1231732"/>
            <a:ext cx="6403712" cy="5611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+1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56" name="CasellaDiTesto 55"/>
          <p:cNvSpPr txBox="1"/>
          <p:nvPr/>
        </p:nvSpPr>
        <p:spPr>
          <a:xfrm>
            <a:off x="4762805" y="1300575"/>
            <a:ext cx="106893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MEDICINA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398316" y="1312077"/>
            <a:ext cx="122397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CHIRURGIA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526025" y="6118521"/>
            <a:ext cx="1067481" cy="1882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/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AMBULATORI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7951856" y="3936585"/>
            <a:ext cx="119214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85000" lnSpcReduction="10000"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TRASFUSIONALE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7961380" y="2761030"/>
            <a:ext cx="10506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LABORATORI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951853" y="4829904"/>
            <a:ext cx="7722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PRELIEVI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142494" y="4706356"/>
            <a:ext cx="2578757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CENTRO PRELIEVI</a:t>
            </a:r>
            <a:endParaRPr lang="it-IT" sz="1400" b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139317" y="5052430"/>
            <a:ext cx="2581099" cy="523220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Servizio </a:t>
            </a:r>
            <a:r>
              <a:rPr lang="it-IT" sz="1400" b="1" dirty="0" err="1"/>
              <a:t>Immunotrasfusionale</a:t>
            </a:r>
            <a:endParaRPr lang="it-IT" sz="1400" b="1" dirty="0"/>
          </a:p>
          <a:p>
            <a:endParaRPr lang="it-IT" sz="14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139314" y="5390026"/>
            <a:ext cx="257953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LABORATORI</a:t>
            </a:r>
            <a:endParaRPr lang="it-IT" sz="1400" b="1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143555" y="4025853"/>
            <a:ext cx="25764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POLIAMBULATORIO</a:t>
            </a:r>
            <a:endParaRPr lang="it-IT" sz="1400" b="1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142494" y="4361041"/>
            <a:ext cx="257719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DIAGNOSTICA PER IMMAGINI</a:t>
            </a:r>
            <a:endParaRPr lang="it-IT" sz="1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3027" y="3718628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6410" y="2055905"/>
            <a:ext cx="2688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</a:t>
            </a:r>
            <a:r>
              <a:rPr lang="it-IT" sz="1600" dirty="0" smtClean="0">
                <a:latin typeface="+mn-lt"/>
              </a:rPr>
              <a:t>OTTOBRE</a:t>
            </a:r>
            <a:endParaRPr lang="it-IT" sz="1600" dirty="0">
              <a:latin typeface="+mn-l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4261" y="2360065"/>
            <a:ext cx="2577195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P.S. ACCESSO SECONDARIO</a:t>
            </a:r>
            <a:endParaRPr lang="it-IT" sz="1400" b="1" dirty="0"/>
          </a:p>
        </p:txBody>
      </p:sp>
      <p:sp>
        <p:nvSpPr>
          <p:cNvPr id="34" name="Freccia a destra 33"/>
          <p:cNvSpPr/>
          <p:nvPr/>
        </p:nvSpPr>
        <p:spPr>
          <a:xfrm rot="18900000">
            <a:off x="2901620" y="2558256"/>
            <a:ext cx="552692" cy="305693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38048" y="5766929"/>
            <a:ext cx="2581101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MEDICINA D’URGENZA</a:t>
            </a:r>
            <a:endParaRPr lang="it-IT" sz="14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36896" y="6118521"/>
            <a:ext cx="2581102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CHIRURGIA D’URGENZA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241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novembre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87172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u="sng" dirty="0"/>
              <a:t>attivazione</a:t>
            </a:r>
            <a:endParaRPr lang="it-IT" sz="2200" dirty="0"/>
          </a:p>
          <a:p>
            <a:r>
              <a:rPr lang="it-IT" sz="3600" b="1" dirty="0"/>
              <a:t>236 </a:t>
            </a:r>
            <a:r>
              <a:rPr lang="it-IT" sz="3600" b="1" dirty="0" err="1"/>
              <a:t>p.l</a:t>
            </a:r>
            <a:r>
              <a:rPr lang="it-IT" sz="3600" b="1" dirty="0"/>
              <a:t>.</a:t>
            </a:r>
            <a:r>
              <a:rPr lang="it-IT" sz="2200" dirty="0"/>
              <a:t> complessivi</a:t>
            </a:r>
          </a:p>
          <a:p>
            <a:r>
              <a:rPr lang="it-IT" sz="2200" dirty="0"/>
              <a:t>(</a:t>
            </a:r>
            <a:r>
              <a:rPr lang="it-IT" sz="2200" b="1" dirty="0"/>
              <a:t>197 ordinari</a:t>
            </a:r>
            <a:r>
              <a:rPr lang="it-IT" sz="2200" dirty="0"/>
              <a:t> / </a:t>
            </a:r>
            <a:r>
              <a:rPr lang="it-IT" sz="2200" b="1" dirty="0"/>
              <a:t>14 </a:t>
            </a:r>
            <a:r>
              <a:rPr lang="it-IT" sz="2200" b="1" dirty="0" err="1"/>
              <a:t>day</a:t>
            </a:r>
            <a:r>
              <a:rPr lang="it-IT" sz="2200" b="1" dirty="0"/>
              <a:t> hospital / 25 </a:t>
            </a:r>
            <a:r>
              <a:rPr lang="it-IT" sz="2200" b="1" dirty="0" err="1"/>
              <a:t>day</a:t>
            </a:r>
            <a:r>
              <a:rPr lang="it-IT" sz="2200" b="1" dirty="0"/>
              <a:t> </a:t>
            </a:r>
            <a:r>
              <a:rPr lang="it-IT" sz="2200" b="1" dirty="0" err="1"/>
              <a:t>surgery</a:t>
            </a:r>
            <a:r>
              <a:rPr lang="it-IT" sz="2200" b="1" dirty="0"/>
              <a:t>)</a:t>
            </a:r>
            <a:endParaRPr lang="it-IT" sz="2200" dirty="0"/>
          </a:p>
          <a:p>
            <a:r>
              <a:rPr lang="it-IT" sz="2200" b="1" dirty="0"/>
              <a:t>(16 posti tecnici di Osservazione Breve Intensiva di P.S.</a:t>
            </a:r>
            <a:r>
              <a:rPr lang="it-IT" sz="2200" dirty="0"/>
              <a:t>)</a:t>
            </a:r>
          </a:p>
          <a:p>
            <a:r>
              <a:rPr lang="it-IT" sz="2200" dirty="0"/>
              <a:t>per attività in </a:t>
            </a:r>
            <a:r>
              <a:rPr lang="it-IT" sz="2200" b="1" dirty="0"/>
              <a:t>regime di “</a:t>
            </a:r>
            <a:r>
              <a:rPr lang="it-IT" sz="2200" b="1" i="1" dirty="0"/>
              <a:t>elezione</a:t>
            </a:r>
            <a:r>
              <a:rPr lang="it-IT" sz="2200" b="1" dirty="0"/>
              <a:t>”</a:t>
            </a:r>
            <a:r>
              <a:rPr lang="it-IT" sz="2200" dirty="0"/>
              <a:t> ed attività in </a:t>
            </a:r>
            <a:r>
              <a:rPr lang="it-IT" sz="2200" b="1" dirty="0"/>
              <a:t>regime di “</a:t>
            </a:r>
            <a:r>
              <a:rPr lang="it-IT" sz="2200" b="1" i="1" dirty="0"/>
              <a:t>emergenza</a:t>
            </a:r>
            <a:r>
              <a:rPr lang="it-IT" sz="2200" b="1" dirty="0"/>
              <a:t>”</a:t>
            </a:r>
            <a:endParaRPr lang="it-IT" sz="2200" dirty="0"/>
          </a:p>
          <a:p>
            <a:r>
              <a:rPr lang="it-IT" sz="2200" b="1" dirty="0"/>
              <a:t>con </a:t>
            </a:r>
            <a:r>
              <a:rPr lang="it-IT" sz="2200" b="1" dirty="0">
                <a:solidFill>
                  <a:srgbClr val="FF0000"/>
                </a:solidFill>
              </a:rPr>
              <a:t>Pronto Soccorso di I livello </a:t>
            </a:r>
            <a:r>
              <a:rPr lang="it-IT" sz="2200" b="1" i="1" dirty="0">
                <a:solidFill>
                  <a:srgbClr val="FF0000"/>
                </a:solidFill>
              </a:rPr>
              <a:t>(accesso diretto)</a:t>
            </a:r>
            <a:endParaRPr lang="it-IT" sz="2200" i="1" dirty="0">
              <a:solidFill>
                <a:srgbClr val="FF0000"/>
              </a:solidFill>
            </a:endParaRPr>
          </a:p>
          <a:p>
            <a:r>
              <a:rPr lang="it-IT" sz="2200" dirty="0"/>
              <a:t>distinti per:	</a:t>
            </a:r>
            <a:r>
              <a:rPr lang="it-IT" sz="2200" b="1" dirty="0"/>
              <a:t>Unita Operative di</a:t>
            </a:r>
            <a:r>
              <a:rPr lang="it-IT" sz="2200" dirty="0"/>
              <a:t> </a:t>
            </a:r>
            <a:r>
              <a:rPr lang="it-IT" sz="2200" b="1" dirty="0"/>
              <a:t>area chirurgica</a:t>
            </a:r>
            <a:r>
              <a:rPr lang="it-IT" sz="2200" dirty="0"/>
              <a:t>, </a:t>
            </a:r>
            <a:r>
              <a:rPr lang="it-IT" sz="2200" b="1" dirty="0"/>
              <a:t>area medica</a:t>
            </a:r>
            <a:r>
              <a:rPr lang="it-IT" sz="2200" dirty="0"/>
              <a:t>,</a:t>
            </a:r>
          </a:p>
          <a:p>
            <a:r>
              <a:rPr lang="it-IT" sz="2200" b="1" dirty="0"/>
              <a:t>area </a:t>
            </a:r>
            <a:r>
              <a:rPr lang="it-IT" sz="2200" b="1" dirty="0" err="1"/>
              <a:t>day</a:t>
            </a:r>
            <a:r>
              <a:rPr lang="it-IT" sz="2200" b="1" dirty="0"/>
              <a:t> </a:t>
            </a:r>
            <a:r>
              <a:rPr lang="it-IT" sz="2200" b="1" dirty="0" err="1"/>
              <a:t>surgery</a:t>
            </a:r>
            <a:r>
              <a:rPr lang="it-IT" sz="2200" b="1" dirty="0"/>
              <a:t> centralizzato, area servizi</a:t>
            </a:r>
            <a:r>
              <a:rPr lang="it-IT" sz="2200" dirty="0"/>
              <a:t>;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22946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7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novembre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250" y="1443835"/>
            <a:ext cx="7016193" cy="4581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u="sng" dirty="0"/>
              <a:t>discipline</a:t>
            </a:r>
            <a:endParaRPr lang="it-IT" sz="2200" dirty="0"/>
          </a:p>
          <a:p>
            <a:pPr marL="0" indent="0">
              <a:buNone/>
            </a:pPr>
            <a:r>
              <a:rPr lang="it-IT" sz="1600" dirty="0"/>
              <a:t>medicina e chirurgia d’accettazione e d’urgenza, anestesia e rianimazione, ortopedia e traumatologia, chirurgia ortopedica conservativa e tecnica innovativa sviluppo nuovi impianti, medicina generale, gastroenterologia, oncologia, nefrologia e emodialisi, chirurgia generale, chirurgia vascolare, oculistica, otorinolaringoiatria, malattie endocrine del ricambio e della nutrizione, chirurgia endocrina ed </a:t>
            </a:r>
            <a:r>
              <a:rPr lang="it-IT" sz="1600" dirty="0" err="1"/>
              <a:t>ecoguidata</a:t>
            </a:r>
            <a:r>
              <a:rPr lang="it-IT" sz="1600" dirty="0"/>
              <a:t>, urologia, chirurgia senologica, </a:t>
            </a:r>
            <a:r>
              <a:rPr lang="it-IT" sz="2200" u="sng" dirty="0"/>
              <a:t>8 </a:t>
            </a:r>
            <a:r>
              <a:rPr lang="it-IT" sz="1600" u="sng" dirty="0"/>
              <a:t>sale operatorie h12</a:t>
            </a:r>
            <a:r>
              <a:rPr lang="it-IT" sz="1600" dirty="0"/>
              <a:t>, 2 sale operatorie h24, servizio psichiatrico di diagnosi e cura;</a:t>
            </a:r>
          </a:p>
          <a:p>
            <a:pPr marL="0" indent="0">
              <a:buNone/>
            </a:pPr>
            <a:r>
              <a:rPr lang="it-IT" sz="2200" b="1" dirty="0"/>
              <a:t>con Pronto Soccorso di I livello (</a:t>
            </a:r>
            <a:r>
              <a:rPr lang="it-IT" sz="2200" b="1" u="sng" dirty="0"/>
              <a:t>accesso diretto</a:t>
            </a:r>
            <a:r>
              <a:rPr lang="it-IT" sz="2200" b="1" dirty="0"/>
              <a:t>)</a:t>
            </a:r>
            <a:r>
              <a:rPr lang="it-IT" sz="2200" dirty="0"/>
              <a:t> - </a:t>
            </a:r>
            <a:r>
              <a:rPr lang="it-IT" sz="2200" b="1" dirty="0"/>
              <a:t>D.E.A. I livello</a:t>
            </a:r>
            <a:endParaRPr lang="it-IT" sz="2200" dirty="0"/>
          </a:p>
          <a:p>
            <a:pPr marL="0" indent="0" algn="r">
              <a:buNone/>
            </a:pP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22946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7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novembre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u="sng" dirty="0"/>
              <a:t>autorizzazione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D.G.R.C. n°7301/2001, sezione B, </a:t>
            </a:r>
            <a:r>
              <a:rPr lang="it-IT" sz="2200" dirty="0" err="1"/>
              <a:t>lett</a:t>
            </a:r>
            <a:r>
              <a:rPr lang="it-IT" sz="2200" dirty="0"/>
              <a:t>. b)</a:t>
            </a:r>
          </a:p>
          <a:p>
            <a:pPr marL="0" indent="0">
              <a:buNone/>
            </a:pPr>
            <a:r>
              <a:rPr lang="it-IT" sz="2200" dirty="0"/>
              <a:t>è garantita </a:t>
            </a:r>
            <a:r>
              <a:rPr lang="it-IT" sz="2200" b="1" dirty="0"/>
              <a:t>attività di emergenza/urgenza (P.S. I livello – accesso diretto)</a:t>
            </a:r>
            <a:r>
              <a:rPr lang="it-IT" sz="2200" dirty="0"/>
              <a:t> - (</a:t>
            </a:r>
            <a:r>
              <a:rPr lang="it-IT" sz="2200" dirty="0" err="1"/>
              <a:t>rif.</a:t>
            </a:r>
            <a:r>
              <a:rPr lang="it-IT" sz="2200" dirty="0"/>
              <a:t> </a:t>
            </a:r>
            <a:r>
              <a:rPr lang="it-IT" sz="2200" b="1" dirty="0"/>
              <a:t>DEA I livello</a:t>
            </a:r>
            <a:r>
              <a:rPr lang="it-IT" sz="2200" dirty="0"/>
              <a:t>);</a:t>
            </a:r>
          </a:p>
          <a:p>
            <a:pPr marL="0" indent="0">
              <a:buNone/>
            </a:pPr>
            <a:r>
              <a:rPr lang="it-IT" sz="2200" b="1" dirty="0"/>
              <a:t> </a:t>
            </a:r>
            <a:endParaRPr lang="it-IT" sz="2200" dirty="0"/>
          </a:p>
          <a:p>
            <a:pPr marL="0" indent="0">
              <a:buNone/>
            </a:pPr>
            <a:r>
              <a:rPr lang="it-IT" sz="2200" b="1" u="sng" dirty="0" smtClean="0"/>
              <a:t>reclutamento </a:t>
            </a:r>
            <a:r>
              <a:rPr lang="it-IT" sz="2200" b="1" u="sng" dirty="0"/>
              <a:t>personale</a:t>
            </a:r>
            <a:r>
              <a:rPr lang="it-IT" sz="2200" b="1" dirty="0"/>
              <a:t> (stato del procedimento)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avvio procedimenti a completamento di quanto già avviato</a:t>
            </a:r>
          </a:p>
          <a:p>
            <a:pPr marL="0" indent="0">
              <a:buNone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22946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3F37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85" y="833015"/>
            <a:ext cx="5085024" cy="281725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DC3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40" y="2729092"/>
            <a:ext cx="6253936" cy="3450581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43555" y="4016457"/>
            <a:ext cx="25764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POLIAMBULATORIO</a:t>
            </a:r>
            <a:endParaRPr lang="it-IT" sz="14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42494" y="4362531"/>
            <a:ext cx="257719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DIAGNOSTICA PER IMMAGINI</a:t>
            </a:r>
            <a:endParaRPr lang="it-IT" sz="1400" b="1" dirty="0"/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r="36153"/>
          <a:stretch/>
        </p:blipFill>
        <p:spPr>
          <a:xfrm>
            <a:off x="6212478" y="1863890"/>
            <a:ext cx="1795261" cy="3507881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0697" r="27891" b="22621"/>
          <a:stretch/>
        </p:blipFill>
        <p:spPr>
          <a:xfrm>
            <a:off x="2434130" y="1231732"/>
            <a:ext cx="6403712" cy="5611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+1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56" name="CasellaDiTesto 55"/>
          <p:cNvSpPr txBox="1"/>
          <p:nvPr/>
        </p:nvSpPr>
        <p:spPr>
          <a:xfrm>
            <a:off x="4762805" y="1300575"/>
            <a:ext cx="106893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MEDICINA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398316" y="1312077"/>
            <a:ext cx="122397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CHIRURGIA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526025" y="6118521"/>
            <a:ext cx="1067481" cy="1882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/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AMBULATORI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7951856" y="3936585"/>
            <a:ext cx="119214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85000" lnSpcReduction="10000"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TRASFUSIONALE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7961380" y="2761030"/>
            <a:ext cx="10506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LABORATORI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951853" y="4829904"/>
            <a:ext cx="7722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PRELIEVI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142494" y="4706356"/>
            <a:ext cx="2578757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CENTRO PRELIEVI</a:t>
            </a:r>
            <a:endParaRPr lang="it-IT" sz="1400" b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139317" y="5063316"/>
            <a:ext cx="2581099" cy="523220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- </a:t>
            </a:r>
            <a:r>
              <a:rPr lang="it-IT" sz="1400" b="1" dirty="0" smtClean="0"/>
              <a:t>Servizio </a:t>
            </a:r>
            <a:r>
              <a:rPr lang="it-IT" sz="1400" b="1" dirty="0" err="1"/>
              <a:t>Immunotrasfusionale</a:t>
            </a:r>
            <a:endParaRPr lang="it-IT" sz="1400" b="1" dirty="0"/>
          </a:p>
          <a:p>
            <a:endParaRPr lang="it-IT" sz="14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139314" y="5400912"/>
            <a:ext cx="257953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LABORATORI</a:t>
            </a:r>
            <a:endParaRPr lang="it-IT" sz="1400" b="1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76056" y="2654103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</a:t>
            </a:r>
            <a:r>
              <a:rPr lang="it-IT" sz="1600" dirty="0" smtClean="0">
                <a:latin typeface="+mn-lt"/>
              </a:rPr>
              <a:t>NOVEMBRE</a:t>
            </a:r>
            <a:endParaRPr lang="it-IT" sz="1600" dirty="0"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027" y="3725999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54261" y="2970885"/>
            <a:ext cx="262556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P.S. ACCESSO DIRETTO 1° livello</a:t>
            </a:r>
            <a:endParaRPr lang="it-IT" sz="1400" b="1" dirty="0"/>
          </a:p>
        </p:txBody>
      </p:sp>
      <p:sp>
        <p:nvSpPr>
          <p:cNvPr id="3" name="Freccia a destra 2"/>
          <p:cNvSpPr/>
          <p:nvPr/>
        </p:nvSpPr>
        <p:spPr>
          <a:xfrm rot="18900000">
            <a:off x="2901620" y="2558256"/>
            <a:ext cx="552692" cy="305693"/>
          </a:xfrm>
          <a:prstGeom prst="rightArrow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39313" y="5747529"/>
            <a:ext cx="2581101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MEDICINA D’URGENZA</a:t>
            </a:r>
            <a:endParaRPr lang="it-IT" sz="1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38161" y="6099121"/>
            <a:ext cx="2581102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CHIRURGIA D’URGENZA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474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dicembre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87172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u="sng" dirty="0"/>
              <a:t>attivazione</a:t>
            </a:r>
            <a:endParaRPr lang="it-IT" sz="2200" dirty="0"/>
          </a:p>
          <a:p>
            <a:r>
              <a:rPr lang="it-IT" sz="3600" b="1" dirty="0" smtClean="0"/>
              <a:t>415 </a:t>
            </a:r>
            <a:r>
              <a:rPr lang="it-IT" sz="3600" b="1" dirty="0" err="1"/>
              <a:t>p.l</a:t>
            </a:r>
            <a:r>
              <a:rPr lang="it-IT" sz="3600" b="1" dirty="0"/>
              <a:t>.</a:t>
            </a:r>
            <a:r>
              <a:rPr lang="it-IT" sz="3600" dirty="0"/>
              <a:t> </a:t>
            </a:r>
            <a:r>
              <a:rPr lang="it-IT" sz="2200" dirty="0" smtClean="0"/>
              <a:t>complessivi</a:t>
            </a:r>
          </a:p>
          <a:p>
            <a:r>
              <a:rPr lang="it-IT" sz="2200" dirty="0" smtClean="0"/>
              <a:t>(</a:t>
            </a:r>
            <a:r>
              <a:rPr lang="it-IT" sz="2200" b="1" dirty="0" smtClean="0"/>
              <a:t>363 </a:t>
            </a:r>
            <a:r>
              <a:rPr lang="it-IT" sz="2200" b="1" dirty="0"/>
              <a:t>ordinari</a:t>
            </a:r>
            <a:r>
              <a:rPr lang="it-IT" sz="2200" dirty="0"/>
              <a:t> / </a:t>
            </a:r>
            <a:r>
              <a:rPr lang="it-IT" sz="2200" b="1" dirty="0"/>
              <a:t>23 </a:t>
            </a:r>
            <a:r>
              <a:rPr lang="it-IT" sz="2200" b="1" dirty="0" err="1"/>
              <a:t>day</a:t>
            </a:r>
            <a:r>
              <a:rPr lang="it-IT" sz="2200" b="1" dirty="0"/>
              <a:t> hospital / 29 </a:t>
            </a:r>
            <a:r>
              <a:rPr lang="it-IT" sz="2200" b="1" dirty="0" err="1"/>
              <a:t>day</a:t>
            </a:r>
            <a:r>
              <a:rPr lang="it-IT" sz="2200" b="1" dirty="0"/>
              <a:t> </a:t>
            </a:r>
            <a:r>
              <a:rPr lang="it-IT" sz="2200" b="1" dirty="0" err="1"/>
              <a:t>surgery</a:t>
            </a:r>
            <a:r>
              <a:rPr lang="it-IT" sz="2200" b="1" dirty="0"/>
              <a:t>)</a:t>
            </a:r>
            <a:endParaRPr lang="it-IT" sz="2200" dirty="0"/>
          </a:p>
          <a:p>
            <a:r>
              <a:rPr lang="it-IT" sz="2200" b="1" dirty="0"/>
              <a:t>(16 posti tecnici di Osservazione Breve Intensiva di P.S.</a:t>
            </a:r>
            <a:r>
              <a:rPr lang="it-IT" sz="2200" dirty="0"/>
              <a:t>)</a:t>
            </a:r>
          </a:p>
          <a:p>
            <a:r>
              <a:rPr lang="it-IT" sz="2200" dirty="0"/>
              <a:t>per attività in </a:t>
            </a:r>
            <a:r>
              <a:rPr lang="it-IT" sz="2200" b="1" dirty="0"/>
              <a:t>regime di “</a:t>
            </a:r>
            <a:r>
              <a:rPr lang="it-IT" sz="2200" b="1" i="1" dirty="0"/>
              <a:t>elezione</a:t>
            </a:r>
            <a:r>
              <a:rPr lang="it-IT" sz="2200" b="1" dirty="0"/>
              <a:t>”</a:t>
            </a:r>
            <a:r>
              <a:rPr lang="it-IT" sz="2200" dirty="0"/>
              <a:t> ed attività in </a:t>
            </a:r>
            <a:r>
              <a:rPr lang="it-IT" sz="2200" b="1" dirty="0"/>
              <a:t>regime di “</a:t>
            </a:r>
            <a:r>
              <a:rPr lang="it-IT" sz="2200" b="1" i="1" dirty="0"/>
              <a:t>emergenza</a:t>
            </a:r>
            <a:r>
              <a:rPr lang="it-IT" sz="2200" b="1" dirty="0"/>
              <a:t>”</a:t>
            </a:r>
            <a:endParaRPr lang="it-IT" sz="2200" dirty="0"/>
          </a:p>
          <a:p>
            <a:r>
              <a:rPr lang="it-IT" sz="2200" b="1" dirty="0"/>
              <a:t>con </a:t>
            </a:r>
            <a:r>
              <a:rPr lang="it-IT" sz="2200" b="1" dirty="0">
                <a:solidFill>
                  <a:srgbClr val="FF0000"/>
                </a:solidFill>
              </a:rPr>
              <a:t>Pronto Soccorso di II livello </a:t>
            </a:r>
            <a:r>
              <a:rPr lang="it-IT" sz="2200" b="1" i="1" dirty="0">
                <a:solidFill>
                  <a:srgbClr val="FF0000"/>
                </a:solidFill>
              </a:rPr>
              <a:t>(accesso diretto)</a:t>
            </a: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/>
              <a:t>– </a:t>
            </a:r>
            <a:r>
              <a:rPr lang="it-IT" sz="2200" b="1" dirty="0" smtClean="0"/>
              <a:t>D.E.A. II livello</a:t>
            </a:r>
            <a:endParaRPr lang="it-IT" sz="2200" dirty="0" smtClean="0"/>
          </a:p>
          <a:p>
            <a:r>
              <a:rPr lang="it-IT" sz="2200" dirty="0" smtClean="0"/>
              <a:t>distinti </a:t>
            </a:r>
            <a:r>
              <a:rPr lang="it-IT" sz="2200" dirty="0"/>
              <a:t>per:	</a:t>
            </a:r>
            <a:r>
              <a:rPr lang="it-IT" sz="2200" b="1" dirty="0"/>
              <a:t>Unita Operative di</a:t>
            </a:r>
            <a:r>
              <a:rPr lang="it-IT" sz="2200" dirty="0"/>
              <a:t> </a:t>
            </a:r>
            <a:r>
              <a:rPr lang="it-IT" sz="2200" b="1" dirty="0"/>
              <a:t>area chirurgica</a:t>
            </a:r>
            <a:r>
              <a:rPr lang="it-IT" sz="2200" dirty="0"/>
              <a:t>, </a:t>
            </a:r>
            <a:r>
              <a:rPr lang="it-IT" sz="2200" b="1" dirty="0"/>
              <a:t>area medica</a:t>
            </a:r>
            <a:r>
              <a:rPr lang="it-IT" sz="2200" dirty="0"/>
              <a:t>,</a:t>
            </a:r>
          </a:p>
          <a:p>
            <a:r>
              <a:rPr lang="it-IT" sz="2200" b="1" dirty="0"/>
              <a:t>area </a:t>
            </a:r>
            <a:r>
              <a:rPr lang="it-IT" sz="2200" b="1" dirty="0" err="1"/>
              <a:t>day</a:t>
            </a:r>
            <a:r>
              <a:rPr lang="it-IT" sz="2200" b="1" dirty="0"/>
              <a:t> </a:t>
            </a:r>
            <a:r>
              <a:rPr lang="it-IT" sz="2200" b="1" dirty="0" err="1"/>
              <a:t>surgery</a:t>
            </a:r>
            <a:r>
              <a:rPr lang="it-IT" sz="2200" b="1" dirty="0"/>
              <a:t> centralizzato, area servizi</a:t>
            </a:r>
            <a:r>
              <a:rPr lang="it-IT" sz="2200" dirty="0"/>
              <a:t>;</a:t>
            </a:r>
          </a:p>
          <a:p>
            <a:pPr marL="0" indent="0">
              <a:buNone/>
            </a:pPr>
            <a:endParaRPr lang="it-IT" sz="2200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2937779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87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dicembre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5118" y="1138425"/>
            <a:ext cx="7016193" cy="45811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u="sng" dirty="0"/>
              <a:t>discipline</a:t>
            </a:r>
            <a:endParaRPr lang="it-IT" sz="2200" dirty="0"/>
          </a:p>
          <a:p>
            <a:pPr marL="0" indent="0" algn="just">
              <a:buNone/>
            </a:pPr>
            <a:r>
              <a:rPr lang="it-IT" sz="1950" dirty="0"/>
              <a:t>medicina e chirurgia d’accettazione e d’urgenza, anestesia e rianimazione, ortopedia e traumatologia, chirurgia ortopedica conservativa e tecnica innovativa sviluppo nuovi impianti, </a:t>
            </a:r>
            <a:r>
              <a:rPr lang="it-IT" sz="1950" u="sng" dirty="0"/>
              <a:t>ortopedia e traumatologia d'urgenza</a:t>
            </a:r>
            <a:r>
              <a:rPr lang="it-IT" sz="1950" dirty="0"/>
              <a:t>, </a:t>
            </a:r>
            <a:r>
              <a:rPr lang="it-IT" sz="1950" u="sng" dirty="0" smtClean="0"/>
              <a:t>neurochirurgia</a:t>
            </a:r>
            <a:r>
              <a:rPr lang="it-IT" sz="1950" dirty="0" smtClean="0"/>
              <a:t>, </a:t>
            </a:r>
            <a:r>
              <a:rPr lang="it-IT" sz="1950" u="sng" dirty="0" smtClean="0"/>
              <a:t>neurologia</a:t>
            </a:r>
            <a:r>
              <a:rPr lang="it-IT" sz="1950" dirty="0" smtClean="0"/>
              <a:t>, </a:t>
            </a:r>
            <a:r>
              <a:rPr lang="it-IT" sz="1950" dirty="0"/>
              <a:t>medicina generale, gastroenterologia, </a:t>
            </a:r>
            <a:r>
              <a:rPr lang="it-IT" sz="1950" u="sng" dirty="0"/>
              <a:t>recupero e riabilitazione funzionale</a:t>
            </a:r>
            <a:r>
              <a:rPr lang="it-IT" sz="1950" dirty="0"/>
              <a:t>, oncologia, nefrologia e emodialisi, </a:t>
            </a:r>
            <a:r>
              <a:rPr lang="it-IT" sz="1950" u="sng" dirty="0" smtClean="0"/>
              <a:t>cardiologia</a:t>
            </a:r>
            <a:r>
              <a:rPr lang="it-IT" sz="1950" dirty="0" smtClean="0"/>
              <a:t>, </a:t>
            </a:r>
            <a:r>
              <a:rPr lang="it-IT" sz="1950" dirty="0"/>
              <a:t>chirurgia generale, chirurgia vascolare, </a:t>
            </a:r>
            <a:r>
              <a:rPr lang="it-IT" sz="1950" u="sng" dirty="0"/>
              <a:t>chirurgia toracica</a:t>
            </a:r>
            <a:r>
              <a:rPr lang="it-IT" sz="1950" dirty="0"/>
              <a:t>, oculistica, otorinolaringoiatria, malattie endocrine del ricambio e della nutrizione, chirurgia endocrina ed </a:t>
            </a:r>
            <a:r>
              <a:rPr lang="it-IT" sz="1950" dirty="0" err="1"/>
              <a:t>ecoguidata</a:t>
            </a:r>
            <a:r>
              <a:rPr lang="it-IT" sz="1950" dirty="0"/>
              <a:t>, urologia, chirurgia senologica, </a:t>
            </a:r>
            <a:r>
              <a:rPr lang="it-IT" sz="1950" u="sng" dirty="0"/>
              <a:t>neuroradiologia</a:t>
            </a:r>
            <a:r>
              <a:rPr lang="it-IT" sz="1950" dirty="0"/>
              <a:t>, </a:t>
            </a:r>
            <a:r>
              <a:rPr lang="it-IT" sz="1950" u="sng" dirty="0" err="1" smtClean="0"/>
              <a:t>neuroriabilitazio</a:t>
            </a:r>
            <a:r>
              <a:rPr lang="it-IT" sz="1950" u="sng" dirty="0" smtClean="0"/>
              <a:t>-ne</a:t>
            </a:r>
            <a:r>
              <a:rPr lang="it-IT" sz="1950" dirty="0"/>
              <a:t>, </a:t>
            </a:r>
            <a:r>
              <a:rPr lang="it-IT" sz="1950" u="sng" dirty="0"/>
              <a:t>Unità Terapia Intensiva </a:t>
            </a:r>
            <a:r>
              <a:rPr lang="it-IT" sz="1950" u="sng" dirty="0" smtClean="0"/>
              <a:t>Coronarica</a:t>
            </a:r>
            <a:r>
              <a:rPr lang="it-IT" sz="1950" dirty="0" smtClean="0"/>
              <a:t>, </a:t>
            </a:r>
            <a:r>
              <a:rPr lang="it-IT" sz="1950" u="sng" dirty="0"/>
              <a:t>Unità spinale</a:t>
            </a:r>
            <a:r>
              <a:rPr lang="it-IT" sz="1950" dirty="0"/>
              <a:t>, </a:t>
            </a:r>
            <a:r>
              <a:rPr lang="it-IT" sz="1950" u="sng" dirty="0" err="1"/>
              <a:t>neurotraumatologia</a:t>
            </a:r>
            <a:r>
              <a:rPr lang="it-IT" sz="1950" dirty="0"/>
              <a:t>, </a:t>
            </a:r>
            <a:r>
              <a:rPr lang="it-IT" sz="1950" u="sng" dirty="0"/>
              <a:t>chirurgia </a:t>
            </a:r>
            <a:r>
              <a:rPr lang="it-IT" sz="1950" u="sng" dirty="0" err="1"/>
              <a:t>maxillo</a:t>
            </a:r>
            <a:r>
              <a:rPr lang="it-IT" sz="1950" u="sng" dirty="0"/>
              <a:t> facciale</a:t>
            </a:r>
            <a:r>
              <a:rPr lang="it-IT" sz="1950" dirty="0"/>
              <a:t>, </a:t>
            </a:r>
            <a:r>
              <a:rPr lang="it-IT" sz="1950" u="sng" dirty="0"/>
              <a:t>chirurgia plastica</a:t>
            </a:r>
            <a:r>
              <a:rPr lang="it-IT" sz="1950" dirty="0"/>
              <a:t>, </a:t>
            </a:r>
            <a:r>
              <a:rPr lang="it-IT" sz="1950" u="sng" dirty="0" err="1"/>
              <a:t>bleeding</a:t>
            </a:r>
            <a:r>
              <a:rPr lang="it-IT" sz="1950" u="sng" dirty="0"/>
              <a:t> center</a:t>
            </a:r>
            <a:r>
              <a:rPr lang="it-IT" sz="1950" dirty="0"/>
              <a:t>, </a:t>
            </a:r>
            <a:r>
              <a:rPr lang="it-IT" sz="1950" u="sng" dirty="0"/>
              <a:t>chirurgia d'urgenza e del trauma</a:t>
            </a:r>
            <a:r>
              <a:rPr lang="it-IT" sz="1950" dirty="0"/>
              <a:t>, </a:t>
            </a:r>
            <a:r>
              <a:rPr lang="it-IT" sz="1950" u="sng" dirty="0"/>
              <a:t>14 sale operatorie h12</a:t>
            </a:r>
            <a:r>
              <a:rPr lang="it-IT" sz="1950" dirty="0"/>
              <a:t>, 2 sale operatorie h24, servizio psichiatrico di diagnosi e cura;</a:t>
            </a:r>
          </a:p>
          <a:p>
            <a:pPr marL="0" indent="0" algn="just">
              <a:buNone/>
            </a:pPr>
            <a:r>
              <a:rPr lang="it-IT" sz="2000" b="1" dirty="0"/>
              <a:t>con Pronto Soccorso di II livello (</a:t>
            </a:r>
            <a:r>
              <a:rPr lang="it-IT" sz="2000" b="1" u="sng" dirty="0"/>
              <a:t>accesso diretto</a:t>
            </a:r>
            <a:r>
              <a:rPr lang="it-IT" sz="2000" b="1" dirty="0"/>
              <a:t>)</a:t>
            </a:r>
            <a:r>
              <a:rPr lang="it-IT" sz="2000" dirty="0"/>
              <a:t> - </a:t>
            </a:r>
            <a:r>
              <a:rPr lang="it-IT" sz="2000" b="1" dirty="0"/>
              <a:t>D.E.A. II livello</a:t>
            </a:r>
            <a:endParaRPr lang="it-IT" sz="2000" dirty="0"/>
          </a:p>
          <a:p>
            <a:pPr marL="0" indent="0" algn="r">
              <a:buNone/>
            </a:pP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2937779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7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dicembre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u="sng" dirty="0"/>
              <a:t>autorizzazione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aggiornamento autorizzazione </a:t>
            </a:r>
            <a:r>
              <a:rPr lang="it-IT" sz="2200" dirty="0" err="1"/>
              <a:t>step</a:t>
            </a:r>
            <a:r>
              <a:rPr lang="it-IT" sz="2200" dirty="0"/>
              <a:t> 30.09.2017</a:t>
            </a:r>
          </a:p>
          <a:p>
            <a:pPr marL="0" indent="0">
              <a:buNone/>
            </a:pPr>
            <a:r>
              <a:rPr lang="it-IT" sz="2200" dirty="0"/>
              <a:t>è garantita </a:t>
            </a:r>
            <a:r>
              <a:rPr lang="it-IT" sz="2200" b="1" dirty="0"/>
              <a:t>attività di emergenza/urgenza (P.S. II livello – accesso diretto) </a:t>
            </a:r>
            <a:r>
              <a:rPr lang="it-IT" sz="2200" dirty="0"/>
              <a:t>- (</a:t>
            </a:r>
            <a:r>
              <a:rPr lang="it-IT" sz="2200" dirty="0" err="1"/>
              <a:t>rif.</a:t>
            </a:r>
            <a:r>
              <a:rPr lang="it-IT" sz="2200" dirty="0"/>
              <a:t> </a:t>
            </a:r>
            <a:r>
              <a:rPr lang="it-IT" sz="2200" b="1" dirty="0"/>
              <a:t>DEA II livello</a:t>
            </a:r>
            <a:r>
              <a:rPr lang="it-IT" sz="2200" dirty="0"/>
              <a:t>);</a:t>
            </a:r>
          </a:p>
          <a:p>
            <a:pPr marL="0" indent="0">
              <a:buNone/>
            </a:pPr>
            <a:r>
              <a:rPr lang="it-IT" sz="2200" b="1" dirty="0"/>
              <a:t> </a:t>
            </a:r>
            <a:endParaRPr lang="it-IT" sz="2200" dirty="0"/>
          </a:p>
          <a:p>
            <a:pPr marL="0" indent="0">
              <a:buNone/>
            </a:pPr>
            <a:r>
              <a:rPr lang="it-IT" sz="2200" b="1" u="sng" dirty="0" smtClean="0"/>
              <a:t>reclutamento </a:t>
            </a:r>
            <a:r>
              <a:rPr lang="it-IT" sz="2200" b="1" u="sng" dirty="0"/>
              <a:t>personale</a:t>
            </a:r>
            <a:r>
              <a:rPr lang="it-IT" sz="2200" b="1" dirty="0"/>
              <a:t> (stato del procedimento)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avvio procedimenti a completamento di quanto già avviato</a:t>
            </a:r>
          </a:p>
          <a:p>
            <a:pPr marL="0" indent="0">
              <a:buNone/>
            </a:pPr>
            <a:r>
              <a:rPr lang="it-IT" sz="2200" dirty="0"/>
              <a:t> </a:t>
            </a:r>
          </a:p>
          <a:p>
            <a:pPr marL="0" indent="0">
              <a:buNone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b="1" dirty="0"/>
              <a:t> </a:t>
            </a:r>
            <a:endParaRPr lang="it-IT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Stella a 4 punte 12"/>
          <p:cNvSpPr/>
          <p:nvPr/>
        </p:nvSpPr>
        <p:spPr>
          <a:xfrm rot="1800000">
            <a:off x="2937779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58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+1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pic>
        <p:nvPicPr>
          <p:cNvPr id="51" name="Immagine 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3F37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85" y="833015"/>
            <a:ext cx="5085024" cy="2817252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6" r="36153"/>
          <a:stretch/>
        </p:blipFill>
        <p:spPr>
          <a:xfrm>
            <a:off x="6212478" y="1863890"/>
            <a:ext cx="1795261" cy="3507881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1" r="37367"/>
          <a:stretch/>
        </p:blipFill>
        <p:spPr>
          <a:xfrm>
            <a:off x="3371709" y="3963542"/>
            <a:ext cx="782697" cy="1817982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DC3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40" y="2729092"/>
            <a:ext cx="6253936" cy="3450581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0697" r="27891" b="22621"/>
          <a:stretch/>
        </p:blipFill>
        <p:spPr>
          <a:xfrm>
            <a:off x="2434130" y="1231732"/>
            <a:ext cx="6403712" cy="5611781"/>
          </a:xfrm>
          <a:prstGeom prst="rect">
            <a:avLst/>
          </a:prstGeom>
        </p:spPr>
      </p:pic>
      <p:sp>
        <p:nvSpPr>
          <p:cNvPr id="56" name="CasellaDiTesto 55"/>
          <p:cNvSpPr txBox="1"/>
          <p:nvPr/>
        </p:nvSpPr>
        <p:spPr>
          <a:xfrm>
            <a:off x="4762805" y="1300575"/>
            <a:ext cx="106893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MEDICINA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398316" y="1312077"/>
            <a:ext cx="1223975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CHIRURGIA</a:t>
            </a:r>
          </a:p>
          <a:p>
            <a:pPr algn="ctr"/>
            <a:r>
              <a:rPr lang="it-IT" sz="1300" b="1" dirty="0" smtClean="0">
                <a:solidFill>
                  <a:schemeClr val="accent6">
                    <a:lumMod val="75000"/>
                  </a:schemeClr>
                </a:solidFill>
              </a:rPr>
              <a:t>D’URGENZA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4431069" y="4463693"/>
            <a:ext cx="904456" cy="3662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pPr algn="ctr"/>
            <a:r>
              <a:rPr lang="it-IT" sz="1050" b="1" dirty="0" smtClean="0">
                <a:solidFill>
                  <a:schemeClr val="accent6">
                    <a:lumMod val="75000"/>
                  </a:schemeClr>
                </a:solidFill>
              </a:rPr>
              <a:t>EMODINAMICA</a:t>
            </a:r>
            <a:endParaRPr lang="it-IT" sz="1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5526025" y="6118521"/>
            <a:ext cx="1067481" cy="1882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92500" lnSpcReduction="20000"/>
          </a:bodyPr>
          <a:lstStyle/>
          <a:p>
            <a:pPr algn="ctr"/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AMBULATORI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7951856" y="3936585"/>
            <a:ext cx="119214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 fontScale="85000" lnSpcReduction="10000"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TRASFUSIONALE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7961380" y="2761030"/>
            <a:ext cx="10506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rmAutofit/>
          </a:bodyPr>
          <a:lstStyle/>
          <a:p>
            <a:r>
              <a:rPr lang="it-IT" sz="1500" b="1" dirty="0" smtClean="0">
                <a:solidFill>
                  <a:schemeClr val="accent6">
                    <a:lumMod val="75000"/>
                  </a:schemeClr>
                </a:solidFill>
              </a:rPr>
              <a:t>LABORATORI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951853" y="4829904"/>
            <a:ext cx="77222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CENTRO</a:t>
            </a:r>
          </a:p>
          <a:p>
            <a:r>
              <a:rPr lang="it-IT" sz="1200" b="1" dirty="0" smtClean="0">
                <a:solidFill>
                  <a:schemeClr val="accent6">
                    <a:lumMod val="75000"/>
                  </a:schemeClr>
                </a:solidFill>
              </a:rPr>
              <a:t>PRELIEVI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142494" y="4717242"/>
            <a:ext cx="2578757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CENTRO PRELIEVI</a:t>
            </a:r>
            <a:endParaRPr lang="it-IT" sz="1400" b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139317" y="5063316"/>
            <a:ext cx="2581099" cy="523220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- </a:t>
            </a:r>
            <a:r>
              <a:rPr lang="it-IT" sz="1400" b="1" dirty="0" smtClean="0"/>
              <a:t>Servizio </a:t>
            </a:r>
            <a:r>
              <a:rPr lang="it-IT" sz="1400" b="1" dirty="0" err="1"/>
              <a:t>Immunotrasfusionale</a:t>
            </a:r>
            <a:endParaRPr lang="it-IT" sz="1400" b="1" dirty="0"/>
          </a:p>
          <a:p>
            <a:endParaRPr lang="it-IT" sz="14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139314" y="5400912"/>
            <a:ext cx="2579539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LABORATORI</a:t>
            </a:r>
            <a:endParaRPr lang="it-IT" sz="1400" b="1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143555" y="4025853"/>
            <a:ext cx="25764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POLIAMBULATORIO</a:t>
            </a:r>
            <a:endParaRPr lang="it-IT" sz="1400" b="1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142494" y="4371927"/>
            <a:ext cx="257719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DIAGNOSTICA PER IMMAGINI</a:t>
            </a:r>
            <a:endParaRPr lang="it-IT" sz="1400" b="1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139315" y="2500803"/>
            <a:ext cx="2596944" cy="307777"/>
          </a:xfrm>
          <a:prstGeom prst="rect">
            <a:avLst/>
          </a:prstGeom>
          <a:solidFill>
            <a:srgbClr val="BE90BA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EMODINAMICA</a:t>
            </a:r>
            <a:endParaRPr lang="it-IT" sz="1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3027" y="3723038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5280" y="2195988"/>
            <a:ext cx="2688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</a:t>
            </a:r>
            <a:r>
              <a:rPr lang="it-IT" sz="1600" dirty="0" smtClean="0">
                <a:latin typeface="+mn-lt"/>
              </a:rPr>
              <a:t>DICEMBRE</a:t>
            </a:r>
            <a:endParaRPr lang="it-IT" sz="1600" dirty="0">
              <a:latin typeface="+mn-l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54261" y="2836347"/>
            <a:ext cx="2577195" cy="31085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PS ACCESSO DIRETTO 2° LIV.</a:t>
            </a:r>
            <a:endParaRPr lang="it-IT" sz="1400" b="1" dirty="0"/>
          </a:p>
        </p:txBody>
      </p:sp>
      <p:sp>
        <p:nvSpPr>
          <p:cNvPr id="34" name="Freccia a destra 33"/>
          <p:cNvSpPr/>
          <p:nvPr/>
        </p:nvSpPr>
        <p:spPr>
          <a:xfrm rot="18900000">
            <a:off x="2901620" y="2558256"/>
            <a:ext cx="552692" cy="305693"/>
          </a:xfrm>
          <a:prstGeom prst="rightArrow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39313" y="5758415"/>
            <a:ext cx="2581101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MEDICINA D’URGENZA</a:t>
            </a:r>
            <a:endParaRPr lang="it-IT" sz="14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38161" y="6110007"/>
            <a:ext cx="2581102" cy="307777"/>
          </a:xfrm>
          <a:prstGeom prst="rect">
            <a:avLst/>
          </a:prstGeom>
          <a:solidFill>
            <a:srgbClr val="F3F37B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CHIRURGIA D’URGENZA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0584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/>
              <a:t>v</a:t>
            </a:r>
            <a:r>
              <a:rPr lang="it-IT" sz="4400" b="1" dirty="0" smtClean="0"/>
              <a:t>ista dall’alto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8" y="1291130"/>
            <a:ext cx="7778805" cy="5185870"/>
          </a:xfrm>
          <a:prstGeom prst="rect">
            <a:avLst/>
          </a:prstGeom>
        </p:spPr>
      </p:pic>
      <p:pic>
        <p:nvPicPr>
          <p:cNvPr id="7" name="Immagine 6" descr="LOGO ALTA RISOLUZI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10" name="Rettangolo 9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8713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+2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23140"/>
          <a:stretch/>
        </p:blipFill>
        <p:spPr>
          <a:xfrm>
            <a:off x="5496472" y="2968264"/>
            <a:ext cx="2720250" cy="287003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EE4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4108" r="22808" b="3201"/>
          <a:stretch/>
        </p:blipFill>
        <p:spPr>
          <a:xfrm>
            <a:off x="3576429" y="1543246"/>
            <a:ext cx="4676069" cy="4557156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3886" r="23167" b="3128"/>
          <a:stretch/>
        </p:blipFill>
        <p:spPr>
          <a:xfrm>
            <a:off x="3590293" y="1483414"/>
            <a:ext cx="5397782" cy="5381278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3568521" y="1432648"/>
            <a:ext cx="97821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BLOCCO</a:t>
            </a:r>
          </a:p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OPERATORIO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478822" y="6068529"/>
            <a:ext cx="103118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DAY SURGERY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532683" y="1394547"/>
            <a:ext cx="261131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TERAPIA INTENSIVA E RIANIMAZIONE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186242" y="3830975"/>
            <a:ext cx="683117" cy="136228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CENTRO </a:t>
            </a:r>
          </a:p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TRAUMA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888145" y="6071099"/>
            <a:ext cx="141077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UNITA’ SPINALE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41830" y="4215684"/>
            <a:ext cx="309262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DAY SURGERY</a:t>
            </a:r>
            <a:endParaRPr lang="it-IT" sz="14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41828" y="4572644"/>
            <a:ext cx="309262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BLOCCO OPERATORIO</a:t>
            </a:r>
            <a:endParaRPr lang="it-IT" sz="14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43555" y="2054169"/>
            <a:ext cx="309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/>
              <a:t>APERTURA</a:t>
            </a:r>
            <a:r>
              <a:rPr lang="it-IT" sz="1600" b="1" u="sng" dirty="0" smtClean="0"/>
              <a:t> 30 DICEMBRE</a:t>
            </a:r>
            <a:endParaRPr lang="it-IT" sz="1600" b="1" u="sng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42792" y="2360065"/>
            <a:ext cx="309264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CENTRO TRAUMA</a:t>
            </a:r>
            <a:endParaRPr lang="it-IT" sz="14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42792" y="4909838"/>
            <a:ext cx="309262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TERAPIA INTENSIVA E RIANIMAZIONE</a:t>
            </a:r>
            <a:endParaRPr lang="it-IT" sz="14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41640" y="2711657"/>
            <a:ext cx="309264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UNITA’ SPINALE</a:t>
            </a:r>
            <a:endParaRPr lang="it-IT" sz="14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51001" y="3887115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</p:spTree>
    <p:extLst>
      <p:ext uri="{BB962C8B-B14F-4D97-AF65-F5344CB8AC3E}">
        <p14:creationId xmlns:p14="http://schemas.microsoft.com/office/powerpoint/2010/main" val="4114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+6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grpSp>
        <p:nvGrpSpPr>
          <p:cNvPr id="18" name="Gruppo 17"/>
          <p:cNvGrpSpPr/>
          <p:nvPr/>
        </p:nvGrpSpPr>
        <p:grpSpPr>
          <a:xfrm>
            <a:off x="2954327" y="1056050"/>
            <a:ext cx="6189673" cy="6122601"/>
            <a:chOff x="-633730" y="-89866"/>
            <a:chExt cx="7122664" cy="7045482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5" r="23554"/>
            <a:stretch/>
          </p:blipFill>
          <p:spPr>
            <a:xfrm>
              <a:off x="66100" y="-89866"/>
              <a:ext cx="6422834" cy="6788827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7EE48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3730" y="142787"/>
              <a:ext cx="5116830" cy="2892513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7" t="3732" r="24277" b="-3732"/>
            <a:stretch/>
          </p:blipFill>
          <p:spPr>
            <a:xfrm>
              <a:off x="110167" y="166789"/>
              <a:ext cx="6290633" cy="6788827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2106394" y="1282650"/>
              <a:ext cx="1230059" cy="6020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MEDICINA </a:t>
              </a:r>
            </a:p>
            <a:p>
              <a:pPr algn="ct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GENERALE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316869" y="2124270"/>
              <a:ext cx="2196585" cy="602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MALATTIE ENDOCRINE </a:t>
              </a:r>
            </a:p>
            <a:p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DEL RICAMBIO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271457" y="3068846"/>
              <a:ext cx="1424496" cy="354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CARDIOLOGIA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316869" y="5026327"/>
              <a:ext cx="612786" cy="354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UTIC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4274546" y="1330920"/>
              <a:ext cx="2005068" cy="6020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RECUPERO E RIABILITAZIONE</a:t>
              </a:r>
              <a:endParaRPr lang="it-IT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61900" y="3845788"/>
            <a:ext cx="324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 smtClean="0">
                <a:latin typeface="+mn-lt"/>
              </a:rPr>
              <a:t>SERVIZI GIA’ ATTIVI</a:t>
            </a:r>
            <a:endParaRPr lang="it-IT" sz="1600" dirty="0">
              <a:latin typeface="+mn-lt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43555" y="4150424"/>
            <a:ext cx="3244916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MALATTIE ENDOCRINE E DEL RICAMBIO</a:t>
            </a:r>
            <a:endParaRPr lang="it-IT" sz="14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3555" y="4495568"/>
            <a:ext cx="3244916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MEDICINA GENERALE</a:t>
            </a:r>
            <a:endParaRPr lang="it-IT" sz="14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80743" y="2226446"/>
            <a:ext cx="324491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b="1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400" dirty="0">
                <a:latin typeface="+mn-lt"/>
              </a:rPr>
              <a:t>- CARDIOLOGIA 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80750" y="2595778"/>
            <a:ext cx="324493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- RECUPERO E RIABILITAZIONE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9759" y="1923722"/>
            <a:ext cx="309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/>
              <a:t>APERTURA</a:t>
            </a:r>
            <a:r>
              <a:rPr lang="it-IT" sz="1600" b="1" u="sng" dirty="0" smtClean="0"/>
              <a:t> 30 DICEMBRE</a:t>
            </a:r>
            <a:endParaRPr lang="it-IT" sz="1600" b="1" u="sng" dirty="0"/>
          </a:p>
        </p:txBody>
      </p:sp>
    </p:spTree>
    <p:extLst>
      <p:ext uri="{BB962C8B-B14F-4D97-AF65-F5344CB8AC3E}">
        <p14:creationId xmlns:p14="http://schemas.microsoft.com/office/powerpoint/2010/main" val="23443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/>
              <a:t>T</a:t>
            </a:r>
            <a:r>
              <a:rPr lang="it-IT" sz="4400" b="1" dirty="0" smtClean="0"/>
              <a:t>IMELINE</a:t>
            </a:r>
            <a:endParaRPr lang="en-US" sz="4400" dirty="0"/>
          </a:p>
        </p:txBody>
      </p:sp>
      <p:grpSp>
        <p:nvGrpSpPr>
          <p:cNvPr id="37" name="Group 3"/>
          <p:cNvGrpSpPr/>
          <p:nvPr/>
        </p:nvGrpSpPr>
        <p:grpSpPr>
          <a:xfrm>
            <a:off x="197783" y="3648735"/>
            <a:ext cx="8515351" cy="664434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/>
            </a:p>
          </p:txBody>
        </p:sp>
        <p:sp>
          <p:nvSpPr>
            <p:cNvPr id="54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  <p:sp>
          <p:nvSpPr>
            <p:cNvPr id="55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  <p:sp>
          <p:nvSpPr>
            <p:cNvPr id="56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  <p:sp>
          <p:nvSpPr>
            <p:cNvPr id="57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b="1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19"/>
          <p:cNvSpPr txBox="1"/>
          <p:nvPr/>
        </p:nvSpPr>
        <p:spPr>
          <a:xfrm>
            <a:off x="149600" y="1443836"/>
            <a:ext cx="2880000" cy="195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91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p.l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complessivi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69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per attività in regime di “elezione”</a:t>
            </a:r>
            <a:endParaRPr lang="en-PH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20"/>
          <p:cNvSpPr txBox="1"/>
          <p:nvPr/>
        </p:nvSpPr>
        <p:spPr>
          <a:xfrm>
            <a:off x="1811746" y="4590168"/>
            <a:ext cx="2880000" cy="1954445"/>
          </a:xfrm>
          <a:prstGeom prst="rect">
            <a:avLst/>
          </a:prstGeom>
          <a:solidFill>
            <a:srgbClr val="8EB4E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6000" tIns="91440" rIns="126000" bIns="9144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p.l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complessivi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151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ordinari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 /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24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attività in regime di “elezione”</a:t>
            </a:r>
            <a:endParaRPr lang="en-PH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3149472" y="1443836"/>
            <a:ext cx="2880000" cy="1954800"/>
          </a:xfrm>
          <a:prstGeom prst="rect">
            <a:avLst/>
          </a:prstGeom>
          <a:solidFill>
            <a:srgbClr val="558E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236</a:t>
            </a:r>
            <a:r>
              <a:rPr lang="it-IT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p.l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complessivi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ordinari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r>
              <a:rPr lang="it-IT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 posti tecnici di Osservazione Breve Intensiva di P.S.)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attività in regime di “elezione” ed attività in regime di “emergenza</a:t>
            </a:r>
            <a:r>
              <a:rPr lang="it-IT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Pronto Soccorso di </a:t>
            </a:r>
            <a:r>
              <a:rPr lang="it-IT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(accesso </a:t>
            </a:r>
            <a:r>
              <a:rPr lang="it-IT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secondario)</a:t>
            </a:r>
            <a:endParaRPr lang="en-PH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5245204" y="4590168"/>
            <a:ext cx="2880000" cy="1954445"/>
          </a:xfrm>
          <a:prstGeom prst="rect">
            <a:avLst/>
          </a:prstGeom>
          <a:solidFill>
            <a:srgbClr val="0060A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236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p.l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complessivi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197 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 /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t-IT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 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 tecnici di Osservazione Breve Intensiva di P.S.)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attività in regime di “elezione” ed attività in regime di “emergenza”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Pronto Soccorso di I livello 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(accesso diretto)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6149344" y="1443836"/>
            <a:ext cx="2880000" cy="19548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415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p.l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complessivi 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363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ordinari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 /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posti tecnici di Osservazione Breve Intensiva di P.S.)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attività in regime di “elezione” ed attività in regime di “emergenza”</a:t>
            </a:r>
          </a:p>
          <a:p>
            <a:pPr algn="ctr"/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Pronto Soccorso di II livello </a:t>
            </a:r>
            <a:r>
              <a:rPr lang="it-IT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(accesso diretto) – D.E.A. II livello</a:t>
            </a:r>
          </a:p>
        </p:txBody>
      </p:sp>
      <p:cxnSp>
        <p:nvCxnSpPr>
          <p:cNvPr id="44" name="Straight Connector 30"/>
          <p:cNvCxnSpPr/>
          <p:nvPr/>
        </p:nvCxnSpPr>
        <p:spPr>
          <a:xfrm flipV="1">
            <a:off x="2586835" y="4313170"/>
            <a:ext cx="258" cy="276998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3"/>
          <p:cNvCxnSpPr/>
          <p:nvPr/>
        </p:nvCxnSpPr>
        <p:spPr>
          <a:xfrm flipV="1">
            <a:off x="5640935" y="4313169"/>
            <a:ext cx="0" cy="276999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36"/>
          <p:cNvSpPr txBox="1"/>
          <p:nvPr/>
        </p:nvSpPr>
        <p:spPr>
          <a:xfrm>
            <a:off x="235748" y="3666838"/>
            <a:ext cx="166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giugno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37"/>
          <p:cNvSpPr txBox="1"/>
          <p:nvPr/>
        </p:nvSpPr>
        <p:spPr>
          <a:xfrm>
            <a:off x="2170894" y="3666838"/>
            <a:ext cx="145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b="1" dirty="0" smtClean="0"/>
              <a:t>30 settembre</a:t>
            </a:r>
          </a:p>
          <a:p>
            <a:r>
              <a:rPr lang="it-IT" b="1" dirty="0" smtClean="0"/>
              <a:t>2017</a:t>
            </a:r>
          </a:p>
        </p:txBody>
      </p:sp>
      <p:sp>
        <p:nvSpPr>
          <p:cNvPr id="50" name="TextBox 38"/>
          <p:cNvSpPr txBox="1"/>
          <p:nvPr/>
        </p:nvSpPr>
        <p:spPr>
          <a:xfrm>
            <a:off x="3817204" y="3666838"/>
            <a:ext cx="130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ottobre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5391483" y="3666838"/>
            <a:ext cx="147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novembre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7005378" y="3666838"/>
            <a:ext cx="151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dicembre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P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Connector 33"/>
          <p:cNvCxnSpPr>
            <a:endCxn id="55" idx="0"/>
          </p:cNvCxnSpPr>
          <p:nvPr/>
        </p:nvCxnSpPr>
        <p:spPr>
          <a:xfrm>
            <a:off x="4329113" y="3393281"/>
            <a:ext cx="99" cy="255454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3"/>
          <p:cNvCxnSpPr/>
          <p:nvPr/>
        </p:nvCxnSpPr>
        <p:spPr>
          <a:xfrm>
            <a:off x="7157180" y="3394168"/>
            <a:ext cx="99" cy="255454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3"/>
          <p:cNvCxnSpPr/>
          <p:nvPr/>
        </p:nvCxnSpPr>
        <p:spPr>
          <a:xfrm>
            <a:off x="1357154" y="3393281"/>
            <a:ext cx="99" cy="255454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635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giugno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u="sng" dirty="0" smtClean="0"/>
              <a:t>attivazione</a:t>
            </a:r>
            <a:endParaRPr lang="it-IT" dirty="0"/>
          </a:p>
          <a:p>
            <a:r>
              <a:rPr lang="it-IT" sz="3600" b="1" dirty="0"/>
              <a:t>91</a:t>
            </a:r>
            <a:r>
              <a:rPr lang="it-IT" sz="4000" b="1" dirty="0"/>
              <a:t> </a:t>
            </a:r>
            <a:r>
              <a:rPr lang="it-IT" sz="4000" b="1" dirty="0" err="1"/>
              <a:t>p.l</a:t>
            </a:r>
            <a:r>
              <a:rPr lang="it-IT" sz="4000" b="1" dirty="0"/>
              <a:t>.</a:t>
            </a:r>
            <a:r>
              <a:rPr lang="it-IT" dirty="0"/>
              <a:t> complessivi</a:t>
            </a:r>
          </a:p>
          <a:p>
            <a:r>
              <a:rPr lang="it-IT" dirty="0"/>
              <a:t>(</a:t>
            </a:r>
            <a:r>
              <a:rPr lang="it-IT" b="1" dirty="0"/>
              <a:t>69 ordinari</a:t>
            </a:r>
            <a:r>
              <a:rPr lang="it-IT" dirty="0"/>
              <a:t> / </a:t>
            </a:r>
            <a:r>
              <a:rPr lang="it-IT" b="1" dirty="0"/>
              <a:t>22 </a:t>
            </a:r>
            <a:r>
              <a:rPr lang="it-IT" b="1" dirty="0" err="1"/>
              <a:t>day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r>
              <a:rPr lang="it-IT" dirty="0"/>
              <a:t>) per attività in </a:t>
            </a:r>
            <a:r>
              <a:rPr lang="it-IT" b="1" dirty="0"/>
              <a:t>regime di “</a:t>
            </a:r>
            <a:r>
              <a:rPr lang="it-IT" b="1" i="1" dirty="0"/>
              <a:t>elezione</a:t>
            </a:r>
            <a:r>
              <a:rPr lang="it-IT" b="1" dirty="0"/>
              <a:t>”</a:t>
            </a:r>
            <a:endParaRPr lang="it-IT" dirty="0"/>
          </a:p>
          <a:p>
            <a:r>
              <a:rPr lang="it-IT" dirty="0"/>
              <a:t>distinti </a:t>
            </a:r>
            <a:r>
              <a:rPr lang="it-IT" dirty="0" smtClean="0"/>
              <a:t>per: </a:t>
            </a:r>
            <a:r>
              <a:rPr lang="it-IT" b="1" dirty="0" smtClean="0"/>
              <a:t>area </a:t>
            </a:r>
            <a:r>
              <a:rPr lang="it-IT" b="1" dirty="0"/>
              <a:t>chirurgica</a:t>
            </a:r>
            <a:r>
              <a:rPr lang="it-IT" dirty="0"/>
              <a:t>, </a:t>
            </a:r>
            <a:r>
              <a:rPr lang="it-IT" b="1" dirty="0"/>
              <a:t>area medica</a:t>
            </a:r>
            <a:r>
              <a:rPr lang="it-IT" dirty="0"/>
              <a:t>, </a:t>
            </a:r>
            <a:r>
              <a:rPr lang="it-IT" b="1" dirty="0"/>
              <a:t>area </a:t>
            </a:r>
            <a:r>
              <a:rPr lang="it-IT" b="1" dirty="0" err="1"/>
              <a:t>day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r>
              <a:rPr lang="it-IT" b="1" dirty="0"/>
              <a:t> centralizzato,</a:t>
            </a:r>
            <a:endParaRPr lang="it-IT" dirty="0"/>
          </a:p>
          <a:p>
            <a:r>
              <a:rPr lang="it-IT" b="1" dirty="0"/>
              <a:t>area servizi</a:t>
            </a:r>
            <a:r>
              <a:rPr lang="it-IT" dirty="0"/>
              <a:t>;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24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25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26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27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2" name="Stella a 4 punte 1"/>
          <p:cNvSpPr/>
          <p:nvPr/>
        </p:nvSpPr>
        <p:spPr>
          <a:xfrm rot="1800000">
            <a:off x="3881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giugno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b="1" u="sng" dirty="0"/>
              <a:t>discipline</a:t>
            </a:r>
            <a:r>
              <a:rPr lang="it-IT" sz="2400" b="1" dirty="0"/>
              <a:t> </a:t>
            </a:r>
            <a:r>
              <a:rPr lang="it-IT" sz="2000" dirty="0"/>
              <a:t>area chirurgica, area </a:t>
            </a:r>
            <a:r>
              <a:rPr lang="it-IT" sz="2000" dirty="0" smtClean="0"/>
              <a:t>medica,</a:t>
            </a:r>
          </a:p>
          <a:p>
            <a:pPr marL="0" indent="0" algn="just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    area </a:t>
            </a:r>
            <a:r>
              <a:rPr lang="it-IT" sz="2000" dirty="0" err="1"/>
              <a:t>day</a:t>
            </a:r>
            <a:r>
              <a:rPr lang="it-IT" sz="2000" dirty="0"/>
              <a:t> </a:t>
            </a:r>
            <a:r>
              <a:rPr lang="it-IT" sz="2000" dirty="0" err="1"/>
              <a:t>surgery</a:t>
            </a:r>
            <a:r>
              <a:rPr lang="it-IT" sz="2000" dirty="0"/>
              <a:t> centralizzato</a:t>
            </a:r>
          </a:p>
          <a:p>
            <a:pPr marL="0" indent="0" algn="just">
              <a:buNone/>
            </a:pPr>
            <a:r>
              <a:rPr lang="it-IT" sz="2400" dirty="0"/>
              <a:t>anestesia e rianimazione, ortopedia e traumatologia, chirurgia ortopedica conservativa e tecnica innovativa sviluppo nuovi impianti, medicina generale, gastroenterologia, chirurgia generale, chirurgia vascolare, oculistica, otorinolaringoiatria, malattie endocrine del ricambio e della nutrizione, chirurgia endocrina ed </a:t>
            </a:r>
            <a:r>
              <a:rPr lang="it-IT" sz="2400" dirty="0" err="1"/>
              <a:t>ecoguidata</a:t>
            </a:r>
            <a:r>
              <a:rPr lang="it-IT" sz="2400" dirty="0"/>
              <a:t>, 4 sale operatorie h6, 1 sala operatoria h24, servizio psichiatrico di diagnosi e cura </a:t>
            </a:r>
            <a:r>
              <a:rPr lang="it-IT" sz="2400" dirty="0" smtClean="0"/>
              <a:t>;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28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30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31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32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33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1" name="Stella a 4 punte 10"/>
          <p:cNvSpPr/>
          <p:nvPr/>
        </p:nvSpPr>
        <p:spPr>
          <a:xfrm rot="1800000">
            <a:off x="3881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2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giugno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7177134" cy="42757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1" u="sng" dirty="0" smtClean="0"/>
              <a:t>discipline</a:t>
            </a:r>
            <a:r>
              <a:rPr lang="it-IT" sz="2000" b="1" dirty="0" smtClean="0"/>
              <a:t> </a:t>
            </a:r>
            <a:r>
              <a:rPr lang="it-IT" sz="2000" dirty="0"/>
              <a:t>area servizi</a:t>
            </a:r>
          </a:p>
          <a:p>
            <a:pPr marL="0" indent="0" algn="just">
              <a:buNone/>
            </a:pPr>
            <a:r>
              <a:rPr lang="it-IT" sz="1800" dirty="0"/>
              <a:t>ambulatorio branche mediche (completamento), diagnostica per immagini, dialisi, radioterapia, neuroradiologia (esami diagnostici), patologia clinica, </a:t>
            </a:r>
            <a:r>
              <a:rPr lang="it-IT" sz="1800" dirty="0" smtClean="0"/>
              <a:t>servizio </a:t>
            </a:r>
            <a:r>
              <a:rPr lang="it-IT" sz="1800" dirty="0" err="1" smtClean="0"/>
              <a:t>immunotrasfusionale</a:t>
            </a:r>
            <a:r>
              <a:rPr lang="it-IT" sz="1800" dirty="0" smtClean="0"/>
              <a:t> , </a:t>
            </a:r>
            <a:r>
              <a:rPr lang="it-IT" sz="1800" dirty="0"/>
              <a:t>farmacia, anatomia ed istologia </a:t>
            </a:r>
            <a:r>
              <a:rPr lang="it-IT" sz="1800" dirty="0" smtClean="0"/>
              <a:t>patologica;</a:t>
            </a:r>
          </a:p>
          <a:p>
            <a:pPr marL="0" indent="0" algn="just">
              <a:buNone/>
            </a:pPr>
            <a:r>
              <a:rPr lang="it-IT" sz="2000" b="1" dirty="0" smtClean="0"/>
              <a:t> </a:t>
            </a:r>
            <a:endParaRPr lang="it-IT" sz="2000" dirty="0" smtClean="0"/>
          </a:p>
          <a:p>
            <a:pPr marL="0" indent="0" algn="just">
              <a:buNone/>
            </a:pPr>
            <a:r>
              <a:rPr lang="it-IT" sz="2000" b="1" u="sng" dirty="0" smtClean="0"/>
              <a:t>autorizzazione</a:t>
            </a:r>
            <a:r>
              <a:rPr lang="it-IT" sz="2000" b="1" dirty="0" smtClean="0"/>
              <a:t> </a:t>
            </a:r>
            <a:r>
              <a:rPr lang="it-IT" sz="2000" i="1" dirty="0"/>
              <a:t>(</a:t>
            </a:r>
            <a:r>
              <a:rPr lang="it-IT" sz="2000" i="1" u="sng" dirty="0"/>
              <a:t>presentata al Comune di Napoli 01 giugno 2017</a:t>
            </a:r>
            <a:r>
              <a:rPr lang="it-IT" sz="2000" i="1" dirty="0"/>
              <a:t>)</a:t>
            </a: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D.G.R.C. n°7301/2001, sezione B, </a:t>
            </a:r>
            <a:r>
              <a:rPr lang="it-IT" sz="2000" dirty="0" err="1"/>
              <a:t>lett</a:t>
            </a:r>
            <a:r>
              <a:rPr lang="it-IT" sz="2000" dirty="0"/>
              <a:t>. e);</a:t>
            </a:r>
          </a:p>
          <a:p>
            <a:pPr marL="0" indent="0" algn="just">
              <a:buNone/>
            </a:pPr>
            <a:r>
              <a:rPr lang="it-IT" sz="2000" dirty="0"/>
              <a:t>sono garantiti interventi diagnostici e terapeutici per acuti in regime di elezione programmata;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2" name="Stella a 4 punte 11"/>
          <p:cNvSpPr/>
          <p:nvPr/>
        </p:nvSpPr>
        <p:spPr>
          <a:xfrm rot="1800000">
            <a:off x="3881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3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giugno 2017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871724" cy="4275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u="sng" dirty="0"/>
              <a:t>reclutamento personale</a:t>
            </a:r>
            <a:r>
              <a:rPr lang="it-IT" sz="2200" b="1" dirty="0"/>
              <a:t> (stato del procedimento)</a:t>
            </a:r>
            <a:endParaRPr lang="it-IT" sz="2200" dirty="0"/>
          </a:p>
          <a:p>
            <a:pPr marL="0" indent="0">
              <a:buNone/>
            </a:pPr>
            <a:r>
              <a:rPr lang="it-IT" sz="2200" b="1" dirty="0"/>
              <a:t>completato</a:t>
            </a:r>
            <a:r>
              <a:rPr lang="it-IT" sz="2200" dirty="0"/>
              <a:t>, di seguito i dettagli</a:t>
            </a:r>
          </a:p>
          <a:p>
            <a:pPr marL="0" indent="0">
              <a:buNone/>
            </a:pPr>
            <a:r>
              <a:rPr lang="it-IT" sz="2200" dirty="0" smtClean="0"/>
              <a:t>- dirigenti </a:t>
            </a:r>
            <a:r>
              <a:rPr lang="it-IT" sz="2200" dirty="0"/>
              <a:t>medici...............................	119</a:t>
            </a:r>
          </a:p>
          <a:p>
            <a:pPr marL="0" indent="0">
              <a:buNone/>
            </a:pPr>
            <a:r>
              <a:rPr lang="it-IT" sz="2200" dirty="0" smtClean="0"/>
              <a:t>- dirigenti </a:t>
            </a:r>
            <a:r>
              <a:rPr lang="it-IT" sz="2200" dirty="0"/>
              <a:t>sanitari non medici........	  10</a:t>
            </a:r>
          </a:p>
          <a:p>
            <a:pPr marL="0" indent="0">
              <a:buNone/>
            </a:pPr>
            <a:r>
              <a:rPr lang="it-IT" sz="2200" dirty="0" smtClean="0"/>
              <a:t>- coordinatori </a:t>
            </a:r>
            <a:r>
              <a:rPr lang="it-IT" sz="2200" dirty="0"/>
              <a:t>infermieri..................	  15</a:t>
            </a:r>
          </a:p>
          <a:p>
            <a:pPr marL="0" indent="0">
              <a:buNone/>
            </a:pPr>
            <a:r>
              <a:rPr lang="it-IT" sz="2200" dirty="0" smtClean="0"/>
              <a:t>- infermieri.........................................</a:t>
            </a:r>
            <a:r>
              <a:rPr lang="it-IT" sz="2200" dirty="0"/>
              <a:t>	126</a:t>
            </a:r>
          </a:p>
          <a:p>
            <a:pPr marL="0" indent="0">
              <a:buNone/>
            </a:pPr>
            <a:r>
              <a:rPr lang="it-IT" sz="2200" dirty="0" smtClean="0"/>
              <a:t>- tecnici </a:t>
            </a:r>
            <a:r>
              <a:rPr lang="it-IT" sz="2200" dirty="0"/>
              <a:t>sanitari..................................	  64</a:t>
            </a:r>
          </a:p>
          <a:p>
            <a:pPr marL="0" indent="0">
              <a:buNone/>
            </a:pPr>
            <a:r>
              <a:rPr lang="it-IT" sz="2200" dirty="0" smtClean="0"/>
              <a:t>- operatori </a:t>
            </a:r>
            <a:r>
              <a:rPr lang="it-IT" sz="2200" dirty="0"/>
              <a:t>socio-sanitari.................	  32</a:t>
            </a:r>
          </a:p>
          <a:p>
            <a:pPr marL="0" indent="0">
              <a:buNone/>
            </a:pPr>
            <a:r>
              <a:rPr lang="it-IT" sz="2200" dirty="0" smtClean="0"/>
              <a:t>- altro </a:t>
            </a:r>
            <a:r>
              <a:rPr lang="it-IT" sz="2200" dirty="0"/>
              <a:t>ruolo tecnico...........................	  22</a:t>
            </a:r>
          </a:p>
          <a:p>
            <a:pPr marL="0" indent="0">
              <a:buNone/>
            </a:pPr>
            <a:r>
              <a:rPr lang="it-IT" sz="2200" dirty="0" smtClean="0"/>
              <a:t>- ruolo </a:t>
            </a:r>
            <a:r>
              <a:rPr lang="it-IT" sz="2200" dirty="0"/>
              <a:t>amministrativo.....................	</a:t>
            </a:r>
            <a:r>
              <a:rPr lang="it-IT" sz="2200" u="sng" dirty="0"/>
              <a:t>  23</a:t>
            </a:r>
            <a:endParaRPr lang="it-IT" sz="2200" dirty="0"/>
          </a:p>
          <a:p>
            <a:pPr marL="0" indent="0">
              <a:buNone/>
            </a:pPr>
            <a:r>
              <a:rPr lang="it-IT" sz="2200" b="1" dirty="0" smtClean="0"/>
              <a:t>		totale </a:t>
            </a:r>
            <a:r>
              <a:rPr lang="it-IT" sz="2200" b="1" dirty="0"/>
              <a:t>personale</a:t>
            </a:r>
            <a:r>
              <a:rPr lang="it-IT" sz="2200" dirty="0"/>
              <a:t>......	</a:t>
            </a:r>
            <a:r>
              <a:rPr lang="it-IT" sz="2200" b="1" dirty="0"/>
              <a:t>411</a:t>
            </a:r>
            <a:endParaRPr lang="it-IT" sz="2200" dirty="0"/>
          </a:p>
        </p:txBody>
      </p:sp>
      <p:grpSp>
        <p:nvGrpSpPr>
          <p:cNvPr id="6" name="Group 3"/>
          <p:cNvGrpSpPr/>
          <p:nvPr/>
        </p:nvGrpSpPr>
        <p:grpSpPr>
          <a:xfrm>
            <a:off x="296260" y="150817"/>
            <a:ext cx="3359510" cy="376788"/>
            <a:chOff x="569843" y="2747962"/>
            <a:chExt cx="7431157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Pentagon 4"/>
            <p:cNvSpPr/>
            <p:nvPr/>
          </p:nvSpPr>
          <p:spPr>
            <a:xfrm>
              <a:off x="569843" y="2747962"/>
              <a:ext cx="1911625" cy="1214438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/>
            </a:p>
          </p:txBody>
        </p:sp>
        <p:sp>
          <p:nvSpPr>
            <p:cNvPr id="8" name="Chevron 5"/>
            <p:cNvSpPr/>
            <p:nvPr/>
          </p:nvSpPr>
          <p:spPr>
            <a:xfrm>
              <a:off x="2001078" y="2747962"/>
              <a:ext cx="1842052" cy="1214438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9" name="Chevron 6"/>
            <p:cNvSpPr/>
            <p:nvPr/>
          </p:nvSpPr>
          <p:spPr>
            <a:xfrm>
              <a:off x="3399182" y="2747962"/>
              <a:ext cx="1842052" cy="1214438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0" name="Chevron 7"/>
            <p:cNvSpPr/>
            <p:nvPr/>
          </p:nvSpPr>
          <p:spPr>
            <a:xfrm>
              <a:off x="4760844" y="2747962"/>
              <a:ext cx="1842052" cy="1214438"/>
            </a:xfrm>
            <a:prstGeom prst="chevron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  <p:sp>
          <p:nvSpPr>
            <p:cNvPr id="11" name="Chevron 8"/>
            <p:cNvSpPr/>
            <p:nvPr/>
          </p:nvSpPr>
          <p:spPr>
            <a:xfrm>
              <a:off x="6158948" y="2747962"/>
              <a:ext cx="1842052" cy="1214438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 sz="500" b="1">
                <a:solidFill>
                  <a:schemeClr val="tx1"/>
                </a:solidFill>
              </a:endParaRPr>
            </a:p>
          </p:txBody>
        </p:sp>
      </p:grpSp>
      <p:sp>
        <p:nvSpPr>
          <p:cNvPr id="12" name="Stella a 4 punte 11"/>
          <p:cNvSpPr/>
          <p:nvPr/>
        </p:nvSpPr>
        <p:spPr>
          <a:xfrm rot="1800000">
            <a:off x="388102" y="-1055"/>
            <a:ext cx="680532" cy="680532"/>
          </a:xfrm>
          <a:prstGeom prst="star4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r="53344" b="30644"/>
          <a:stretch/>
        </p:blipFill>
        <p:spPr>
          <a:xfrm>
            <a:off x="3214108" y="2193138"/>
            <a:ext cx="1303920" cy="2522059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9" t="7452" r="25324"/>
          <a:stretch/>
        </p:blipFill>
        <p:spPr>
          <a:xfrm>
            <a:off x="3761834" y="1358606"/>
            <a:ext cx="5160742" cy="5184249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10154" r="22813" b="3232"/>
          <a:stretch/>
        </p:blipFill>
        <p:spPr>
          <a:xfrm>
            <a:off x="3127180" y="1335222"/>
            <a:ext cx="6060567" cy="5539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/>
              <a:t>Livello 0</a:t>
            </a:r>
            <a:endParaRPr lang="en-US" sz="4400" dirty="0"/>
          </a:p>
        </p:txBody>
      </p:sp>
      <p:pic>
        <p:nvPicPr>
          <p:cNvPr id="24" name="Picture 4" descr="E:\ospedale del mare\Tabellone_cantiere_2013\reg_campANIA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9837" y="123280"/>
            <a:ext cx="714538" cy="709735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" name="Immagine 26" descr="LOGO ALTA RISOLUZION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24" y="557122"/>
            <a:ext cx="738904" cy="53009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3636415" y="557121"/>
            <a:ext cx="738903" cy="530093"/>
            <a:chOff x="3040555" y="783374"/>
            <a:chExt cx="920625" cy="660461"/>
          </a:xfrm>
        </p:grpSpPr>
        <p:sp>
          <p:nvSpPr>
            <p:cNvPr id="29" name="Rettangolo 28"/>
            <p:cNvSpPr/>
            <p:nvPr/>
          </p:nvSpPr>
          <p:spPr>
            <a:xfrm>
              <a:off x="3040555" y="783374"/>
              <a:ext cx="920625" cy="66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Picture 3" descr="E:\ospedale del mare\Tabellone_cantiere_2013\ASL_NA1.gif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3069024" y="783374"/>
              <a:ext cx="863685" cy="660461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  <p:sp>
        <p:nvSpPr>
          <p:cNvPr id="46" name="CasellaDiTesto 45"/>
          <p:cNvSpPr txBox="1"/>
          <p:nvPr/>
        </p:nvSpPr>
        <p:spPr>
          <a:xfrm>
            <a:off x="6596401" y="6463412"/>
            <a:ext cx="92692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PSICHIATRIA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808475" y="1358607"/>
            <a:ext cx="69749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MORGUE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7122605" y="1396055"/>
            <a:ext cx="79720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FARMACIA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344555" y="6425966"/>
            <a:ext cx="127624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STERILIZZAZIONE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121783" y="2348693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 sz="2000" b="1" u="sng">
                <a:latin typeface="Exo" panose="02000503000000000000" pitchFamily="2" charset="0"/>
              </a:defRPr>
            </a:lvl1pPr>
          </a:lstStyle>
          <a:p>
            <a:pPr algn="l"/>
            <a:r>
              <a:rPr lang="it-IT" sz="1600" dirty="0">
                <a:latin typeface="+mn-lt"/>
              </a:rPr>
              <a:t>APERTURA 30 GIUGNO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207549" y="2665475"/>
            <a:ext cx="2685256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PSICHIATRIA</a:t>
            </a:r>
            <a:endParaRPr lang="it-IT" sz="1400" b="1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207002" y="3026759"/>
            <a:ext cx="2685256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MORGUE</a:t>
            </a:r>
            <a:endParaRPr lang="it-IT" sz="1400" b="1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206586" y="3379666"/>
            <a:ext cx="2685548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FARMACIA</a:t>
            </a:r>
            <a:endParaRPr lang="it-IT" sz="1400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206586" y="4104866"/>
            <a:ext cx="2685548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INGEGNERIA CLINICA</a:t>
            </a:r>
            <a:endParaRPr lang="it-IT" sz="1400" b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207373" y="3745877"/>
            <a:ext cx="2684872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STERILIZZAZIONE</a:t>
            </a:r>
            <a:endParaRPr lang="it-IT" sz="14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206586" y="4409028"/>
            <a:ext cx="2685548" cy="307777"/>
          </a:xfrm>
          <a:prstGeom prst="rect">
            <a:avLst/>
          </a:prstGeom>
          <a:solidFill>
            <a:srgbClr val="7EE48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UFFICI</a:t>
            </a:r>
            <a:endParaRPr lang="it-IT" sz="1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9229" y="4977822"/>
            <a:ext cx="268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SERVIZI GIA’ ATTIVI</a:t>
            </a:r>
            <a:endParaRPr lang="it-IT" sz="1600" b="1" u="sng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05431" y="5282458"/>
            <a:ext cx="268525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- AMBULATORI DIALISI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6352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1697</Words>
  <Application>Microsoft Office PowerPoint</Application>
  <PresentationFormat>Presentazione su schermo (4:3)</PresentationFormat>
  <Paragraphs>343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nuovo ospedale della zona orientale di Napoli “ospedale del mare”</vt:lpstr>
      <vt:lpstr>TIMELINE</vt:lpstr>
      <vt:lpstr>vista dall’alto</vt:lpstr>
      <vt:lpstr>TIMELINE</vt:lpstr>
      <vt:lpstr>al 30 giugno 2017</vt:lpstr>
      <vt:lpstr>al 30 giugno 2017</vt:lpstr>
      <vt:lpstr>al 30 giugno 2017</vt:lpstr>
      <vt:lpstr>al 30 giugno 2017</vt:lpstr>
      <vt:lpstr>Livello 0</vt:lpstr>
      <vt:lpstr>Livello +1</vt:lpstr>
      <vt:lpstr>Livello +2</vt:lpstr>
      <vt:lpstr>Livello +4</vt:lpstr>
      <vt:lpstr>Livello +6</vt:lpstr>
      <vt:lpstr>al 30 settembre 2017</vt:lpstr>
      <vt:lpstr>al 30 settembre 2017</vt:lpstr>
      <vt:lpstr>al 30 settembre 2017</vt:lpstr>
      <vt:lpstr>Livello +1</vt:lpstr>
      <vt:lpstr>al 30 ottobre 2017</vt:lpstr>
      <vt:lpstr>al 30 ottobre 2017</vt:lpstr>
      <vt:lpstr>al 30 ottobre 2017</vt:lpstr>
      <vt:lpstr>Livello +1</vt:lpstr>
      <vt:lpstr>al 30 novembre 2017</vt:lpstr>
      <vt:lpstr>al 30 novembre 2017</vt:lpstr>
      <vt:lpstr>al 30 novembre 2017</vt:lpstr>
      <vt:lpstr>Livello +1</vt:lpstr>
      <vt:lpstr>al 30 dicembre 2017</vt:lpstr>
      <vt:lpstr>al 30 dicembre 2017</vt:lpstr>
      <vt:lpstr>al 30 dicembre 2017</vt:lpstr>
      <vt:lpstr>Livello +1</vt:lpstr>
      <vt:lpstr>Livello +2</vt:lpstr>
      <vt:lpstr>Livello +6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utente</cp:lastModifiedBy>
  <cp:revision>77</cp:revision>
  <dcterms:created xsi:type="dcterms:W3CDTF">2013-08-21T19:17:07Z</dcterms:created>
  <dcterms:modified xsi:type="dcterms:W3CDTF">2017-06-08T11:56:14Z</dcterms:modified>
</cp:coreProperties>
</file>