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1" r:id="rId3"/>
    <p:sldId id="334" r:id="rId4"/>
    <p:sldId id="333" r:id="rId5"/>
    <p:sldId id="337" r:id="rId6"/>
    <p:sldId id="350" r:id="rId7"/>
    <p:sldId id="335" r:id="rId8"/>
    <p:sldId id="336" r:id="rId9"/>
    <p:sldId id="342" r:id="rId10"/>
    <p:sldId id="349" r:id="rId11"/>
    <p:sldId id="339" r:id="rId12"/>
    <p:sldId id="340" r:id="rId13"/>
    <p:sldId id="341" r:id="rId14"/>
    <p:sldId id="338" r:id="rId15"/>
    <p:sldId id="343" r:id="rId16"/>
    <p:sldId id="344" r:id="rId17"/>
    <p:sldId id="345" r:id="rId18"/>
    <p:sldId id="346" r:id="rId19"/>
    <p:sldId id="348" r:id="rId20"/>
    <p:sldId id="351" r:id="rId21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DA"/>
    <a:srgbClr val="0041C4"/>
    <a:srgbClr val="003598"/>
    <a:srgbClr val="233C5B"/>
    <a:srgbClr val="D0D8E8"/>
    <a:srgbClr val="132133"/>
    <a:srgbClr val="00924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1704" autoAdjust="0"/>
  </p:normalViewPr>
  <p:slideViewPr>
    <p:cSldViewPr>
      <p:cViewPr varScale="1">
        <p:scale>
          <a:sx n="105" d="100"/>
          <a:sy n="105" d="100"/>
        </p:scale>
        <p:origin x="18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940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253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2A54064D-33A9-40CB-882C-FE5570423972}" type="datetimeFigureOut">
              <a:rPr lang="it-IT" smtClean="0"/>
              <a:t>22/11/21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801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955" y="9428801"/>
            <a:ext cx="2946135" cy="49625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A32DB91C-BF6C-4476-822B-49DE9CD93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54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9B67D5-CDF8-49D2-9C40-16F2CBF89178}" type="datetimeFigureOut">
              <a:rPr lang="it-IT"/>
              <a:pPr>
                <a:defRPr/>
              </a:pPr>
              <a:t>22/11/21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5E7571-3982-4793-A8E3-161CD838A89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6740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5E7571-3982-4793-A8E3-161CD838A89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62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Abbiamo capito che la salute è basata anche</a:t>
            </a:r>
            <a:r>
              <a:rPr lang="it-IT" baseline="0" dirty="0"/>
              <a:t> e soprattutto sul nostro comportamento: mascherine, distanziamento, stili di vita, ….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5E7571-3982-4793-A8E3-161CD838A894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24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id="{D83BE1E4-2C8D-45DD-A78B-3ECF79CDA5D9}"/>
              </a:ext>
            </a:extLst>
          </p:cNvPr>
          <p:cNvSpPr/>
          <p:nvPr userDrawn="1"/>
        </p:nvSpPr>
        <p:spPr>
          <a:xfrm>
            <a:off x="0" y="1988840"/>
            <a:ext cx="9144000" cy="2321972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rgbClr val="003598">
                  <a:shade val="67500"/>
                  <a:satMod val="115000"/>
                </a:srgbClr>
              </a:gs>
              <a:gs pos="100000">
                <a:srgbClr val="003598"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200" b="1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 userDrawn="1"/>
        </p:nvGrpSpPr>
        <p:grpSpPr>
          <a:xfrm>
            <a:off x="1724022" y="22503"/>
            <a:ext cx="5800306" cy="860124"/>
            <a:chOff x="1373555" y="28887"/>
            <a:chExt cx="6480175" cy="951841"/>
          </a:xfrm>
        </p:grpSpPr>
        <p:pic>
          <p:nvPicPr>
            <p:cNvPr id="8" name="Immagine 7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3" y="28887"/>
              <a:ext cx="485775" cy="548005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555" y="521941"/>
              <a:ext cx="6480175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3"/>
          <p:cNvSpPr txBox="1">
            <a:spLocks/>
          </p:cNvSpPr>
          <p:nvPr userDrawn="1"/>
        </p:nvSpPr>
        <p:spPr bwMode="auto">
          <a:xfrm>
            <a:off x="179512" y="6210564"/>
            <a:ext cx="360346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buFont typeface="Arial" pitchFamily="34" charset="0"/>
              <a:buNone/>
            </a:pPr>
            <a:r>
              <a:rPr lang="it-IT" altLang="it-IT" sz="1400" dirty="0">
                <a:solidFill>
                  <a:srgbClr val="132133"/>
                </a:solidFill>
                <a:latin typeface="Arial" pitchFamily="34" charset="0"/>
              </a:rPr>
              <a:t>Roma, 22 novembre 2021 </a:t>
            </a:r>
          </a:p>
        </p:txBody>
      </p:sp>
      <p:sp>
        <p:nvSpPr>
          <p:cNvPr id="14" name="Rectangle 3"/>
          <p:cNvSpPr txBox="1">
            <a:spLocks/>
          </p:cNvSpPr>
          <p:nvPr userDrawn="1"/>
        </p:nvSpPr>
        <p:spPr bwMode="auto">
          <a:xfrm>
            <a:off x="179512" y="4725144"/>
            <a:ext cx="8964488" cy="64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it-IT" altLang="it-IT" sz="1800" b="1" dirty="0">
                <a:solidFill>
                  <a:srgbClr val="132133"/>
                </a:solidFill>
                <a:latin typeface="Arial" pitchFamily="34" charset="0"/>
              </a:rPr>
              <a:t>Ing. Giulio Siccardi</a:t>
            </a:r>
          </a:p>
          <a:p>
            <a:pPr eaLnBrk="1" hangingPunct="1">
              <a:buFont typeface="Arial" pitchFamily="34" charset="0"/>
              <a:buNone/>
            </a:pPr>
            <a:r>
              <a:rPr lang="it-IT" altLang="it-IT" sz="1800" b="1" dirty="0">
                <a:solidFill>
                  <a:srgbClr val="132133"/>
                </a:solidFill>
                <a:latin typeface="Arial" pitchFamily="34" charset="0"/>
              </a:rPr>
              <a:t>AGENAS</a:t>
            </a:r>
          </a:p>
          <a:p>
            <a:pPr eaLnBrk="1" hangingPunct="1">
              <a:buFont typeface="Arial" pitchFamily="34" charset="0"/>
              <a:buNone/>
            </a:pPr>
            <a:r>
              <a:rPr lang="it-IT" altLang="it-IT" sz="1400" b="1" i="1" dirty="0">
                <a:solidFill>
                  <a:srgbClr val="132133"/>
                </a:solidFill>
                <a:latin typeface="Arial" pitchFamily="34" charset="0"/>
              </a:rPr>
              <a:t>UOC Sistemi Informativi, patrimonio, gestione della logistica e provveditorato, portale della trasparenza</a:t>
            </a:r>
            <a:endParaRPr lang="it-IT" altLang="it-IT" sz="1400" b="0" i="1" dirty="0">
              <a:solidFill>
                <a:srgbClr val="132133"/>
              </a:solidFill>
              <a:latin typeface="Arial" pitchFamily="34" charset="0"/>
            </a:endParaRPr>
          </a:p>
        </p:txBody>
      </p:sp>
      <p:sp>
        <p:nvSpPr>
          <p:cNvPr id="15" name="Rettangolo 17"/>
          <p:cNvSpPr>
            <a:spLocks noChangeArrowheads="1"/>
          </p:cNvSpPr>
          <p:nvPr userDrawn="1"/>
        </p:nvSpPr>
        <p:spPr bwMode="auto">
          <a:xfrm>
            <a:off x="1115616" y="2727806"/>
            <a:ext cx="7704856" cy="13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chemeClr val="bg1"/>
                </a:solidFill>
                <a:latin typeface="Arial" pitchFamily="34" charset="0"/>
              </a:rPr>
              <a:t>CALCOLO DEI FABBISOGNI E MONITORAGGIO DELL’ATTIVITÀ</a:t>
            </a:r>
            <a:endParaRPr lang="it-IT" altLang="it-IT" sz="3600" b="1" baseline="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99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1724022" y="22503"/>
            <a:ext cx="5800306" cy="860124"/>
            <a:chOff x="1373555" y="28887"/>
            <a:chExt cx="6480175" cy="951841"/>
          </a:xfrm>
        </p:grpSpPr>
        <p:pic>
          <p:nvPicPr>
            <p:cNvPr id="11" name="Immagine 10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3" y="28887"/>
              <a:ext cx="485775" cy="548005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555" y="521941"/>
              <a:ext cx="6480175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" name="Connettore 1 13"/>
          <p:cNvCxnSpPr/>
          <p:nvPr userDrawn="1"/>
        </p:nvCxnSpPr>
        <p:spPr bwMode="auto">
          <a:xfrm>
            <a:off x="-11574" y="6403164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96605" y="6483249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9AB248E-37F5-4373-AC2C-E2D9E6A3B8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75"/>
            <a:ext cx="9144000" cy="104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9227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/>
          <p:cNvSpPr/>
          <p:nvPr userDrawn="1"/>
        </p:nvSpPr>
        <p:spPr>
          <a:xfrm>
            <a:off x="8747093" y="2477975"/>
            <a:ext cx="396000" cy="220345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1724022" y="22503"/>
            <a:ext cx="5800306" cy="860124"/>
            <a:chOff x="1373555" y="28887"/>
            <a:chExt cx="6480175" cy="951841"/>
          </a:xfrm>
        </p:grpSpPr>
        <p:pic>
          <p:nvPicPr>
            <p:cNvPr id="11" name="Immagine 10"/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3" y="28887"/>
              <a:ext cx="485775" cy="548005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555" y="521941"/>
              <a:ext cx="6480175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4" name="Connettore 1 13"/>
          <p:cNvCxnSpPr/>
          <p:nvPr userDrawn="1"/>
        </p:nvCxnSpPr>
        <p:spPr bwMode="auto">
          <a:xfrm>
            <a:off x="-3261" y="6403164"/>
            <a:ext cx="91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0"/>
          <p:cNvSpPr/>
          <p:nvPr userDrawn="1"/>
        </p:nvSpPr>
        <p:spPr>
          <a:xfrm>
            <a:off x="-129" y="2487875"/>
            <a:ext cx="396000" cy="220345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08480" y="6483249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2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E1068475-9BDA-43A2-9902-5F6BF420F6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75"/>
            <a:ext cx="9144000" cy="104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59594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20355" y="6495124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9E093CE7-8B22-40C9-9AE7-639C7A2537EE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3EA39E-6DE5-494D-BD25-B686715EC9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3175"/>
            <a:ext cx="9144000" cy="104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5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5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0D1DF-14AB-4A6A-BBCE-B09A39F42C8D}" type="datetime1">
              <a:rPr lang="it-IT" smtClean="0"/>
              <a:t>22/11/21</a:t>
            </a:fld>
            <a:endParaRPr lang="it-IT" dirty="0"/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1724022" y="22503"/>
            <a:ext cx="5800306" cy="860124"/>
            <a:chOff x="1373555" y="28887"/>
            <a:chExt cx="6480175" cy="951841"/>
          </a:xfrm>
        </p:grpSpPr>
        <p:pic>
          <p:nvPicPr>
            <p:cNvPr id="17" name="Immagine 16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353" y="28887"/>
              <a:ext cx="485775" cy="548005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555" y="521941"/>
              <a:ext cx="6480175" cy="458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488" y="6415590"/>
            <a:ext cx="2013080" cy="4359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4" r:id="rId4"/>
    <p:sldLayoutId id="214748365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genas.gov.it/covid19/web/index.php?r=site%2Fandamento-specialistic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80" y="6291951"/>
            <a:ext cx="2486007" cy="5383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0928"/>
            <a:ext cx="9144000" cy="3539344"/>
          </a:xfrm>
          <a:prstGeom prst="rect">
            <a:avLst/>
          </a:prstGeom>
        </p:spPr>
      </p:pic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10081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dell’attività di specialistica ambulatoriale durante la pandemia: flusso specialistica </a:t>
            </a:r>
          </a:p>
        </p:txBody>
      </p:sp>
    </p:spTree>
    <p:extLst>
      <p:ext uri="{BB962C8B-B14F-4D97-AF65-F5344CB8AC3E}">
        <p14:creationId xmlns:p14="http://schemas.microsoft.com/office/powerpoint/2010/main" val="2270615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048 - Italia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576"/>
            <a:ext cx="9144000" cy="44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5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048 - Basilicata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5839"/>
            <a:ext cx="9144000" cy="43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1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048 - Lazio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1030"/>
            <a:ext cx="9144000" cy="43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0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83" y="1340768"/>
            <a:ext cx="7563906" cy="49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E01 - Italia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15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397"/>
            <a:ext cx="9144000" cy="44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2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E01 - Basilicata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16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2228"/>
            <a:ext cx="9144000" cy="45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1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esenzioni E01 - Veneto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17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3814"/>
            <a:ext cx="9144000" cy="436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76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prime visite e visite di controllo 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14128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82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prime visite e visite di controllo 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4956"/>
            <a:ext cx="9144000" cy="434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dell’attività: perché?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bg1">
                    <a:lumMod val="50000"/>
                  </a:schemeClr>
                </a:solidFill>
              </a:rPr>
              <a:t>a supporto dell’erogazione delle cure </a:t>
            </a:r>
            <a:r>
              <a:rPr lang="it-IT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 per disporre di dati clinici 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 la </a:t>
            </a: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programmazione ed il governo </a:t>
            </a:r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fornire elementi oggettivi su cui basare decisioni</a:t>
            </a:r>
            <a:endParaRPr lang="it-IT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b="1" dirty="0"/>
              <a:t>per informare i cittadini</a:t>
            </a:r>
            <a:r>
              <a:rPr lang="it-IT" dirty="0">
                <a:sym typeface="Wingdings" panose="05000000000000000000" pitchFamily="2" charset="2"/>
              </a:rPr>
              <a:t> la sanità è ormai da molti mesi sulle prime pagine dei quotidiani  </a:t>
            </a:r>
            <a:r>
              <a:rPr lang="it-IT" i="1" dirty="0">
                <a:sym typeface="Wingdings" panose="05000000000000000000" pitchFamily="2" charset="2"/>
              </a:rPr>
              <a:t>rispondere ad un bisogno</a:t>
            </a:r>
            <a:endParaRPr lang="it-IT" i="1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26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Risposta al bisogno di </a:t>
            </a:r>
            <a:r>
              <a:rPr lang="it-IT" dirty="0" err="1"/>
              <a:t>accountability</a:t>
            </a:r>
            <a:endParaRPr lang="it-IT" dirty="0"/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473" b="10236"/>
          <a:stretch/>
        </p:blipFill>
        <p:spPr>
          <a:xfrm>
            <a:off x="251520" y="1969574"/>
            <a:ext cx="8797290" cy="431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5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dell’attività: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a supporto </a:t>
            </a:r>
            <a:r>
              <a:rPr lang="it-IT" b="1" dirty="0"/>
              <a:t>dell’erogazione delle cure </a:t>
            </a:r>
            <a:r>
              <a:rPr lang="it-IT" dirty="0">
                <a:sym typeface="Wingdings" panose="05000000000000000000" pitchFamily="2" charset="2"/>
              </a:rPr>
              <a:t> sistemi informativi aziendali, in molte realtà consolidati e coerenti con l’erogazione delle cure</a:t>
            </a: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per la </a:t>
            </a:r>
            <a:r>
              <a:rPr lang="it-IT" b="1" dirty="0"/>
              <a:t>programmazione ed il governo </a:t>
            </a:r>
            <a:r>
              <a:rPr lang="it-IT" dirty="0">
                <a:sym typeface="Wingdings" panose="05000000000000000000" pitchFamily="2" charset="2"/>
              </a:rPr>
              <a:t> sistemi informativi regionali e nazionali orientati soprattutto all’aspetto amministrativo-contabile e con periodicità annuale</a:t>
            </a: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per </a:t>
            </a:r>
            <a:r>
              <a:rPr lang="it-IT" b="1" dirty="0"/>
              <a:t>informare i cittadini</a:t>
            </a: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it-IT" b="1" dirty="0">
                <a:sym typeface="Wingdings" panose="05000000000000000000" pitchFamily="2" charset="2"/>
              </a:rPr>
              <a:t>nuovo paradigma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69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Nuovo paradigma degli ultimi 18 mesi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it-IT" dirty="0"/>
              <a:t>Sviluppo dell’</a:t>
            </a:r>
            <a:r>
              <a:rPr lang="it-IT" dirty="0" err="1"/>
              <a:t>accountability</a:t>
            </a:r>
            <a:endParaRPr lang="it-IT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it-IT" dirty="0"/>
              <a:t>basata su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Dato significativo se aggiornato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Monitoraggio tempestivo e accessibile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Attenzione al territorio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18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it-IT" dirty="0" err="1"/>
              <a:t>Accountability</a:t>
            </a:r>
            <a:r>
              <a:rPr lang="it-IT" dirty="0"/>
              <a:t>: </a:t>
            </a:r>
            <a:r>
              <a:rPr lang="it-IT" b="1" dirty="0"/>
              <a:t>nuova</a:t>
            </a:r>
            <a:r>
              <a:rPr lang="it-IT" dirty="0"/>
              <a:t> sfida tra </a:t>
            </a:r>
            <a:r>
              <a:rPr lang="it-IT" b="1" dirty="0"/>
              <a:t>criticità</a:t>
            </a:r>
            <a:r>
              <a:rPr lang="it-IT" dirty="0"/>
              <a:t> ed </a:t>
            </a:r>
            <a:r>
              <a:rPr lang="it-IT" b="1" dirty="0"/>
              <a:t>opportunità</a:t>
            </a:r>
            <a:r>
              <a:rPr lang="it-IT" dirty="0"/>
              <a:t>?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b="1" dirty="0"/>
              <a:t>Criticità</a:t>
            </a:r>
            <a:r>
              <a:rPr lang="it-IT" dirty="0"/>
              <a:t> su disponibilità dati (i flussi disponibili sono nati per altri scopi, dati aggregati)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b="1" dirty="0"/>
              <a:t>Opportunità</a:t>
            </a:r>
            <a:r>
              <a:rPr lang="it-IT" dirty="0"/>
              <a:t> tecnologiche attraverso la disponibilità di strumenti di sviluppo «no code»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it-IT" b="1" dirty="0"/>
              <a:t>Nuova</a:t>
            </a:r>
            <a:r>
              <a:rPr lang="it-IT" dirty="0"/>
              <a:t>: </a:t>
            </a:r>
            <a:r>
              <a:rPr lang="it-IT" dirty="0" err="1"/>
              <a:t>learn</a:t>
            </a:r>
            <a:r>
              <a:rPr lang="it-IT" dirty="0"/>
              <a:t> by </a:t>
            </a:r>
            <a:r>
              <a:rPr lang="it-IT" dirty="0" err="1"/>
              <a:t>doing</a:t>
            </a:r>
            <a:endParaRPr lang="it-IT" dirty="0"/>
          </a:p>
          <a:p>
            <a:pPr marL="0" indent="0">
              <a:spcAft>
                <a:spcPts val="1200"/>
              </a:spcAft>
              <a:buNone/>
            </a:pP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370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9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 txBox="1">
            <a:spLocks/>
          </p:cNvSpPr>
          <p:nvPr/>
        </p:nvSpPr>
        <p:spPr>
          <a:xfrm>
            <a:off x="395536" y="1340768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it-IT" dirty="0"/>
              <a:t>Monitoraggio dell’attività di specialistica</a:t>
            </a:r>
          </a:p>
          <a:p>
            <a:pPr marL="0" indent="0">
              <a:spcAft>
                <a:spcPts val="1200"/>
              </a:spcAft>
              <a:buNone/>
            </a:pPr>
            <a:endParaRPr lang="it-IT" sz="2400" dirty="0"/>
          </a:p>
          <a:p>
            <a:pPr marL="0" indent="0" algn="ctr">
              <a:spcAft>
                <a:spcPts val="1200"/>
              </a:spcAft>
              <a:buNone/>
            </a:pPr>
            <a:r>
              <a:rPr lang="it-IT" b="1" dirty="0"/>
              <a:t>Informare su come è stata gestita l’erogazione delle prestazioni di specialistica ambulatoriale durante la pandemia</a:t>
            </a:r>
            <a:endParaRPr lang="it-IT" dirty="0"/>
          </a:p>
          <a:p>
            <a:pPr marL="0" indent="0">
              <a:spcAft>
                <a:spcPts val="1200"/>
              </a:spcAft>
              <a:buNone/>
            </a:pPr>
            <a:r>
              <a:rPr lang="it-IT" dirty="0"/>
              <a:t> </a:t>
            </a:r>
            <a:r>
              <a:rPr lang="it-IT" dirty="0">
                <a:hlinkClick r:id="rId2"/>
              </a:rPr>
              <a:t>https://www.agenas.gov.it/covid19/web/index.php?r=site%2Fandamento-specialistica</a:t>
            </a:r>
            <a:endParaRPr lang="it-IT" dirty="0"/>
          </a:p>
          <a:p>
            <a:pPr marL="0" indent="0">
              <a:spcAft>
                <a:spcPts val="1200"/>
              </a:spcAft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90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100811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dell’attività di specialistica ambulatoriale durante la pandemia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9377" b="13598"/>
          <a:stretch/>
        </p:blipFill>
        <p:spPr>
          <a:xfrm>
            <a:off x="16064" y="2155716"/>
            <a:ext cx="914400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4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dell’attività di specialistica ambulatoriale durante la pandemia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44" y="1844824"/>
            <a:ext cx="9144000" cy="44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3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BBC70F5-709F-4CAC-8F38-49B70223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5760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it-IT" dirty="0"/>
              <a:t>Monitoraggio specialistica - Campania</a:t>
            </a:r>
          </a:p>
          <a:p>
            <a:pPr>
              <a:spcAft>
                <a:spcPts val="1200"/>
              </a:spcAft>
            </a:pP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2B4B30-91E8-4D95-A406-8603A70E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E7233A-1C44-46D8-AF3D-9403C173B746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0350"/>
            <a:ext cx="9144000" cy="44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69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Microsoft Macintosh PowerPoint</Application>
  <PresentationFormat>Presentazione su schermo (4:3)</PresentationFormat>
  <Paragraphs>58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2014-03-02T17:17:29Z</dcterms:created>
  <dcterms:modified xsi:type="dcterms:W3CDTF">2021-11-22T09:44:24Z</dcterms:modified>
</cp:coreProperties>
</file>