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84" r:id="rId21"/>
    <p:sldId id="275" r:id="rId22"/>
    <p:sldId id="277" r:id="rId23"/>
    <p:sldId id="278" r:id="rId24"/>
    <p:sldId id="279" r:id="rId25"/>
    <p:sldId id="256" r:id="rId26"/>
    <p:sldId id="282" r:id="rId27"/>
    <p:sldId id="286" r:id="rId28"/>
    <p:sldId id="285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>
        <p:scale>
          <a:sx n="96" d="100"/>
          <a:sy n="96" d="100"/>
        </p:scale>
        <p:origin x="-12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E440-20DE-D943-855B-7B6276BE54B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6865-7ED0-A24B-A4B3-A45F7D0197F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166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E440-20DE-D943-855B-7B6276BE54B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6865-7ED0-A24B-A4B3-A45F7D0197F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45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E440-20DE-D943-855B-7B6276BE54B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6865-7ED0-A24B-A4B3-A45F7D0197F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578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E440-20DE-D943-855B-7B6276BE54B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6865-7ED0-A24B-A4B3-A45F7D0197F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882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E440-20DE-D943-855B-7B6276BE54B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6865-7ED0-A24B-A4B3-A45F7D0197F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306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E440-20DE-D943-855B-7B6276BE54B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6865-7ED0-A24B-A4B3-A45F7D0197F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817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E440-20DE-D943-855B-7B6276BE54B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6865-7ED0-A24B-A4B3-A45F7D0197F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08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E440-20DE-D943-855B-7B6276BE54B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6865-7ED0-A24B-A4B3-A45F7D0197F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517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E440-20DE-D943-855B-7B6276BE54B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6865-7ED0-A24B-A4B3-A45F7D0197F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780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E440-20DE-D943-855B-7B6276BE54B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6865-7ED0-A24B-A4B3-A45F7D0197F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0952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E440-20DE-D943-855B-7B6276BE54B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6865-7ED0-A24B-A4B3-A45F7D0197F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457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2E440-20DE-D943-855B-7B6276BE54B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6865-7ED0-A24B-A4B3-A45F7D0197F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398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oto 2 b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683728" y="1577591"/>
            <a:ext cx="8071797" cy="994876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Ruolo del medico nell’evoluzione della sanità per la cure delle persone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808450" y="2743200"/>
            <a:ext cx="7802987" cy="3939435"/>
          </a:xfrm>
        </p:spPr>
        <p:txBody>
          <a:bodyPr/>
          <a:lstStyle/>
          <a:p>
            <a:r>
              <a:rPr lang="it-IT" dirty="0" smtClean="0"/>
              <a:t>Breve cenno storico sull’ evoluzione del ruolo del medico</a:t>
            </a:r>
          </a:p>
          <a:p>
            <a:r>
              <a:rPr lang="it-IT" dirty="0" smtClean="0"/>
              <a:t>Art. 3  del Nuovo CDM</a:t>
            </a:r>
          </a:p>
          <a:p>
            <a:r>
              <a:rPr lang="it-IT" dirty="0" smtClean="0"/>
              <a:t>Valore del Codice Deontologico</a:t>
            </a:r>
          </a:p>
          <a:p>
            <a:r>
              <a:rPr lang="it-IT" dirty="0" smtClean="0"/>
              <a:t>“L’assalto alla diligenza”</a:t>
            </a:r>
          </a:p>
          <a:p>
            <a:r>
              <a:rPr lang="it-IT" dirty="0" smtClean="0"/>
              <a:t>Le condizioni di disagio della professione </a:t>
            </a:r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0" y="6497969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entury Schoolbook" pitchFamily="18" charset="0"/>
              </a:rPr>
              <a:t>Conte ‘15</a:t>
            </a:r>
            <a:endParaRPr lang="it-IT" dirty="0"/>
          </a:p>
        </p:txBody>
      </p:sp>
      <p:pic>
        <p:nvPicPr>
          <p:cNvPr id="1026" name="Picture 2" descr="C:\Documents and Settings\conte.luigi\Desktop\20151012_165934_resized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8731" y="3576207"/>
            <a:ext cx="1590260" cy="1455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7108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7" descr="foto 2 b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57200" y="1600200"/>
            <a:ext cx="84646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La Suprema Corte superando posizioni del passato ha ritenuto di riconoscere natura giuridica alle norme deontologiche:</a:t>
            </a:r>
          </a:p>
          <a:p>
            <a:pPr>
              <a:buFontTx/>
              <a:buChar char="-"/>
            </a:pPr>
            <a:r>
              <a:rPr lang="it-IT" sz="2800" dirty="0" smtClean="0"/>
              <a:t> Sia alla luce dell’inserimento delle stesse nell’ordinamento giuridico professionale</a:t>
            </a:r>
          </a:p>
          <a:p>
            <a:r>
              <a:rPr lang="it-IT" sz="2800" dirty="0" smtClean="0"/>
              <a:t> perché integrano l’articolo 38 del DPR 221/1950;</a:t>
            </a:r>
          </a:p>
          <a:p>
            <a:r>
              <a:rPr lang="it-IT" sz="2800" dirty="0" smtClean="0"/>
              <a:t>-  Sia in forza della consistenza giuridica delle stesse sanzioni disciplinari previste dalla legge, applicabili dopo un procedimento giurisdizionale, assoggettato al controllo finale delle sezioni unite della Cassazione</a:t>
            </a:r>
            <a:endParaRPr lang="it-IT" sz="2800" dirty="0"/>
          </a:p>
        </p:txBody>
      </p:sp>
      <p:sp>
        <p:nvSpPr>
          <p:cNvPr id="6" name="Rettangolo 5"/>
          <p:cNvSpPr/>
          <p:nvPr/>
        </p:nvSpPr>
        <p:spPr>
          <a:xfrm>
            <a:off x="0" y="6488668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entury Schoolbook" pitchFamily="18" charset="0"/>
              </a:rPr>
              <a:t>Conte ‘15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7" descr="foto 2 b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7" descr="foto 2 b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683728" y="1577591"/>
            <a:ext cx="7802987" cy="994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Ruolo del medico nell’evoluzione della sanità per la cure delle persone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808450" y="2743200"/>
            <a:ext cx="7802987" cy="3939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Breve cenno storico sull’ evoluzione del ruolo del medico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Art. 3 e 4 del Nuovo CDM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Valore del Codice Deontologico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“L’assalto alla diligenza”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condizioni di disagio della professione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6497969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entury Schoolbook" pitchFamily="18" charset="0"/>
              </a:rPr>
              <a:t>Conte ‘15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2"/>
          <a:srcRect t="6003" b="6003"/>
          <a:stretch>
            <a:fillRect/>
          </a:stretch>
        </p:blipFill>
        <p:spPr/>
      </p:pic>
      <p:pic>
        <p:nvPicPr>
          <p:cNvPr id="4" name="Picture 7" descr="foto 2 bi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1711715" y="1417638"/>
            <a:ext cx="5924292" cy="753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 eccoci all’ Assalto alla diligenza ?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http://www.romaregione.net/wp-content/uploads/2013/12/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076733" y="2170824"/>
            <a:ext cx="4925200" cy="3290452"/>
          </a:xfrm>
          <a:prstGeom prst="rect">
            <a:avLst/>
          </a:prstGeom>
          <a:noFill/>
        </p:spPr>
      </p:pic>
      <p:sp>
        <p:nvSpPr>
          <p:cNvPr id="8" name="Rettangolo 5"/>
          <p:cNvSpPr>
            <a:spLocks noChangeArrowheads="1"/>
          </p:cNvSpPr>
          <p:nvPr/>
        </p:nvSpPr>
        <p:spPr bwMode="auto">
          <a:xfrm>
            <a:off x="183234" y="6488668"/>
            <a:ext cx="15284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>
                <a:latin typeface="Century Schoolbook" pitchFamily="18" charset="0"/>
              </a:rPr>
              <a:t>Conte ‘</a:t>
            </a:r>
            <a:r>
              <a:rPr lang="it-IT" dirty="0" smtClean="0">
                <a:latin typeface="Century Schoolbook" pitchFamily="18" charset="0"/>
              </a:rPr>
              <a:t>15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83234" y="5615001"/>
            <a:ext cx="6903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it-IT" sz="2400" b="1" dirty="0" smtClean="0"/>
              <a:t>E le cause del </a:t>
            </a:r>
            <a:r>
              <a:rPr lang="it-IT" sz="2400" b="1" dirty="0"/>
              <a:t>disagio della professione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932" y="4516539"/>
            <a:ext cx="2142068" cy="1483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7" descr="foto 2 b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457200" y="1417638"/>
            <a:ext cx="8258203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Mentre ci si confrontava sul  riconoscimento di specifiche competenze professionali che devono essere ricomprese  nell’ambito di una 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legge quadro che finalmente stabilisca chi fa…. cosa ….. e con quale processo formativo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( 21 Regioni …. 42 Università …)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Mentre si discuteva che non possono essere le regioni a decidere  l’individuazione di nuove competenze per la professione infermieristica , oggi, e per tutte le professioni sanitarie, domani, scavalcando prerogative di Parlamento, Ministero della Salute e MIUR,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si denunciava  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escamotage 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 tipo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contrattualistico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miope, privo di visione politica che non intercetta i bisogni di salute della popolazione.  </a:t>
            </a:r>
          </a:p>
        </p:txBody>
      </p:sp>
      <p:sp>
        <p:nvSpPr>
          <p:cNvPr id="7" name="Rettangolo 3"/>
          <p:cNvSpPr>
            <a:spLocks noChangeArrowheads="1"/>
          </p:cNvSpPr>
          <p:nvPr/>
        </p:nvSpPr>
        <p:spPr bwMode="auto">
          <a:xfrm>
            <a:off x="0" y="6488113"/>
            <a:ext cx="11801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>
                <a:latin typeface="Century Schoolbook" pitchFamily="18" charset="0"/>
              </a:rPr>
              <a:t>Conte ‘</a:t>
            </a:r>
            <a:r>
              <a:rPr lang="it-IT" dirty="0" smtClean="0">
                <a:latin typeface="Century Schoolbook" pitchFamily="18" charset="0"/>
              </a:rPr>
              <a:t>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/>
          <a:srcRect t="21121" b="21121"/>
          <a:stretch>
            <a:fillRect/>
          </a:stretch>
        </p:blipFill>
        <p:spPr/>
      </p:pic>
      <p:pic>
        <p:nvPicPr>
          <p:cNvPr id="4" name="Picture 7" descr="foto 2 bi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033669" y="1073426"/>
            <a:ext cx="74742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it-IT" sz="2800" dirty="0" smtClean="0"/>
              <a:t>Mentre si sosteneva che non possono essere le 42 Università italiane a decidere</a:t>
            </a:r>
            <a:r>
              <a:rPr lang="it-IT" sz="2800" b="1" dirty="0" smtClean="0"/>
              <a:t> Lavoro e Professioni : l’offerta formativa va costruita non per soddisfare le ambizioni di una singola professione sanitaria, ma per </a:t>
            </a:r>
            <a:r>
              <a:rPr lang="it-IT" sz="2800" b="1" dirty="0" smtClean="0">
                <a:solidFill>
                  <a:srgbClr val="FF0000"/>
                </a:solidFill>
              </a:rPr>
              <a:t>dare risposte ai bisogni di salute della società,</a:t>
            </a:r>
            <a:r>
              <a:rPr lang="it-IT" sz="2800" b="1" dirty="0" smtClean="0"/>
              <a:t> concordandole con tutte le professioni sanitarie.</a:t>
            </a:r>
            <a:endParaRPr lang="it-IT" sz="2800" dirty="0" smtClean="0"/>
          </a:p>
        </p:txBody>
      </p:sp>
      <p:sp>
        <p:nvSpPr>
          <p:cNvPr id="6" name="Rettangolo 5"/>
          <p:cNvSpPr/>
          <p:nvPr/>
        </p:nvSpPr>
        <p:spPr>
          <a:xfrm>
            <a:off x="-2" y="3985591"/>
            <a:ext cx="68778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  <a:latin typeface="Bauhaus 93" pitchFamily="82" charset="0"/>
              </a:rPr>
              <a:t>Ci viene sbattuto in faccia il comma 566 che limita le competenze del medico riservandole alle attività complesse e specialistiche</a:t>
            </a:r>
            <a:endParaRPr lang="it-IT" sz="3200" dirty="0">
              <a:solidFill>
                <a:srgbClr val="FF0000"/>
              </a:solidFill>
              <a:latin typeface="Bauhaus 93" pitchFamily="82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619" y="3678995"/>
            <a:ext cx="2463381" cy="2345567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-2" y="6488668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entury Schoolbook" pitchFamily="18" charset="0"/>
              </a:rPr>
              <a:t>Conte ‘15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7" descr="foto 2 b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1640080" y="725487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0" hangingPunct="0">
              <a:defRPr/>
            </a:pPr>
            <a:r>
              <a:rPr lang="it-IT" sz="40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Un punto deve restar fermo:</a:t>
            </a:r>
            <a:endParaRPr lang="it-IT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140677" y="1868487"/>
            <a:ext cx="9003323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5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400" b="1" dirty="0">
                <a:solidFill>
                  <a:srgbClr val="000000"/>
                </a:solidFill>
                <a:latin typeface="+mn-lt"/>
              </a:rPr>
              <a:t>non sia sottratta al medico alcuna prestazione nell’ambito della sanità e che siano riservate al medico le competenze relative alla </a:t>
            </a:r>
            <a:r>
              <a:rPr lang="it-IT" sz="2400" b="1" dirty="0">
                <a:solidFill>
                  <a:srgbClr val="FF0000"/>
                </a:solidFill>
                <a:latin typeface="+mn-lt"/>
              </a:rPr>
              <a:t>diagnosi</a:t>
            </a:r>
            <a:r>
              <a:rPr lang="it-IT" sz="2400" b="1" dirty="0">
                <a:solidFill>
                  <a:srgbClr val="000000"/>
                </a:solidFill>
                <a:latin typeface="+mn-lt"/>
              </a:rPr>
              <a:t>, alla </a:t>
            </a:r>
            <a:r>
              <a:rPr lang="it-IT" sz="2400" b="1" dirty="0">
                <a:solidFill>
                  <a:srgbClr val="FF0000"/>
                </a:solidFill>
                <a:latin typeface="+mn-lt"/>
              </a:rPr>
              <a:t>leadership di ogni procedura assistenziale e del governo clinico</a:t>
            </a:r>
            <a:r>
              <a:rPr lang="it-IT" sz="2400" b="1" dirty="0">
                <a:solidFill>
                  <a:srgbClr val="000000"/>
                </a:solidFill>
                <a:latin typeface="+mn-lt"/>
              </a:rPr>
              <a:t>, alla </a:t>
            </a:r>
            <a:r>
              <a:rPr lang="it-IT" sz="2400" b="1" dirty="0">
                <a:solidFill>
                  <a:srgbClr val="FF0000"/>
                </a:solidFill>
                <a:latin typeface="+mn-lt"/>
              </a:rPr>
              <a:t>relazione con il paziente </a:t>
            </a:r>
            <a:r>
              <a:rPr lang="it-IT" sz="2400" b="1" dirty="0">
                <a:solidFill>
                  <a:srgbClr val="000000"/>
                </a:solidFill>
                <a:latin typeface="+mn-lt"/>
              </a:rPr>
              <a:t>(definita nell’ambito dell’informazione e del consenso/dissenso quali base dell’alleanza terapeutica), agli </a:t>
            </a:r>
            <a:r>
              <a:rPr lang="it-IT" sz="2400" b="1" dirty="0">
                <a:solidFill>
                  <a:srgbClr val="FF0000"/>
                </a:solidFill>
                <a:latin typeface="+mn-lt"/>
              </a:rPr>
              <a:t>indirizzi di cura </a:t>
            </a:r>
            <a:r>
              <a:rPr lang="it-IT" sz="2400" b="1" dirty="0">
                <a:solidFill>
                  <a:srgbClr val="000000"/>
                </a:solidFill>
                <a:latin typeface="+mn-lt"/>
              </a:rPr>
              <a:t>e ad </a:t>
            </a:r>
            <a:r>
              <a:rPr lang="it-IT" sz="2400" b="1" dirty="0">
                <a:solidFill>
                  <a:srgbClr val="FF0000"/>
                </a:solidFill>
                <a:latin typeface="+mn-lt"/>
              </a:rPr>
              <a:t>ogni attività che esiga una “base cognitiva complessa”</a:t>
            </a:r>
            <a:r>
              <a:rPr lang="it-IT" sz="2400" b="1" dirty="0">
                <a:solidFill>
                  <a:srgbClr val="000000"/>
                </a:solidFill>
                <a:latin typeface="+mn-lt"/>
              </a:rPr>
              <a:t>.</a:t>
            </a:r>
            <a:endParaRPr lang="it-IT" sz="2400" dirty="0">
              <a:solidFill>
                <a:srgbClr val="000000"/>
              </a:solidFill>
              <a:latin typeface="+mn-lt"/>
            </a:endParaRPr>
          </a:p>
          <a:p>
            <a:pPr marL="273050" indent="-273050" eaLnBrk="0" hangingPunct="0">
              <a:spcBef>
                <a:spcPts val="5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400" dirty="0">
                <a:solidFill>
                  <a:srgbClr val="000000"/>
                </a:solidFill>
                <a:latin typeface="+mn-lt"/>
              </a:rPr>
              <a:t>	</a:t>
            </a:r>
            <a:r>
              <a:rPr lang="it-IT" sz="2400" b="1" dirty="0">
                <a:solidFill>
                  <a:srgbClr val="FF0000"/>
                </a:solidFill>
                <a:latin typeface="+mn-lt"/>
              </a:rPr>
              <a:t>La responsabilità dei percorsi diagnostico terapeutici assistenziali del paziente è riservata esclusivamente al medico, mentre può </a:t>
            </a:r>
            <a:r>
              <a:rPr lang="it-IT" sz="2400" b="1" dirty="0">
                <a:latin typeface="+mn-lt"/>
              </a:rPr>
              <a:t>essere delegata ad altri professionisti  </a:t>
            </a:r>
            <a:r>
              <a:rPr lang="it-IT" sz="2400" b="1" dirty="0">
                <a:solidFill>
                  <a:srgbClr val="FF0000"/>
                </a:solidFill>
                <a:latin typeface="+mn-lt"/>
              </a:rPr>
              <a:t>in </a:t>
            </a:r>
            <a:r>
              <a:rPr lang="it-IT" sz="2400" b="1" dirty="0">
                <a:latin typeface="+mn-lt"/>
              </a:rPr>
              <a:t>autonomia gestionale </a:t>
            </a:r>
            <a:r>
              <a:rPr lang="it-IT" sz="2400" b="1" dirty="0">
                <a:solidFill>
                  <a:srgbClr val="FF0000"/>
                </a:solidFill>
                <a:latin typeface="+mn-lt"/>
              </a:rPr>
              <a:t>la responsabilità di prestazioni all’interno </a:t>
            </a:r>
            <a:r>
              <a:rPr lang="it-IT" sz="2400" b="1" dirty="0">
                <a:latin typeface="+mn-lt"/>
              </a:rPr>
              <a:t>di tali percorsi.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it-IT" sz="2400" dirty="0">
              <a:latin typeface="+mn-lt"/>
            </a:endParaRPr>
          </a:p>
        </p:txBody>
      </p:sp>
      <p:sp>
        <p:nvSpPr>
          <p:cNvPr id="8" name="Rettangolo 4"/>
          <p:cNvSpPr>
            <a:spLocks noChangeArrowheads="1"/>
          </p:cNvSpPr>
          <p:nvPr/>
        </p:nvSpPr>
        <p:spPr bwMode="auto">
          <a:xfrm>
            <a:off x="0" y="6488112"/>
            <a:ext cx="1179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>
                <a:latin typeface="Century Schoolbook" pitchFamily="18" charset="0"/>
              </a:rPr>
              <a:t>Conte ‘15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7" descr="foto 2 b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457200" y="37861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 in ogni organizzazione complessa la gerarchia è un elemento di sicurezza e di efficienza</a:t>
            </a:r>
          </a:p>
        </p:txBody>
      </p:sp>
      <p:sp>
        <p:nvSpPr>
          <p:cNvPr id="6" name="Rettangolo 5"/>
          <p:cNvSpPr/>
          <p:nvPr/>
        </p:nvSpPr>
        <p:spPr>
          <a:xfrm>
            <a:off x="91164" y="1600200"/>
            <a:ext cx="901561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“Gerarchia” con accezione</a:t>
            </a:r>
          </a:p>
          <a:p>
            <a:pPr algn="ctr">
              <a:defRPr/>
            </a:pPr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negativa</a:t>
            </a:r>
          </a:p>
        </p:txBody>
      </p:sp>
      <p:sp>
        <p:nvSpPr>
          <p:cNvPr id="9" name="Rettangolo 8"/>
          <p:cNvSpPr/>
          <p:nvPr/>
        </p:nvSpPr>
        <p:spPr>
          <a:xfrm>
            <a:off x="0" y="6543159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entury Schoolbook" pitchFamily="18" charset="0"/>
              </a:rPr>
              <a:t>Conte ‘15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7" descr="foto 2 b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http://static.televisionando.it/televisionando/fotogallery/625X0/9292/laereo-ammarato-nel-fiume-hudson-a-new-yo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http://www.internet-news.it/wp-content/uploads/2009/02/pilota_sullember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85728"/>
            <a:ext cx="1809750" cy="255270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357158" y="357166"/>
            <a:ext cx="6237605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Equipaggio competente e con alta professionalità</a:t>
            </a:r>
          </a:p>
          <a:p>
            <a:r>
              <a:rPr lang="it-IT" sz="2000" b="1" dirty="0" smtClean="0"/>
              <a:t>Ognuno sapeva cosa fare e come farlo</a:t>
            </a:r>
          </a:p>
          <a:p>
            <a:endParaRPr lang="it-IT" b="1" dirty="0" smtClean="0"/>
          </a:p>
          <a:p>
            <a:r>
              <a:rPr lang="it-IT" b="1" dirty="0" smtClean="0"/>
              <a:t>Ma quest’uomo in </a:t>
            </a:r>
            <a:r>
              <a:rPr lang="it-IT" b="1" smtClean="0"/>
              <a:t>tre secondi </a:t>
            </a:r>
            <a:r>
              <a:rPr lang="it-IT" b="1" dirty="0" smtClean="0"/>
              <a:t>ha preso la decisione</a:t>
            </a:r>
          </a:p>
          <a:p>
            <a:r>
              <a:rPr lang="it-IT" b="1" dirty="0" smtClean="0"/>
              <a:t>che ha salvato la vita a T U T </a:t>
            </a:r>
            <a:r>
              <a:rPr lang="it-IT" b="1" dirty="0" err="1" smtClean="0"/>
              <a:t>T</a:t>
            </a:r>
            <a:r>
              <a:rPr lang="it-IT" b="1" dirty="0" smtClean="0"/>
              <a:t> I .</a:t>
            </a:r>
            <a:endParaRPr lang="it-IT" b="1" dirty="0"/>
          </a:p>
        </p:txBody>
      </p:sp>
      <p:sp>
        <p:nvSpPr>
          <p:cNvPr id="8" name="Rettangolo 7"/>
          <p:cNvSpPr/>
          <p:nvPr/>
        </p:nvSpPr>
        <p:spPr>
          <a:xfrm>
            <a:off x="1000100" y="4786322"/>
            <a:ext cx="68403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Ruolo fondamentale</a:t>
            </a:r>
          </a:p>
          <a:p>
            <a:pPr algn="ctr"/>
            <a:r>
              <a:rPr lang="it-I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della LEADERSHIP</a:t>
            </a:r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7" descr="foto 2 b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57200" y="1768510"/>
            <a:ext cx="7993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Si fa un decreto sulle condizioni di erogabilità di 208 prestazioni diagnostiche aggiungendo la frase “o indicazioni di appropriatezza prescrittiva per rispondere all’esigenza delle Regioni di coprire altre “manchevolezze” e </a:t>
            </a:r>
            <a:r>
              <a:rPr lang="it-IT" sz="2400" b="1" dirty="0" smtClean="0"/>
              <a:t>si fissano sanzioni economiche  </a:t>
            </a:r>
            <a:r>
              <a:rPr lang="it-IT" sz="2400" b="1" dirty="0" smtClean="0">
                <a:solidFill>
                  <a:srgbClr val="FF0000"/>
                </a:solidFill>
              </a:rPr>
              <a:t>per le presunte prescrizioni inappropriate del medico</a:t>
            </a:r>
          </a:p>
          <a:p>
            <a:endParaRPr lang="it-IT" sz="2400" b="1" dirty="0" smtClean="0">
              <a:solidFill>
                <a:srgbClr val="FF0000"/>
              </a:solidFill>
            </a:endParaRPr>
          </a:p>
          <a:p>
            <a:r>
              <a:rPr lang="it-IT" sz="2400" b="1" dirty="0" smtClean="0"/>
              <a:t>La pratica medica viene egemonizzata dalla politica, dai manager, dai burocrati, dagli economisti sanitari che vogliono venirci a dire cosa è bene per i nostri pazienti soltanto per fare cassa </a:t>
            </a:r>
            <a:endParaRPr lang="it-IT" sz="2400" b="1" dirty="0"/>
          </a:p>
        </p:txBody>
      </p:sp>
      <p:sp>
        <p:nvSpPr>
          <p:cNvPr id="6" name="Rettangolo 5"/>
          <p:cNvSpPr/>
          <p:nvPr/>
        </p:nvSpPr>
        <p:spPr>
          <a:xfrm>
            <a:off x="0" y="6488668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entury Schoolbook" pitchFamily="18" charset="0"/>
              </a:rPr>
              <a:t>Conte ‘15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528391" y="1232972"/>
            <a:ext cx="2409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Decreto appropriatezza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7" descr="foto 2 b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57200" y="1969477"/>
            <a:ext cx="846456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Ci sono taluni tardo-positivisti, che non hanno mai </a:t>
            </a:r>
          </a:p>
          <a:p>
            <a:r>
              <a:rPr lang="it-IT" sz="2800" b="1" dirty="0" smtClean="0"/>
              <a:t>visto un malato, ma esaltano il valore delle evidenze </a:t>
            </a:r>
          </a:p>
          <a:p>
            <a:r>
              <a:rPr lang="it-IT" sz="2800" b="1" dirty="0" smtClean="0"/>
              <a:t>derivanti dalla ricerca come se fossero “verità” assolute</a:t>
            </a:r>
          </a:p>
          <a:p>
            <a:r>
              <a:rPr lang="it-IT" sz="2800" b="1" dirty="0" smtClean="0"/>
              <a:t> ed incontrovertibili, e agitano le cosiddette linee guida </a:t>
            </a:r>
          </a:p>
          <a:p>
            <a:r>
              <a:rPr lang="it-IT" sz="2800" b="1" dirty="0" smtClean="0"/>
              <a:t>non come </a:t>
            </a:r>
            <a:r>
              <a:rPr lang="it-IT" sz="2800" b="1" dirty="0" smtClean="0">
                <a:solidFill>
                  <a:srgbClr val="FF0000"/>
                </a:solidFill>
              </a:rPr>
              <a:t>“raccomandazioni”, </a:t>
            </a:r>
          </a:p>
          <a:p>
            <a:r>
              <a:rPr lang="it-IT" sz="2800" b="1" dirty="0" smtClean="0"/>
              <a:t>ma come se fossero le tavole della</a:t>
            </a:r>
          </a:p>
          <a:p>
            <a:r>
              <a:rPr lang="it-IT" sz="2800" b="1" dirty="0" smtClean="0"/>
              <a:t>legge scolpite nella pietra</a:t>
            </a:r>
            <a:endParaRPr lang="it-IT" sz="2800" b="1" dirty="0"/>
          </a:p>
        </p:txBody>
      </p:sp>
      <p:sp>
        <p:nvSpPr>
          <p:cNvPr id="6" name="Rettangolo 5"/>
          <p:cNvSpPr/>
          <p:nvPr/>
        </p:nvSpPr>
        <p:spPr>
          <a:xfrm>
            <a:off x="0" y="6488668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entury Schoolbook" pitchFamily="18" charset="0"/>
              </a:rPr>
              <a:t>Conte ‘15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7" descr="foto 2 b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93335" y="1600200"/>
            <a:ext cx="81492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Font typeface="Wingdings 2" pitchFamily="18" charset="2"/>
              <a:buChar char=""/>
            </a:pPr>
            <a:r>
              <a:rPr lang="it-IT" sz="2400" b="1" dirty="0" smtClean="0"/>
              <a:t>In Italia  la </a:t>
            </a:r>
            <a:r>
              <a:rPr lang="it-IT" sz="2400" b="1" dirty="0" smtClean="0">
                <a:solidFill>
                  <a:srgbClr val="FF0000"/>
                </a:solidFill>
              </a:rPr>
              <a:t>dominanza</a:t>
            </a:r>
            <a:r>
              <a:rPr lang="it-IT" sz="2400" b="1" dirty="0" smtClean="0"/>
              <a:t> (in termini di duplice significato: tecnico-organizzativo e giuridico) </a:t>
            </a:r>
            <a:r>
              <a:rPr lang="it-IT" sz="2400" b="1" dirty="0" smtClean="0">
                <a:solidFill>
                  <a:srgbClr val="FF0000"/>
                </a:solidFill>
              </a:rPr>
              <a:t>del medico-chirurgo fu limitata per la prima volta dall’art. 99 del </a:t>
            </a:r>
            <a:r>
              <a:rPr lang="it-IT" sz="2400" b="1" i="1" dirty="0" smtClean="0">
                <a:solidFill>
                  <a:srgbClr val="FF0000"/>
                </a:solidFill>
              </a:rPr>
              <a:t>T.U. delle leggi sanitarie </a:t>
            </a:r>
            <a:r>
              <a:rPr lang="it-IT" sz="2400" b="1" dirty="0" smtClean="0"/>
              <a:t>(R.D. 27 luglio 1934), mediante il riconoscimento legale «delle </a:t>
            </a:r>
            <a:r>
              <a:rPr lang="it-IT" sz="2400" b="1" i="1" dirty="0" smtClean="0"/>
              <a:t>professioni ausiliarie di levatrice, assistente sanitaria e infermiera diplomata</a:t>
            </a:r>
            <a:r>
              <a:rPr lang="it-IT" sz="2400" b="1" dirty="0" smtClean="0"/>
              <a:t>».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874206" y="4000858"/>
            <a:ext cx="78125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Si costituiva così la </a:t>
            </a:r>
            <a:r>
              <a:rPr lang="it-IT" sz="2400" b="1" i="1" dirty="0" smtClean="0">
                <a:solidFill>
                  <a:srgbClr val="FF0000"/>
                </a:solidFill>
              </a:rPr>
              <a:t>scala gerarchica </a:t>
            </a:r>
            <a:r>
              <a:rPr lang="it-IT" sz="2400" b="1" dirty="0" smtClean="0"/>
              <a:t>degli operatori sanitari, posti su tre gradini ben distinti: le </a:t>
            </a:r>
            <a:r>
              <a:rPr lang="it-IT" sz="2400" b="1" i="1" dirty="0" smtClean="0">
                <a:solidFill>
                  <a:srgbClr val="FF0000"/>
                </a:solidFill>
              </a:rPr>
              <a:t>professioni principali</a:t>
            </a:r>
            <a:r>
              <a:rPr lang="it-IT" sz="2400" b="1" dirty="0" smtClean="0"/>
              <a:t>, le </a:t>
            </a:r>
            <a:r>
              <a:rPr lang="it-IT" sz="2400" b="1" i="1" dirty="0" smtClean="0">
                <a:solidFill>
                  <a:schemeClr val="tx2"/>
                </a:solidFill>
              </a:rPr>
              <a:t>professioni sanitarie ausiliarie</a:t>
            </a:r>
            <a:r>
              <a:rPr lang="it-IT" sz="2400" b="1" dirty="0" smtClean="0"/>
              <a:t>, le </a:t>
            </a:r>
            <a:r>
              <a:rPr lang="it-IT" sz="2400" b="1" i="1" dirty="0" smtClean="0">
                <a:solidFill>
                  <a:srgbClr val="00B050"/>
                </a:solidFill>
              </a:rPr>
              <a:t>arti ausiliarie delle professioni sanitarie</a:t>
            </a:r>
            <a:r>
              <a:rPr lang="it-IT" sz="2400" b="1" dirty="0" smtClean="0">
                <a:solidFill>
                  <a:srgbClr val="00B050"/>
                </a:solidFill>
              </a:rPr>
              <a:t> </a:t>
            </a:r>
            <a:endParaRPr lang="it-IT" sz="2400" dirty="0"/>
          </a:p>
        </p:txBody>
      </p:sp>
      <p:sp>
        <p:nvSpPr>
          <p:cNvPr id="7" name="Rettangolo 6"/>
          <p:cNvSpPr/>
          <p:nvPr/>
        </p:nvSpPr>
        <p:spPr>
          <a:xfrm>
            <a:off x="0" y="6488668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entury Schoolbook" pitchFamily="18" charset="0"/>
              </a:rPr>
              <a:t>Conte ‘15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7" descr="foto 2 b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6488668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entury Schoolbook" pitchFamily="18" charset="0"/>
              </a:rPr>
              <a:t>Conte ‘15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41592" y="1811327"/>
            <a:ext cx="76259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Dimenticando le parole del medico canadese</a:t>
            </a:r>
          </a:p>
          <a:p>
            <a:r>
              <a:rPr lang="it-IT" sz="2800" b="1" dirty="0" smtClean="0"/>
              <a:t> William </a:t>
            </a:r>
            <a:r>
              <a:rPr lang="it-IT" sz="2800" b="1" dirty="0" err="1" smtClean="0"/>
              <a:t>Osler</a:t>
            </a:r>
            <a:r>
              <a:rPr lang="it-IT" sz="2800" b="1" dirty="0" smtClean="0"/>
              <a:t> che alla fine dell’ 800 diceva :</a:t>
            </a:r>
          </a:p>
          <a:p>
            <a:r>
              <a:rPr lang="it-IT" sz="2800" b="1" dirty="0" smtClean="0"/>
              <a:t>“ tra la medicina e la scienza, c’è la stessa differenza esistente tra l’arte di volare e l’ingegneria aeronautica e se non fosse esistita la </a:t>
            </a:r>
            <a:r>
              <a:rPr lang="it-IT" sz="2800" b="1" dirty="0" smtClean="0">
                <a:solidFill>
                  <a:srgbClr val="FF0000"/>
                </a:solidFill>
              </a:rPr>
              <a:t>variabilità tra le persone malate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la medicina sarebbe una scienza e non un’arte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7" descr="foto 2 b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97467" y="1600200"/>
            <a:ext cx="790472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730 precompilato </a:t>
            </a:r>
            <a:r>
              <a:rPr lang="it-IT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mentre si era al tavolo con spirito di collaborazione </a:t>
            </a:r>
          </a:p>
          <a:p>
            <a:r>
              <a:rPr lang="it-IT" sz="2800" dirty="0"/>
              <a:t> </a:t>
            </a:r>
            <a:r>
              <a:rPr lang="it-IT" sz="2800" dirty="0" smtClean="0"/>
              <a:t>   per definire le modalità tecniche per la fornitura </a:t>
            </a:r>
          </a:p>
          <a:p>
            <a:r>
              <a:rPr lang="it-IT" sz="2800" dirty="0"/>
              <a:t> </a:t>
            </a:r>
            <a:r>
              <a:rPr lang="it-IT" sz="2800" dirty="0" smtClean="0"/>
              <a:t>   della nostra anagrafica e per la trasmissione </a:t>
            </a:r>
          </a:p>
          <a:p>
            <a:r>
              <a:rPr lang="it-IT" sz="2800" dirty="0"/>
              <a:t> </a:t>
            </a:r>
            <a:r>
              <a:rPr lang="it-IT" sz="2800" dirty="0" smtClean="0"/>
              <a:t>   delle fatture e per definire problemi di privacy 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ARRIVANO LE SANZIONI :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100 euro per ogni fattura errata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Fino ad un massimo di 50.000 euro</a:t>
            </a:r>
          </a:p>
          <a:p>
            <a:endParaRPr lang="it-IT" sz="2800" dirty="0"/>
          </a:p>
        </p:txBody>
      </p:sp>
      <p:sp>
        <p:nvSpPr>
          <p:cNvPr id="6" name="Rettangolo 5"/>
          <p:cNvSpPr/>
          <p:nvPr/>
        </p:nvSpPr>
        <p:spPr>
          <a:xfrm>
            <a:off x="0" y="6488668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entury Schoolbook" pitchFamily="18" charset="0"/>
              </a:rPr>
              <a:t>Conte ‘15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7" descr="foto 2 b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57201" y="1162878"/>
            <a:ext cx="79078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Certificati INAIL </a:t>
            </a:r>
            <a:r>
              <a:rPr lang="it-IT" sz="2800" b="1" dirty="0" err="1" smtClean="0"/>
              <a:t>Dlgs</a:t>
            </a:r>
            <a:r>
              <a:rPr lang="it-IT" sz="2800" b="1" dirty="0" smtClean="0"/>
              <a:t> 151 del 14/9/2015 art. 2 : </a:t>
            </a:r>
            <a:r>
              <a:rPr lang="it-IT" sz="2800" b="1" dirty="0" smtClean="0">
                <a:solidFill>
                  <a:srgbClr val="FF0000"/>
                </a:solidFill>
              </a:rPr>
              <a:t>qualunque medico presti la prima assistenza a un lavoratore infortunato sul lavoro o affetto da malattia professionale </a:t>
            </a:r>
            <a:r>
              <a:rPr lang="it-IT" sz="2800" b="1" dirty="0" smtClean="0"/>
              <a:t>è obbligato a rilasciare certificato ai fini degli obblighi di denuncia per via telematica</a:t>
            </a:r>
          </a:p>
          <a:p>
            <a:r>
              <a:rPr lang="it-IT" sz="2800" b="1" dirty="0" smtClean="0"/>
              <a:t>Adesso nasce il </a:t>
            </a:r>
            <a:r>
              <a:rPr lang="it-IT" sz="2800" b="1" dirty="0" smtClean="0">
                <a:solidFill>
                  <a:srgbClr val="FF0000"/>
                </a:solidFill>
              </a:rPr>
              <a:t>problema vaccinazioni</a:t>
            </a:r>
            <a:r>
              <a:rPr lang="it-IT" sz="2800" b="1" dirty="0" smtClean="0"/>
              <a:t>:</a:t>
            </a:r>
          </a:p>
          <a:p>
            <a:pPr marL="457200" indent="-457200">
              <a:buFont typeface="Arial"/>
              <a:buChar char="•"/>
            </a:pPr>
            <a:r>
              <a:rPr lang="it-IT" sz="2800" b="1" dirty="0" smtClean="0"/>
              <a:t>Dopo aver abolito l’obbligatorietà per cedimento ad istanze demagogiche ed ideologiche</a:t>
            </a:r>
          </a:p>
          <a:p>
            <a:pPr marL="457200" indent="-457200">
              <a:buFont typeface="Arial"/>
              <a:buChar char="•"/>
            </a:pPr>
            <a:r>
              <a:rPr lang="it-IT" sz="2800" b="1" dirty="0" smtClean="0"/>
              <a:t>Dopo il disinteresse delle regioni per il tema ci si accorge  dei gravi rischi per la salute e si ipotizzano sanzioni per i medici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6488668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entury Schoolbook" pitchFamily="18" charset="0"/>
              </a:rPr>
              <a:t>Conte ‘15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7" descr="foto 2 b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219126" y="1182757"/>
            <a:ext cx="702750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Abbiamo la sensazione di </a:t>
            </a:r>
          </a:p>
          <a:p>
            <a:pPr algn="ctr"/>
            <a:r>
              <a:rPr lang="it-IT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it-IT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ssere in un film horror in cui</a:t>
            </a:r>
          </a:p>
          <a:p>
            <a:pPr algn="ctr"/>
            <a:r>
              <a:rPr lang="it-IT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contare una colpa </a:t>
            </a:r>
          </a:p>
          <a:p>
            <a:pPr algn="ctr"/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quella di essere MEDICI</a:t>
            </a:r>
            <a:endParaRPr lang="it-IT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05034" y="3983524"/>
            <a:ext cx="83575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Anche noi abbiamo le nostre responsabilità </a:t>
            </a:r>
          </a:p>
          <a:p>
            <a:r>
              <a:rPr lang="it-IT" sz="2400" dirty="0" smtClean="0"/>
              <a:t>e ci stiamo attrezzando per creare un medico al passo con i tempi</a:t>
            </a:r>
          </a:p>
          <a:p>
            <a:r>
              <a:rPr lang="it-IT" sz="2400" dirty="0" smtClean="0"/>
              <a:t>Due colpe su tutte:</a:t>
            </a:r>
          </a:p>
          <a:p>
            <a:pPr marL="342900" indent="-342900">
              <a:buFontTx/>
              <a:buChar char="-"/>
            </a:pPr>
            <a:r>
              <a:rPr lang="it-IT" sz="2400" dirty="0" smtClean="0"/>
              <a:t>1) Ci siamo fidati</a:t>
            </a:r>
          </a:p>
          <a:p>
            <a:pPr marL="342900" indent="-342900">
              <a:buFontTx/>
              <a:buChar char="-"/>
            </a:pPr>
            <a:r>
              <a:rPr lang="it-IT" sz="2400" dirty="0" smtClean="0"/>
              <a:t>2) Ci siamo divisi</a:t>
            </a:r>
            <a:endParaRPr lang="it-IT" sz="2400" dirty="0"/>
          </a:p>
        </p:txBody>
      </p:sp>
      <p:sp>
        <p:nvSpPr>
          <p:cNvPr id="8" name="Rettangolo 7"/>
          <p:cNvSpPr/>
          <p:nvPr/>
        </p:nvSpPr>
        <p:spPr>
          <a:xfrm>
            <a:off x="38995" y="6535770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entury Schoolbook" pitchFamily="18" charset="0"/>
              </a:rPr>
              <a:t>Conte ‘15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7" descr="foto 2 b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75252" y="1877396"/>
            <a:ext cx="7394713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</a:t>
            </a:r>
            <a:r>
              <a:rPr lang="it-IT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svalorizzazione</a:t>
            </a:r>
            <a:r>
              <a:rPr lang="it-IT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it-IT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Del nostro ruolo </a:t>
            </a:r>
            <a:r>
              <a:rPr lang="it-IT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Professionale sta portando alla </a:t>
            </a:r>
          </a:p>
          <a:p>
            <a:pPr algn="ctr"/>
            <a:r>
              <a:rPr lang="it-IT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Mortificazione professionale</a:t>
            </a:r>
          </a:p>
          <a:p>
            <a:pPr algn="ctr"/>
            <a:r>
              <a:rPr lang="it-IT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Ed all’imbarbarimento delle</a:t>
            </a:r>
          </a:p>
          <a:p>
            <a:pPr algn="ctr"/>
            <a:r>
              <a:rPr lang="it-IT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Condizioni di lavoro togliendo serenità al rapporto con le persone nella tutela della loro salute </a:t>
            </a:r>
            <a:endParaRPr lang="it-IT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6488668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entury Schoolbook" pitchFamily="18" charset="0"/>
              </a:rPr>
              <a:t>Conte ‘15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fot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90595" y="3448878"/>
            <a:ext cx="48964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E’ ora di dire :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5734" y="6488668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entury Schoolbook" pitchFamily="18" charset="0"/>
              </a:rPr>
              <a:t>Conte ‘15</a:t>
            </a:r>
            <a:endParaRPr lang="it-IT" dirty="0"/>
          </a:p>
        </p:txBody>
      </p:sp>
      <p:pic>
        <p:nvPicPr>
          <p:cNvPr id="8" name="Picture 2" descr="C:\Documents and Settings\conte.luigi\Desktop\20151012_165934_resized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0479" y="4372208"/>
            <a:ext cx="1590260" cy="1455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397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7" descr="foto 2 b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285750" y="928688"/>
            <a:ext cx="8183563" cy="51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nostre posizioni sono chiarissime e sono contenute in un documento approvato all’unanimità dal Consiglio Nazionale nel 2010 dove si affermano con forza i campi di assoluta competenza medica.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 resta 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 la proclamazione 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dell’esclusiva sovranità del medico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nella </a:t>
            </a:r>
            <a:r>
              <a:rPr kumimoji="0" lang="it-IT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diagnosi 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nella </a:t>
            </a:r>
            <a:r>
              <a:rPr kumimoji="0" lang="it-IT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prescrizione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oltre che della informazione e certificazione delle e sulle scelte e del loro riflesso pragmatico.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ttangolo 3"/>
          <p:cNvSpPr>
            <a:spLocks noChangeArrowheads="1"/>
          </p:cNvSpPr>
          <p:nvPr/>
        </p:nvSpPr>
        <p:spPr bwMode="auto">
          <a:xfrm>
            <a:off x="0" y="6488113"/>
            <a:ext cx="11801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>
                <a:latin typeface="Century Schoolbook" pitchFamily="18" charset="0"/>
              </a:rPr>
              <a:t>Conte ‘</a:t>
            </a:r>
            <a:r>
              <a:rPr lang="it-IT" dirty="0" smtClean="0">
                <a:latin typeface="Century Schoolbook" pitchFamily="18" charset="0"/>
              </a:rPr>
              <a:t>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6567" y="981075"/>
            <a:ext cx="5329237" cy="5707960"/>
          </a:xfrm>
        </p:spPr>
        <p:txBody>
          <a:bodyPr>
            <a:normAutofit/>
          </a:bodyPr>
          <a:lstStyle/>
          <a:p>
            <a:pPr marL="609600" eaLnBrk="1" hangingPunct="1">
              <a:lnSpc>
                <a:spcPct val="120000"/>
              </a:lnSpc>
              <a:defRPr/>
            </a:pPr>
            <a:r>
              <a:rPr lang="it-IT" altLang="it-IT" sz="2000" b="1" dirty="0" smtClean="0">
                <a:solidFill>
                  <a:srgbClr val="0B0B0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 medico decide come utilizzare le risorse in base ad un percorso clinico -assistenziale che giudica ottimale per quello  specifico  paziente.</a:t>
            </a:r>
          </a:p>
          <a:p>
            <a:pPr marL="609600" eaLnBrk="1" hangingPunct="1">
              <a:lnSpc>
                <a:spcPct val="120000"/>
              </a:lnSpc>
              <a:defRPr/>
            </a:pPr>
            <a:r>
              <a:rPr lang="it-IT" alt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E’ corretto e necessario che abbia questa libertà di scelta clinica.</a:t>
            </a:r>
          </a:p>
          <a:p>
            <a:pPr marL="609600" eaLnBrk="1" hangingPunct="1">
              <a:lnSpc>
                <a:spcPct val="120000"/>
              </a:lnSpc>
              <a:defRPr/>
            </a:pPr>
            <a:r>
              <a:rPr lang="it-IT" altLang="it-IT" sz="2000" b="1" dirty="0" smtClean="0">
                <a:solidFill>
                  <a:srgbClr val="0B0B0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Sarebbe incoerente, però,  se non avesse anche la responsabilità dell’impiego  corretto  delle  risorse.</a:t>
            </a:r>
          </a:p>
          <a:p>
            <a:pPr marL="609600" eaLnBrk="1" hangingPunct="1">
              <a:lnSpc>
                <a:spcPct val="120000"/>
              </a:lnSpc>
              <a:defRPr/>
            </a:pPr>
            <a:r>
              <a:rPr lang="it-IT" alt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sanità il controllo economico non  è di natura gerarchica ma passa attraverso  la  responsabilità  professionale  di  coloro  che  hanno  </a:t>
            </a:r>
            <a:r>
              <a:rPr lang="it-IT" alt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 </a:t>
            </a:r>
            <a:r>
              <a:rPr lang="it-IT" alt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cura  i  pazienti.</a:t>
            </a:r>
            <a:endParaRPr lang="it-IT" alt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5" descr="magritte-uomo-con-cappello-e-colom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284633"/>
            <a:ext cx="3387725" cy="453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043607" y="116632"/>
            <a:ext cx="7849567" cy="72008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b"/>
          <a:lstStyle/>
          <a:p>
            <a:pPr algn="ctr">
              <a:defRPr/>
            </a:pPr>
            <a:r>
              <a:rPr lang="it-IT" sz="44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 Medico  è  il  Manager</a:t>
            </a:r>
            <a:endParaRPr lang="it-IT" sz="3200" b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859821" y="6231835"/>
            <a:ext cx="3731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Per concessione di Maurizio Dal Maso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 descr="stro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8807" y="1600200"/>
            <a:ext cx="2242274" cy="240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Hospital Staff, © Sean Justice/Corbis, RF, 30-35 years, 30s adult, 35-40 years, 40-45 years, 40s adult, 45-50 years, 50-55 years, 50s adult, 55-60 years, Adults, African Americans, Americans, Blacks, Cooperation, Cutout, Diversity, Doctor, Employee, Ethnic diversity, Eye contact, Females, Group, Head and shoulders, Health care, Hospital administrator, Males, Manager, Medical practitioner, Medicine, Men, Mid-adult, Mid-adult man, Mid-adult woman, Middle-aged, Middle-aged man, Middle-aged woman, Nurse, Occupations and work, People, Portrait, Skill, Studio shot, Surgeon, View from above, Whites, Wom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4801" y="4108210"/>
            <a:ext cx="2477574" cy="247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655982" y="1230472"/>
            <a:ext cx="3920277" cy="53553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533400" indent="-533400">
              <a:defRPr/>
            </a:pPr>
            <a:r>
              <a:rPr lang="it-IT" sz="3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Clinico</a:t>
            </a:r>
          </a:p>
          <a:p>
            <a:pPr marL="533400" indent="-533400">
              <a:buClr>
                <a:srgbClr val="FF0000"/>
              </a:buClr>
              <a:buSzPct val="110000"/>
              <a:buFont typeface="Wingdings" pitchFamily="2" charset="2"/>
              <a:buNone/>
              <a:defRPr/>
            </a:pP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&gt;  prevenzione</a:t>
            </a:r>
          </a:p>
          <a:p>
            <a:pPr marL="533400" indent="-533400">
              <a:buClr>
                <a:srgbClr val="FF0000"/>
              </a:buClr>
              <a:buSzPct val="110000"/>
              <a:buFont typeface="Wingdings" pitchFamily="2" charset="2"/>
              <a:buNone/>
              <a:defRPr/>
            </a:pP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&gt;  diagnosi </a:t>
            </a:r>
          </a:p>
          <a:p>
            <a:pPr marL="533400" indent="-533400">
              <a:buClr>
                <a:srgbClr val="FF0000"/>
              </a:buClr>
              <a:buSzPct val="110000"/>
              <a:buFont typeface="Wingdings" pitchFamily="2" charset="2"/>
              <a:buNone/>
              <a:defRPr/>
            </a:pP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&gt;  terapia </a:t>
            </a:r>
          </a:p>
          <a:p>
            <a:pPr marL="533400" indent="-533400">
              <a:buClr>
                <a:srgbClr val="FF0000"/>
              </a:buClr>
              <a:buSzPct val="110000"/>
              <a:buFont typeface="Wingdings" pitchFamily="2" charset="2"/>
              <a:buNone/>
              <a:defRPr/>
            </a:pP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&gt;  riabilitazione</a:t>
            </a:r>
          </a:p>
          <a:p>
            <a:pPr marL="533400" indent="-533400">
              <a:defRPr/>
            </a:pPr>
            <a:endParaRPr lang="it-IT" sz="20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defRPr/>
            </a:pPr>
            <a:r>
              <a:rPr lang="it-IT" sz="3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Insegnante -          </a:t>
            </a:r>
          </a:p>
          <a:p>
            <a:pPr marL="533400" indent="-533400">
              <a:defRPr/>
            </a:pP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Educatore</a:t>
            </a:r>
          </a:p>
          <a:p>
            <a:pPr marL="533400" indent="-533400">
              <a:buClr>
                <a:srgbClr val="FF0000"/>
              </a:buClr>
              <a:buSzPct val="110000"/>
              <a:buFont typeface="Wingdings" pitchFamily="2" charset="2"/>
              <a:buNone/>
              <a:defRPr/>
            </a:pP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&gt;  discenti</a:t>
            </a:r>
          </a:p>
          <a:p>
            <a:pPr marL="533400" indent="-533400">
              <a:buClr>
                <a:srgbClr val="FF0000"/>
              </a:buClr>
              <a:buSzPct val="110000"/>
              <a:buFont typeface="Wingdings" pitchFamily="2" charset="2"/>
              <a:buNone/>
              <a:defRPr/>
            </a:pP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&gt;  utenti e familiari</a:t>
            </a:r>
          </a:p>
          <a:p>
            <a:pPr marL="533400" indent="-533400">
              <a:defRPr/>
            </a:pPr>
            <a:endParaRPr lang="it-IT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defRPr/>
            </a:pPr>
            <a:r>
              <a:rPr lang="it-IT" sz="3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Dirigente</a:t>
            </a:r>
          </a:p>
          <a:p>
            <a:pPr marL="533400" indent="-533400">
              <a:buClr>
                <a:srgbClr val="FF0000"/>
              </a:buClr>
              <a:buSzPct val="110000"/>
              <a:buFont typeface="Wingdings" pitchFamily="2" charset="2"/>
              <a:buNone/>
              <a:defRPr/>
            </a:pP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&gt;  utilizzo appropriato </a:t>
            </a:r>
          </a:p>
          <a:p>
            <a:pPr marL="533400" indent="-533400">
              <a:buClr>
                <a:srgbClr val="FF0000"/>
              </a:buClr>
              <a:buSzPct val="110000"/>
              <a:buFont typeface="Wingdings" pitchFamily="2" charset="2"/>
              <a:buNone/>
              <a:defRPr/>
            </a:pP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di  tutte  le  risorse</a:t>
            </a:r>
          </a:p>
        </p:txBody>
      </p:sp>
      <p:pic>
        <p:nvPicPr>
          <p:cNvPr id="20" name="Picture 6" descr="Surgery_Billrot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7328" y="3446463"/>
            <a:ext cx="2416672" cy="263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5802373" y="3212803"/>
          <a:ext cx="1205568" cy="1256781"/>
        </p:xfrm>
        <a:graphic>
          <a:graphicData uri="http://schemas.openxmlformats.org/presentationml/2006/ole">
            <p:oleObj spid="_x0000_s1027" name="ClipArt" r:id="rId6" imgW="3263900" imgH="3403600" progId="">
              <p:embed/>
            </p:oleObj>
          </a:graphicData>
        </a:graphic>
      </p:graphicFrame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971770" y="2751138"/>
            <a:ext cx="3306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5555818" y="3519488"/>
            <a:ext cx="3576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405157" y="3446463"/>
            <a:ext cx="3306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</a:p>
        </p:txBody>
      </p:sp>
      <p:sp>
        <p:nvSpPr>
          <p:cNvPr id="25" name="AutoShape 13"/>
          <p:cNvSpPr>
            <a:spLocks noChangeArrowheads="1"/>
          </p:cNvSpPr>
          <p:nvPr/>
        </p:nvSpPr>
        <p:spPr bwMode="auto">
          <a:xfrm>
            <a:off x="6769100" y="1417638"/>
            <a:ext cx="1917699" cy="1507306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777777"/>
              </a:gs>
              <a:gs pos="100000">
                <a:srgbClr val="777777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in  3D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7007941" y="1719264"/>
            <a:ext cx="1198798" cy="47705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0000"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defTabSz="912813"/>
            <a:r>
              <a:rPr lang="it-IT" altLang="it-IT" sz="2500" dirty="0">
                <a:solidFill>
                  <a:schemeClr val="bg1"/>
                </a:solidFill>
              </a:rPr>
              <a:t>Medico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1391479" y="401712"/>
            <a:ext cx="6619460" cy="828759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b"/>
          <a:lstStyle/>
          <a:p>
            <a:pPr algn="ctr">
              <a:defRPr/>
            </a:pPr>
            <a:r>
              <a:rPr lang="it-IT" sz="44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 Medico  è  il  Manager</a:t>
            </a:r>
            <a:endParaRPr lang="it-IT" sz="3200" b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ttangolo 27"/>
          <p:cNvSpPr/>
          <p:nvPr/>
        </p:nvSpPr>
        <p:spPr bwMode="auto">
          <a:xfrm>
            <a:off x="3808807" y="3500439"/>
            <a:ext cx="740968" cy="25191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5905780" y="6401118"/>
            <a:ext cx="308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Per </a:t>
            </a:r>
            <a:r>
              <a:rPr lang="it-IT" dirty="0" err="1" smtClean="0"/>
              <a:t>conc</a:t>
            </a:r>
            <a:r>
              <a:rPr lang="it-IT" dirty="0" smtClean="0"/>
              <a:t>. di Maurizio Dal Maso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7" descr="foto 2 b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94733" y="1243544"/>
            <a:ext cx="8890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Occorre recuperare sul campo </a:t>
            </a:r>
            <a: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l’orgoglio per una professione s</a:t>
            </a:r>
            <a:r>
              <a:rPr lang="it-IT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ecolare, gloriosa, dalla grande </a:t>
            </a:r>
            <a: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connotazione sociale </a:t>
            </a:r>
          </a:p>
          <a:p>
            <a:pPr algn="ctr"/>
            <a: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fianco delle persone</a:t>
            </a:r>
            <a:endParaRPr lang="it-IT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78354" y="3720868"/>
            <a:ext cx="805165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Noi rifiutiamo di essere servi </a:t>
            </a:r>
            <a:r>
              <a:rPr lang="it-IT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r>
              <a:rPr lang="it-IT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ciocchi </a:t>
            </a:r>
          </a:p>
          <a:p>
            <a:pPr algn="ctr"/>
            <a:r>
              <a:rPr lang="it-IT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della tecnocrazia e del pervasivo ed</a:t>
            </a:r>
          </a:p>
          <a:p>
            <a:pPr algn="ctr"/>
            <a:r>
              <a:rPr lang="it-IT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</a:t>
            </a:r>
            <a:r>
              <a:rPr lang="it-IT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ttuso </a:t>
            </a:r>
            <a:r>
              <a:rPr lang="it-IT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potere burocratico regionale</a:t>
            </a:r>
            <a:endParaRPr lang="it-IT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19667" y="5659860"/>
            <a:ext cx="49191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Grazie per </a:t>
            </a:r>
          </a:p>
          <a:p>
            <a:pPr algn="ctr">
              <a:defRPr/>
            </a:pPr>
            <a:r>
              <a:rPr lang="it-IT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l’attenzione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6488668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entury Schoolbook" pitchFamily="18" charset="0"/>
              </a:rPr>
              <a:t>Conte ‘15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7" descr="foto 2 b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82803" y="1417638"/>
            <a:ext cx="83501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Font typeface="Wingdings 2" pitchFamily="18" charset="2"/>
              <a:buChar char=""/>
            </a:pPr>
            <a:r>
              <a:rPr lang="it-IT" sz="2400" b="1" dirty="0" smtClean="0"/>
              <a:t>In ogni caso, il </a:t>
            </a:r>
            <a:r>
              <a:rPr lang="it-IT" sz="2400" b="1" i="1" dirty="0" smtClean="0">
                <a:solidFill>
                  <a:srgbClr val="C00000"/>
                </a:solidFill>
              </a:rPr>
              <a:t>medico-chirurgo</a:t>
            </a:r>
            <a:r>
              <a:rPr lang="it-IT" sz="2400" b="1" i="1" dirty="0" smtClean="0"/>
              <a:t> </a:t>
            </a:r>
            <a:r>
              <a:rPr lang="it-IT" sz="2400" b="1" dirty="0" smtClean="0"/>
              <a:t>restava il </a:t>
            </a:r>
            <a:r>
              <a:rPr lang="it-IT" sz="2400" b="1" i="1" dirty="0" smtClean="0">
                <a:solidFill>
                  <a:srgbClr val="C00000"/>
                </a:solidFill>
              </a:rPr>
              <a:t>dominus</a:t>
            </a:r>
            <a:r>
              <a:rPr lang="it-IT" sz="2400" b="1" i="1" dirty="0" smtClean="0"/>
              <a:t> </a:t>
            </a:r>
            <a:r>
              <a:rPr lang="it-IT" sz="2400" b="1" dirty="0" smtClean="0"/>
              <a:t>sia nella linea delle attribuzioni proprie , che in quella dell’affidamento dei compiti. Il suo profilo restava quello scolpito da </a:t>
            </a:r>
            <a:r>
              <a:rPr lang="it-IT" sz="2400" b="1" i="1" dirty="0" smtClean="0"/>
              <a:t>secoli </a:t>
            </a:r>
            <a:r>
              <a:rPr lang="it-IT" sz="2400" b="1" dirty="0" smtClean="0"/>
              <a:t>di esercizio. </a:t>
            </a:r>
          </a:p>
          <a:p>
            <a:pPr marL="265113" indent="-265113">
              <a:buFont typeface="Wingdings 2" pitchFamily="18" charset="2"/>
              <a:buChar char=""/>
            </a:pPr>
            <a:r>
              <a:rPr lang="it-IT" sz="2400" b="1" dirty="0" smtClean="0">
                <a:solidFill>
                  <a:schemeClr val="tx2"/>
                </a:solidFill>
              </a:rPr>
              <a:t>Il personale ospedaliero </a:t>
            </a:r>
            <a:r>
              <a:rPr lang="it-IT" sz="2400" b="1" dirty="0" smtClean="0">
                <a:solidFill>
                  <a:srgbClr val="FF0000"/>
                </a:solidFill>
              </a:rPr>
              <a:t>obbediva e persino il </a:t>
            </a:r>
            <a:r>
              <a:rPr lang="it-IT" sz="2400" b="1" i="1" dirty="0" smtClean="0">
                <a:solidFill>
                  <a:srgbClr val="FF0000"/>
                </a:solidFill>
              </a:rPr>
              <a:t>Magistrato </a:t>
            </a:r>
            <a:r>
              <a:rPr lang="it-IT" sz="2400" b="1" dirty="0" smtClean="0">
                <a:solidFill>
                  <a:schemeClr val="tx2"/>
                </a:solidFill>
              </a:rPr>
              <a:t>dava per scontata la quasi impunità del medico, i cui compiti non sono stati peraltro mai definiti o delimitati.</a:t>
            </a:r>
          </a:p>
          <a:p>
            <a:pPr marL="265113" indent="-265113">
              <a:buFont typeface="Wingdings 2" pitchFamily="18" charset="2"/>
              <a:buChar char=""/>
            </a:pPr>
            <a:r>
              <a:rPr lang="it-IT" sz="2400" b="1" dirty="0" smtClean="0"/>
              <a:t>Il riordino con la 502 del 1992  e la </a:t>
            </a:r>
            <a:r>
              <a:rPr lang="it-IT" sz="2400" b="1" i="1" dirty="0" smtClean="0"/>
              <a:t>legge 19 novembre 1990</a:t>
            </a:r>
            <a:r>
              <a:rPr lang="it-IT" sz="2400" b="1" dirty="0" smtClean="0"/>
              <a:t> (</a:t>
            </a:r>
            <a:r>
              <a:rPr lang="it-IT" sz="2400" b="1" i="1" dirty="0" smtClean="0"/>
              <a:t>Riforma degli ordinamenti didattici universitari</a:t>
            </a:r>
            <a:r>
              <a:rPr lang="it-IT" sz="2400" b="1" dirty="0" smtClean="0"/>
              <a:t>) aprì la via alle lauree specialistiche in ambito sanitario, per arrivare, a partire </a:t>
            </a:r>
            <a:r>
              <a:rPr lang="it-IT" sz="2400" b="1" dirty="0" smtClean="0">
                <a:solidFill>
                  <a:schemeClr val="tx2"/>
                </a:solidFill>
              </a:rPr>
              <a:t>dal 1994</a:t>
            </a:r>
            <a:r>
              <a:rPr lang="it-IT" sz="2400" b="1" dirty="0" smtClean="0"/>
              <a:t>, ai </a:t>
            </a:r>
            <a:r>
              <a:rPr lang="it-IT" sz="2400" b="1" dirty="0" smtClean="0">
                <a:solidFill>
                  <a:schemeClr val="tx2"/>
                </a:solidFill>
              </a:rPr>
              <a:t>profili professionali propri di ogni </a:t>
            </a:r>
            <a:r>
              <a:rPr lang="it-IT" sz="2400" b="1" i="1" dirty="0" smtClean="0">
                <a:solidFill>
                  <a:schemeClr val="tx2"/>
                </a:solidFill>
              </a:rPr>
              <a:t>professione </a:t>
            </a:r>
            <a:r>
              <a:rPr lang="it-IT" sz="2400" b="1" dirty="0" smtClean="0">
                <a:solidFill>
                  <a:schemeClr val="tx2"/>
                </a:solidFill>
              </a:rPr>
              <a:t>sanitaria.</a:t>
            </a:r>
            <a:r>
              <a:rPr lang="it-IT" sz="2400" b="1" dirty="0" smtClean="0"/>
              <a:t> </a:t>
            </a:r>
          </a:p>
        </p:txBody>
      </p:sp>
      <p:sp>
        <p:nvSpPr>
          <p:cNvPr id="6" name="Rettangolo 5"/>
          <p:cNvSpPr/>
          <p:nvPr/>
        </p:nvSpPr>
        <p:spPr>
          <a:xfrm>
            <a:off x="-7263" y="6488668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entury Schoolbook" pitchFamily="18" charset="0"/>
              </a:rPr>
              <a:t>Conte ‘15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7" descr="foto 2 b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07925" y="1417638"/>
            <a:ext cx="82295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sz="2400" dirty="0" smtClean="0"/>
              <a:t>Ma ogni tabella contenente le </a:t>
            </a:r>
            <a:r>
              <a:rPr lang="it-IT" sz="2400" dirty="0" smtClean="0">
                <a:solidFill>
                  <a:srgbClr val="C00000"/>
                </a:solidFill>
              </a:rPr>
              <a:t>fonti normative</a:t>
            </a:r>
            <a:r>
              <a:rPr lang="it-IT" sz="2400" dirty="0" smtClean="0"/>
              <a:t> per l’esercizio della professione sanitaria alla voce: </a:t>
            </a:r>
            <a:r>
              <a:rPr lang="it-IT" sz="2400" b="1" i="1" dirty="0" smtClean="0">
                <a:solidFill>
                  <a:srgbClr val="C00000"/>
                </a:solidFill>
              </a:rPr>
              <a:t>medico-chirurgo</a:t>
            </a:r>
            <a:r>
              <a:rPr lang="it-IT" sz="2400" dirty="0" smtClean="0">
                <a:solidFill>
                  <a:srgbClr val="C00000"/>
                </a:solidFill>
              </a:rPr>
              <a:t> si limita ad aggiungere </a:t>
            </a:r>
            <a:r>
              <a:rPr lang="it-IT" sz="2400" i="1" dirty="0" smtClean="0">
                <a:solidFill>
                  <a:srgbClr val="C00000"/>
                </a:solidFill>
              </a:rPr>
              <a:t>NESSUN RIFERIMENTO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smtClean="0"/>
              <a:t>perché </a:t>
            </a:r>
            <a:r>
              <a:rPr lang="it-IT" sz="2400" dirty="0" smtClean="0">
                <a:solidFill>
                  <a:schemeClr val="tx2"/>
                </a:solidFill>
              </a:rPr>
              <a:t>per il </a:t>
            </a:r>
            <a:r>
              <a:rPr lang="it-IT" sz="2400" dirty="0" err="1" smtClean="0">
                <a:solidFill>
                  <a:schemeClr val="tx2"/>
                </a:solidFill>
              </a:rPr>
              <a:t>medico-chirurgo</a:t>
            </a:r>
            <a:r>
              <a:rPr lang="it-IT" sz="2400" dirty="0" smtClean="0">
                <a:solidFill>
                  <a:schemeClr val="tx2"/>
                </a:solidFill>
              </a:rPr>
              <a:t> manca qualsiasi norma che si degni di definirne i compiti. </a:t>
            </a:r>
            <a:r>
              <a:rPr lang="it-IT" sz="2400" dirty="0" smtClean="0">
                <a:solidFill>
                  <a:srgbClr val="FF0000"/>
                </a:solidFill>
              </a:rPr>
              <a:t>Bene o male che sia</a:t>
            </a:r>
            <a:r>
              <a:rPr lang="it-IT" sz="2400" dirty="0" smtClean="0">
                <a:solidFill>
                  <a:schemeClr val="tx2"/>
                </a:solidFill>
              </a:rPr>
              <a:t>!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sz="2400" dirty="0" smtClean="0"/>
              <a:t>E quello che inizialmente poteva apparire come un riconoscimento per la professione medica </a:t>
            </a:r>
            <a:r>
              <a:rPr lang="it-IT" sz="2400" dirty="0" smtClean="0">
                <a:solidFill>
                  <a:schemeClr val="tx2"/>
                </a:solidFill>
              </a:rPr>
              <a:t>(spesso tutelato solo dai giudici) </a:t>
            </a:r>
            <a:r>
              <a:rPr lang="it-IT" sz="2400" dirty="0" smtClean="0"/>
              <a:t>di fatto è diventato un vulnus per l’azione della politica sanitaria e dell’Università</a:t>
            </a:r>
          </a:p>
          <a:p>
            <a:pPr marL="265176" indent="-265176">
              <a:buFont typeface="Wingdings 2"/>
              <a:buChar char=""/>
              <a:defRPr/>
            </a:pPr>
            <a:r>
              <a:rPr lang="it-IT" sz="2400" dirty="0" smtClean="0"/>
              <a:t>Con legge 42 (1999) </a:t>
            </a:r>
            <a:r>
              <a:rPr lang="it-IT" sz="2400" dirty="0" smtClean="0">
                <a:solidFill>
                  <a:srgbClr val="FF0000"/>
                </a:solidFill>
              </a:rPr>
              <a:t>sparisce</a:t>
            </a:r>
            <a:r>
              <a:rPr lang="it-IT" sz="2400" dirty="0" smtClean="0"/>
              <a:t> dal Testo Unico delle Leggi sanitarie la dizione </a:t>
            </a:r>
            <a:r>
              <a:rPr lang="it-IT" sz="2400" i="1" dirty="0" smtClean="0"/>
              <a:t>professione sanitaria ausiliaria </a:t>
            </a:r>
            <a:r>
              <a:rPr lang="it-IT" sz="2400" dirty="0" smtClean="0"/>
              <a:t>e la </a:t>
            </a:r>
            <a:r>
              <a:rPr lang="it-IT" sz="2400" i="1" dirty="0" smtClean="0"/>
              <a:t>professione sanitaria </a:t>
            </a:r>
            <a:r>
              <a:rPr lang="it-IT" sz="2400" dirty="0" smtClean="0"/>
              <a:t>diventa di tutti i laureati (circa 25 lauree proprie dell’area).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sz="2400" dirty="0" smtClean="0"/>
          </a:p>
        </p:txBody>
      </p:sp>
      <p:sp>
        <p:nvSpPr>
          <p:cNvPr id="6" name="Rettangolo 5"/>
          <p:cNvSpPr/>
          <p:nvPr/>
        </p:nvSpPr>
        <p:spPr>
          <a:xfrm>
            <a:off x="17859" y="6488668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entury Schoolbook" pitchFamily="18" charset="0"/>
              </a:rPr>
              <a:t>Conte ‘15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7" descr="foto 2 b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728315" y="1600200"/>
            <a:ext cx="58983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sz="2800" b="1" dirty="0" smtClean="0"/>
              <a:t>Nemmeno la legge 10 agosto 2000 n. 251 offre qualche lume decisivo per il medico, limitandosi a suddividere le </a:t>
            </a:r>
            <a:r>
              <a:rPr lang="it-IT" sz="2800" b="1" i="1" dirty="0" smtClean="0">
                <a:solidFill>
                  <a:srgbClr val="C00000"/>
                </a:solidFill>
              </a:rPr>
              <a:t>professioni sanitarie</a:t>
            </a:r>
            <a:r>
              <a:rPr lang="it-IT" sz="2800" b="1" dirty="0" smtClean="0">
                <a:solidFill>
                  <a:srgbClr val="C00000"/>
                </a:solidFill>
              </a:rPr>
              <a:t> in 4 aree (infermieristica, riabilitativa, tecnico sanitaria e della prevenzione).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it-IT" sz="2800" b="1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sz="2800" b="1" dirty="0" smtClean="0">
                <a:solidFill>
                  <a:srgbClr val="C00000"/>
                </a:solidFill>
              </a:rPr>
              <a:t>Utile per il medico diventa il richiamo allo </a:t>
            </a:r>
            <a:r>
              <a:rPr lang="it-IT" sz="2800" b="1" i="1" dirty="0" smtClean="0">
                <a:solidFill>
                  <a:srgbClr val="C00000"/>
                </a:solidFill>
              </a:rPr>
              <a:t>specifico codice deontologico</a:t>
            </a:r>
            <a:r>
              <a:rPr lang="it-IT" sz="2800" b="1" dirty="0" smtClean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6488668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entury Schoolbook" pitchFamily="18" charset="0"/>
              </a:rPr>
              <a:t>Conte ‘15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Picture 7" descr="foto 2 b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683728" y="1577591"/>
            <a:ext cx="7802987" cy="994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Ruolo del medico nell’evoluzione della sanità per la cure delle persone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808450" y="2743200"/>
            <a:ext cx="7802987" cy="3939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Breve cenno storico sull’ evoluzione del ruolo del medico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Art. 3  del Nuovo CDM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Valore del Codice Deontologico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“L’assalto alla diligenza”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condizioni di disagio della professione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6488668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entury Schoolbook" pitchFamily="18" charset="0"/>
              </a:rPr>
              <a:t>Conte ‘15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7" descr="foto 2 b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57200" y="1600200"/>
            <a:ext cx="838534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TITOLO II </a:t>
            </a:r>
            <a:r>
              <a:rPr lang="it-IT" sz="2000" b="1" dirty="0" smtClean="0"/>
              <a:t>DOVERI E COMPETENZE  DEL MEDICO</a:t>
            </a:r>
          </a:p>
          <a:p>
            <a:r>
              <a:rPr lang="it-IT" sz="2000" b="1" dirty="0" smtClean="0"/>
              <a:t>Art. 3 Doveri generali e competenze del medico</a:t>
            </a:r>
            <a:endParaRPr lang="it-IT" sz="2000" dirty="0" smtClean="0"/>
          </a:p>
          <a:p>
            <a:r>
              <a:rPr lang="it-IT" sz="2000" dirty="0" smtClean="0"/>
              <a:t>Doveri del medico sono la tutela della vita, della salute psico-fisica, il trattamento del dolore e il sollievo della sofferenza, nel rispetto della libertà e della dignità della persona, senza discriminazione alcuna, quali che siano le condizioni istituzionali o sociali nelle quali opera.</a:t>
            </a:r>
          </a:p>
          <a:p>
            <a:r>
              <a:rPr lang="it-IT" sz="2000" dirty="0" smtClean="0"/>
              <a:t>Al fine di tutelare la salute individuale e collettiva, il medico esercita attività basate sulle </a:t>
            </a:r>
            <a:r>
              <a:rPr lang="it-IT" sz="2000" b="1" dirty="0" smtClean="0">
                <a:solidFill>
                  <a:srgbClr val="FF0000"/>
                </a:solidFill>
              </a:rPr>
              <a:t>competenze, specifiche ed esclusive</a:t>
            </a:r>
            <a:r>
              <a:rPr lang="it-IT" sz="2000" dirty="0" smtClean="0"/>
              <a:t>, </a:t>
            </a:r>
            <a:r>
              <a:rPr lang="it-IT" sz="2000" b="1" dirty="0" smtClean="0">
                <a:solidFill>
                  <a:srgbClr val="FF0000"/>
                </a:solidFill>
              </a:rPr>
              <a:t>previste negli obiettivi formativi degli Ordinamenti didattici dei Corsi di Laurea in Medicina e Chirurgia e Odontoiatria e Protesi dentaria, integrate e ampliate dallo sviluppo delle conoscenze in medicina</a:t>
            </a:r>
            <a:r>
              <a:rPr lang="it-IT" sz="2000" dirty="0" smtClean="0"/>
              <a:t>, </a:t>
            </a:r>
            <a:r>
              <a:rPr lang="it-IT" sz="2000" b="1" dirty="0" smtClean="0">
                <a:solidFill>
                  <a:schemeClr val="accent2"/>
                </a:solidFill>
              </a:rPr>
              <a:t>delle abilità tecniche e non tecniche connesse alla pratica professionale, delle innovazioni organizzative e gestionali in sanità, dell’insegnamento e della ricerca. </a:t>
            </a:r>
            <a:endParaRPr lang="it-IT" sz="2000" b="1" dirty="0">
              <a:solidFill>
                <a:schemeClr val="accent2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6488668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entury Schoolbook" pitchFamily="18" charset="0"/>
              </a:rPr>
              <a:t>Conte ‘15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7" descr="foto 2 b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055077" y="1600201"/>
            <a:ext cx="69032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La diagnosi a fini preventivi, terapeutici e riabilitativi è una </a:t>
            </a:r>
            <a:r>
              <a:rPr lang="it-IT" sz="2800" b="1" dirty="0" smtClean="0">
                <a:solidFill>
                  <a:srgbClr val="FF0000"/>
                </a:solidFill>
              </a:rPr>
              <a:t>diretta, esclusiva e non delegabile competenza del medico e impegna la sua autonomia e responsabilità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Tali attività, legittimate dall’abilitazione dello Stato e dall’iscrizione agli Ordini professionali nei rispettivi Albi, sono altresì definite dal Codice.</a:t>
            </a:r>
            <a:br>
              <a:rPr lang="it-IT" sz="2800" dirty="0" smtClean="0"/>
            </a:br>
            <a:r>
              <a:rPr lang="it-IT" sz="2800" b="1" dirty="0" smtClean="0"/>
              <a:t> </a:t>
            </a:r>
            <a:endParaRPr lang="it-IT" sz="2800" dirty="0"/>
          </a:p>
        </p:txBody>
      </p:sp>
      <p:sp>
        <p:nvSpPr>
          <p:cNvPr id="6" name="Rettangolo 5"/>
          <p:cNvSpPr/>
          <p:nvPr/>
        </p:nvSpPr>
        <p:spPr>
          <a:xfrm>
            <a:off x="0" y="6488668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entury Schoolbook" pitchFamily="18" charset="0"/>
              </a:rPr>
              <a:t>Conte ‘15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7" descr="foto 2 b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7" descr="foto 2 b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683728" y="1577591"/>
            <a:ext cx="7802987" cy="994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Ruolo del medico nell’evoluzione della sanità per la cure delle persone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808450" y="2743200"/>
            <a:ext cx="7802987" cy="3939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Breve cenno storico sull’ evoluzione del ruolo del medico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Art. 3 e 4 del Nuovo CDM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Valore del Codice Deontologico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“L’assalto alla diligenza”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condizioni di disagio della professione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6497969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entury Schoolbook" pitchFamily="18" charset="0"/>
              </a:rPr>
              <a:t>Conte ‘15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1827</Words>
  <Application>Microsoft Office PowerPoint</Application>
  <PresentationFormat>Presentazione su schermo (4:3)</PresentationFormat>
  <Paragraphs>168</Paragraphs>
  <Slides>29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1" baseType="lpstr">
      <vt:lpstr>Office Theme</vt:lpstr>
      <vt:lpstr>ClipArt</vt:lpstr>
      <vt:lpstr>Ruolo del medico nell’evoluzione della sanità per la cure delle persone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Simona Santini</dc:creator>
  <cp:lastModifiedBy>Asus</cp:lastModifiedBy>
  <cp:revision>43</cp:revision>
  <dcterms:created xsi:type="dcterms:W3CDTF">2015-10-16T09:28:44Z</dcterms:created>
  <dcterms:modified xsi:type="dcterms:W3CDTF">2015-10-21T09:53:43Z</dcterms:modified>
</cp:coreProperties>
</file>