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37" r:id="rId2"/>
    <p:sldMasterId id="2147483978" r:id="rId3"/>
    <p:sldMasterId id="2147483993" r:id="rId4"/>
    <p:sldMasterId id="2147484006" r:id="rId5"/>
  </p:sldMasterIdLst>
  <p:notesMasterIdLst>
    <p:notesMasterId r:id="rId38"/>
  </p:notesMasterIdLst>
  <p:handoutMasterIdLst>
    <p:handoutMasterId r:id="rId39"/>
  </p:handoutMasterIdLst>
  <p:sldIdLst>
    <p:sldId id="717" r:id="rId6"/>
    <p:sldId id="875" r:id="rId7"/>
    <p:sldId id="825" r:id="rId8"/>
    <p:sldId id="840" r:id="rId9"/>
    <p:sldId id="864" r:id="rId10"/>
    <p:sldId id="835" r:id="rId11"/>
    <p:sldId id="865" r:id="rId12"/>
    <p:sldId id="836" r:id="rId13"/>
    <p:sldId id="843" r:id="rId14"/>
    <p:sldId id="863" r:id="rId15"/>
    <p:sldId id="821" r:id="rId16"/>
    <p:sldId id="921" r:id="rId17"/>
    <p:sldId id="897" r:id="rId18"/>
    <p:sldId id="914" r:id="rId19"/>
    <p:sldId id="915" r:id="rId20"/>
    <p:sldId id="724" r:id="rId21"/>
    <p:sldId id="918" r:id="rId22"/>
    <p:sldId id="725" r:id="rId23"/>
    <p:sldId id="856" r:id="rId24"/>
    <p:sldId id="922" r:id="rId25"/>
    <p:sldId id="900" r:id="rId26"/>
    <p:sldId id="901" r:id="rId27"/>
    <p:sldId id="855" r:id="rId28"/>
    <p:sldId id="903" r:id="rId29"/>
    <p:sldId id="904" r:id="rId30"/>
    <p:sldId id="854" r:id="rId31"/>
    <p:sldId id="906" r:id="rId32"/>
    <p:sldId id="621" r:id="rId33"/>
    <p:sldId id="800" r:id="rId34"/>
    <p:sldId id="916" r:id="rId35"/>
    <p:sldId id="913" r:id="rId36"/>
    <p:sldId id="912" r:id="rId37"/>
  </p:sldIdLst>
  <p:sldSz cx="9144000" cy="6858000" type="screen4x3"/>
  <p:notesSz cx="6797675" cy="9926638"/>
  <p:defaultTextStyle>
    <a:defPPr>
      <a:defRPr lang="it-IT"/>
    </a:defPPr>
    <a:lvl1pPr algn="l" rtl="0" fontAlgn="base">
      <a:spcBef>
        <a:spcPct val="20000"/>
      </a:spcBef>
      <a:spcAft>
        <a:spcPct val="0"/>
      </a:spcAft>
      <a:buChar char="•"/>
      <a:defRPr sz="3200" kern="1200">
        <a:solidFill>
          <a:schemeClr val="tx1"/>
        </a:solidFill>
        <a:latin typeface="Arial" charset="0"/>
        <a:ea typeface="+mn-ea"/>
        <a:cs typeface="Arial" charset="0"/>
      </a:defRPr>
    </a:lvl1pPr>
    <a:lvl2pPr marL="457200" algn="l" rtl="0" fontAlgn="base">
      <a:spcBef>
        <a:spcPct val="20000"/>
      </a:spcBef>
      <a:spcAft>
        <a:spcPct val="0"/>
      </a:spcAft>
      <a:buChar char="•"/>
      <a:defRPr sz="3200" kern="1200">
        <a:solidFill>
          <a:schemeClr val="tx1"/>
        </a:solidFill>
        <a:latin typeface="Arial" charset="0"/>
        <a:ea typeface="+mn-ea"/>
        <a:cs typeface="Arial" charset="0"/>
      </a:defRPr>
    </a:lvl2pPr>
    <a:lvl3pPr marL="914400" algn="l" rtl="0" fontAlgn="base">
      <a:spcBef>
        <a:spcPct val="20000"/>
      </a:spcBef>
      <a:spcAft>
        <a:spcPct val="0"/>
      </a:spcAft>
      <a:buChar char="•"/>
      <a:defRPr sz="3200" kern="1200">
        <a:solidFill>
          <a:schemeClr val="tx1"/>
        </a:solidFill>
        <a:latin typeface="Arial" charset="0"/>
        <a:ea typeface="+mn-ea"/>
        <a:cs typeface="Arial" charset="0"/>
      </a:defRPr>
    </a:lvl3pPr>
    <a:lvl4pPr marL="1371600" algn="l" rtl="0" fontAlgn="base">
      <a:spcBef>
        <a:spcPct val="20000"/>
      </a:spcBef>
      <a:spcAft>
        <a:spcPct val="0"/>
      </a:spcAft>
      <a:buChar char="•"/>
      <a:defRPr sz="3200" kern="1200">
        <a:solidFill>
          <a:schemeClr val="tx1"/>
        </a:solidFill>
        <a:latin typeface="Arial" charset="0"/>
        <a:ea typeface="+mn-ea"/>
        <a:cs typeface="Arial" charset="0"/>
      </a:defRPr>
    </a:lvl4pPr>
    <a:lvl5pPr marL="1828800" algn="l" rtl="0" fontAlgn="base">
      <a:spcBef>
        <a:spcPct val="20000"/>
      </a:spcBef>
      <a:spcAft>
        <a:spcPct val="0"/>
      </a:spcAft>
      <a:buChar char="•"/>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0066"/>
    <a:srgbClr val="DBE5F1"/>
    <a:srgbClr val="99CCFF"/>
    <a:srgbClr val="FF0000"/>
    <a:srgbClr val="0033CC"/>
    <a:srgbClr val="0066CC"/>
    <a:srgbClr val="79C2E7"/>
    <a:srgbClr val="00336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09" autoAdjust="0"/>
    <p:restoredTop sz="96320" autoAdjust="0"/>
  </p:normalViewPr>
  <p:slideViewPr>
    <p:cSldViewPr>
      <p:cViewPr>
        <p:scale>
          <a:sx n="139" d="100"/>
          <a:sy n="139" d="100"/>
        </p:scale>
        <p:origin x="-1120" y="696"/>
      </p:cViewPr>
      <p:guideLst>
        <p:guide orient="horz" pos="2160"/>
        <p:guide pos="2880"/>
      </p:guideLst>
    </p:cSldViewPr>
  </p:slideViewPr>
  <p:outlineViewPr>
    <p:cViewPr>
      <p:scale>
        <a:sx n="33" d="100"/>
        <a:sy n="33" d="100"/>
      </p:scale>
      <p:origin x="77" y="18562"/>
    </p:cViewPr>
    <p:sldLst>
      <p:sld r:id="rId1" collapse="1"/>
      <p:sld r:id="rId2" collapse="1"/>
    </p:sldLst>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59" d="100"/>
          <a:sy n="59" d="100"/>
        </p:scale>
        <p:origin x="-1788" y="-8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oleObject" Target="file:///\\aifafs4\UFFICI1\DIREZIONE\STDG%20NUOVA\EVENTO%20BIOSIMILARI%2027%20MARZO%202018\outsas_AnalisiRegionale260318.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ifafs4\UFFICI1\DIREZIONE\STDG%20NUOVA\EVENTO%20BIOSIMILARI%2027%20MARZO%202018\outsas_AnalisiRegionale260318.XLS"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file:///\\aifafs4\UFFICI1\DIREZIONE\STDG%20NUOVA\EVENTO%20BIOSIMILARI%2027%20MARZO%202018\outsas_AnalisiRegionale260318.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ifafs4\UFFICI1\DIREZIONE\STDG%20NUOVA\EVENTO%20BIOSIMILARI%2027%20MARZO%202018\outsas_AnalisiRegionale260318.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ifafs4\UFFICI1\DIREZIONE\STDG%20NUOVA\EVENTO%20BIOSIMILARI%2027%20MARZO%202018\outsas_AnalisiRegionale260318.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ifafs4\UFFICI1\DIREZIONE\STDG%20NUOVA\EVENTO%20BIOSIMILARI%2027%20MARZO%202018\outsas_AnalisiRegionale260318.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ifafs4\UFFICI1\DIREZIONE\STDG%20NUOVA\EVENTO%20BIOSIMILARI%2027%20MARZO%202018\outsas_AnalisiRegionale26031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Somatropina</a:t>
            </a:r>
          </a:p>
        </c:rich>
      </c:tx>
      <c:layout/>
      <c:overlay val="0"/>
    </c:title>
    <c:autoTitleDeleted val="0"/>
    <c:plotArea>
      <c:layout/>
      <c:barChart>
        <c:barDir val="col"/>
        <c:grouping val="percentStacked"/>
        <c:varyColors val="0"/>
        <c:ser>
          <c:idx val="0"/>
          <c:order val="0"/>
          <c:tx>
            <c:strRef>
              <c:f>Somatropina!$C$60</c:f>
              <c:strCache>
                <c:ptCount val="1"/>
                <c:pt idx="0">
                  <c:v>biosimilare</c:v>
                </c:pt>
              </c:strCache>
            </c:strRef>
          </c:tx>
          <c:invertIfNegative val="0"/>
          <c:dLbls>
            <c:txPr>
              <a:bodyPr rot="-5400000" vert="horz"/>
              <a:lstStyle/>
              <a:p>
                <a:pPr>
                  <a:defRPr sz="1100">
                    <a:solidFill>
                      <a:schemeClr val="bg1"/>
                    </a:solidFill>
                  </a:defRPr>
                </a:pPr>
                <a:endParaRPr lang="it-IT"/>
              </a:p>
            </c:txPr>
            <c:showLegendKey val="0"/>
            <c:showVal val="1"/>
            <c:showCatName val="0"/>
            <c:showSerName val="0"/>
            <c:showPercent val="0"/>
            <c:showBubbleSize val="0"/>
            <c:showLeaderLines val="0"/>
          </c:dLbls>
          <c:cat>
            <c:strRef>
              <c:f>Somatropina!$B$61:$B$82</c:f>
              <c:strCache>
                <c:ptCount val="22"/>
                <c:pt idx="0">
                  <c:v>ITALIA</c:v>
                </c:pt>
                <c:pt idx="1">
                  <c:v>PIEMONTE</c:v>
                </c:pt>
                <c:pt idx="2">
                  <c:v>E.ROMAGNA</c:v>
                </c:pt>
                <c:pt idx="3">
                  <c:v>TOSCANA</c:v>
                </c:pt>
                <c:pt idx="4">
                  <c:v>P.A. TRENTO</c:v>
                </c:pt>
                <c:pt idx="5">
                  <c:v>VENETO</c:v>
                </c:pt>
                <c:pt idx="6">
                  <c:v>PUGLIA</c:v>
                </c:pt>
                <c:pt idx="7">
                  <c:v>FRIULI V.G.</c:v>
                </c:pt>
                <c:pt idx="8">
                  <c:v>SICILIA</c:v>
                </c:pt>
                <c:pt idx="9">
                  <c:v>LOMBARDIA</c:v>
                </c:pt>
                <c:pt idx="10">
                  <c:v>UMBRIA</c:v>
                </c:pt>
                <c:pt idx="11">
                  <c:v>VALLE D'AOSTA</c:v>
                </c:pt>
                <c:pt idx="12">
                  <c:v>LIGURIA</c:v>
                </c:pt>
                <c:pt idx="13">
                  <c:v>ABRUZZO</c:v>
                </c:pt>
                <c:pt idx="14">
                  <c:v>CAMPANIA</c:v>
                </c:pt>
                <c:pt idx="15">
                  <c:v>BASILICATA</c:v>
                </c:pt>
                <c:pt idx="16">
                  <c:v>MOLISE</c:v>
                </c:pt>
                <c:pt idx="17">
                  <c:v>SARDEGNA</c:v>
                </c:pt>
                <c:pt idx="18">
                  <c:v>P.A. BOLZANO</c:v>
                </c:pt>
                <c:pt idx="19">
                  <c:v>CALABRIA</c:v>
                </c:pt>
                <c:pt idx="20">
                  <c:v>LAZIO</c:v>
                </c:pt>
                <c:pt idx="21">
                  <c:v>MARCHE</c:v>
                </c:pt>
              </c:strCache>
            </c:strRef>
          </c:cat>
          <c:val>
            <c:numRef>
              <c:f>Somatropina!$C$61:$C$82</c:f>
              <c:numCache>
                <c:formatCode>0.0%</c:formatCode>
                <c:ptCount val="22"/>
                <c:pt idx="0">
                  <c:v>0.2104764144703</c:v>
                </c:pt>
                <c:pt idx="1">
                  <c:v>0.638830516217452</c:v>
                </c:pt>
                <c:pt idx="2">
                  <c:v>0.441274123262088</c:v>
                </c:pt>
                <c:pt idx="3">
                  <c:v>0.427304249657286</c:v>
                </c:pt>
                <c:pt idx="4">
                  <c:v>0.288461538461538</c:v>
                </c:pt>
                <c:pt idx="5">
                  <c:v>0.232911392405064</c:v>
                </c:pt>
                <c:pt idx="6">
                  <c:v>0.191588785046729</c:v>
                </c:pt>
                <c:pt idx="7">
                  <c:v>0.158974358974359</c:v>
                </c:pt>
                <c:pt idx="8">
                  <c:v>0.139458341169833</c:v>
                </c:pt>
                <c:pt idx="9">
                  <c:v>0.136103667559893</c:v>
                </c:pt>
                <c:pt idx="10">
                  <c:v>0.113414634146341</c:v>
                </c:pt>
                <c:pt idx="11">
                  <c:v>0.112727272727273</c:v>
                </c:pt>
                <c:pt idx="12">
                  <c:v>0.104664930144447</c:v>
                </c:pt>
                <c:pt idx="13">
                  <c:v>0.0946203739030908</c:v>
                </c:pt>
                <c:pt idx="14">
                  <c:v>0.0944538072621418</c:v>
                </c:pt>
                <c:pt idx="15">
                  <c:v>0.0729166666666668</c:v>
                </c:pt>
                <c:pt idx="16">
                  <c:v>0.0613586559532505</c:v>
                </c:pt>
                <c:pt idx="17">
                  <c:v>0.0505684045472365</c:v>
                </c:pt>
                <c:pt idx="18">
                  <c:v>0.0439306358381504</c:v>
                </c:pt>
                <c:pt idx="19">
                  <c:v>0.035245183887916</c:v>
                </c:pt>
                <c:pt idx="20">
                  <c:v>0.0188154800085525</c:v>
                </c:pt>
                <c:pt idx="21">
                  <c:v>0.0174004745583971</c:v>
                </c:pt>
              </c:numCache>
            </c:numRef>
          </c:val>
        </c:ser>
        <c:ser>
          <c:idx val="1"/>
          <c:order val="1"/>
          <c:tx>
            <c:strRef>
              <c:f>Somatropina!$D$60</c:f>
              <c:strCache>
                <c:ptCount val="1"/>
                <c:pt idx="0">
                  <c:v>originator</c:v>
                </c:pt>
              </c:strCache>
            </c:strRef>
          </c:tx>
          <c:invertIfNegative val="0"/>
          <c:cat>
            <c:strRef>
              <c:f>Somatropina!$B$61:$B$82</c:f>
              <c:strCache>
                <c:ptCount val="22"/>
                <c:pt idx="0">
                  <c:v>ITALIA</c:v>
                </c:pt>
                <c:pt idx="1">
                  <c:v>PIEMONTE</c:v>
                </c:pt>
                <c:pt idx="2">
                  <c:v>E.ROMAGNA</c:v>
                </c:pt>
                <c:pt idx="3">
                  <c:v>TOSCANA</c:v>
                </c:pt>
                <c:pt idx="4">
                  <c:v>P.A. TRENTO</c:v>
                </c:pt>
                <c:pt idx="5">
                  <c:v>VENETO</c:v>
                </c:pt>
                <c:pt idx="6">
                  <c:v>PUGLIA</c:v>
                </c:pt>
                <c:pt idx="7">
                  <c:v>FRIULI V.G.</c:v>
                </c:pt>
                <c:pt idx="8">
                  <c:v>SICILIA</c:v>
                </c:pt>
                <c:pt idx="9">
                  <c:v>LOMBARDIA</c:v>
                </c:pt>
                <c:pt idx="10">
                  <c:v>UMBRIA</c:v>
                </c:pt>
                <c:pt idx="11">
                  <c:v>VALLE D'AOSTA</c:v>
                </c:pt>
                <c:pt idx="12">
                  <c:v>LIGURIA</c:v>
                </c:pt>
                <c:pt idx="13">
                  <c:v>ABRUZZO</c:v>
                </c:pt>
                <c:pt idx="14">
                  <c:v>CAMPANIA</c:v>
                </c:pt>
                <c:pt idx="15">
                  <c:v>BASILICATA</c:v>
                </c:pt>
                <c:pt idx="16">
                  <c:v>MOLISE</c:v>
                </c:pt>
                <c:pt idx="17">
                  <c:v>SARDEGNA</c:v>
                </c:pt>
                <c:pt idx="18">
                  <c:v>P.A. BOLZANO</c:v>
                </c:pt>
                <c:pt idx="19">
                  <c:v>CALABRIA</c:v>
                </c:pt>
                <c:pt idx="20">
                  <c:v>LAZIO</c:v>
                </c:pt>
                <c:pt idx="21">
                  <c:v>MARCHE</c:v>
                </c:pt>
              </c:strCache>
            </c:strRef>
          </c:cat>
          <c:val>
            <c:numRef>
              <c:f>Somatropina!$D$61:$D$82</c:f>
              <c:numCache>
                <c:formatCode>0.0%</c:formatCode>
                <c:ptCount val="22"/>
                <c:pt idx="0">
                  <c:v>0.789523585529701</c:v>
                </c:pt>
                <c:pt idx="1">
                  <c:v>0.36116948378255</c:v>
                </c:pt>
                <c:pt idx="2">
                  <c:v>0.558725876737913</c:v>
                </c:pt>
                <c:pt idx="3">
                  <c:v>0.572695750342716</c:v>
                </c:pt>
                <c:pt idx="4">
                  <c:v>0.711538461538462</c:v>
                </c:pt>
                <c:pt idx="5">
                  <c:v>0.767088607594938</c:v>
                </c:pt>
                <c:pt idx="6">
                  <c:v>0.808411214953272</c:v>
                </c:pt>
                <c:pt idx="7">
                  <c:v>0.841025641025641</c:v>
                </c:pt>
                <c:pt idx="8">
                  <c:v>0.860541658830168</c:v>
                </c:pt>
                <c:pt idx="9">
                  <c:v>0.863896332440109</c:v>
                </c:pt>
                <c:pt idx="10">
                  <c:v>0.886585365853656</c:v>
                </c:pt>
                <c:pt idx="11">
                  <c:v>0.887272727272726</c:v>
                </c:pt>
                <c:pt idx="12">
                  <c:v>0.895335069855553</c:v>
                </c:pt>
                <c:pt idx="13">
                  <c:v>0.90537962609691</c:v>
                </c:pt>
                <c:pt idx="14">
                  <c:v>0.905546192737857</c:v>
                </c:pt>
                <c:pt idx="15">
                  <c:v>0.927083333333334</c:v>
                </c:pt>
                <c:pt idx="16">
                  <c:v>0.93864134404675</c:v>
                </c:pt>
                <c:pt idx="17">
                  <c:v>0.949431595452764</c:v>
                </c:pt>
                <c:pt idx="18">
                  <c:v>0.956069364161849</c:v>
                </c:pt>
                <c:pt idx="19">
                  <c:v>0.964754816112086</c:v>
                </c:pt>
                <c:pt idx="20">
                  <c:v>0.981184519991446</c:v>
                </c:pt>
                <c:pt idx="21">
                  <c:v>0.982599525441603</c:v>
                </c:pt>
              </c:numCache>
            </c:numRef>
          </c:val>
        </c:ser>
        <c:dLbls>
          <c:showLegendKey val="0"/>
          <c:showVal val="0"/>
          <c:showCatName val="0"/>
          <c:showSerName val="0"/>
          <c:showPercent val="0"/>
          <c:showBubbleSize val="0"/>
        </c:dLbls>
        <c:gapWidth val="70"/>
        <c:overlap val="100"/>
        <c:axId val="-2096527640"/>
        <c:axId val="-2096521896"/>
      </c:barChart>
      <c:catAx>
        <c:axId val="-2096527640"/>
        <c:scaling>
          <c:orientation val="minMax"/>
        </c:scaling>
        <c:delete val="0"/>
        <c:axPos val="b"/>
        <c:title>
          <c:tx>
            <c:rich>
              <a:bodyPr/>
              <a:lstStyle/>
              <a:p>
                <a:pPr>
                  <a:defRPr sz="1200"/>
                </a:pPr>
                <a:r>
                  <a:rPr lang="it-IT" sz="1200"/>
                  <a:t>Anno 2017.</a:t>
                </a:r>
                <a:r>
                  <a:rPr lang="it-IT" sz="1200" baseline="0"/>
                  <a:t> Gennaio-Ottobre</a:t>
                </a:r>
                <a:endParaRPr lang="it-IT" sz="1200"/>
              </a:p>
            </c:rich>
          </c:tx>
          <c:layout/>
          <c:overlay val="0"/>
        </c:title>
        <c:numFmt formatCode="General" sourceLinked="1"/>
        <c:majorTickMark val="out"/>
        <c:minorTickMark val="none"/>
        <c:tickLblPos val="nextTo"/>
        <c:crossAx val="-2096521896"/>
        <c:crosses val="autoZero"/>
        <c:auto val="1"/>
        <c:lblAlgn val="ctr"/>
        <c:lblOffset val="100"/>
        <c:noMultiLvlLbl val="0"/>
      </c:catAx>
      <c:valAx>
        <c:axId val="-2096521896"/>
        <c:scaling>
          <c:orientation val="minMax"/>
        </c:scaling>
        <c:delete val="0"/>
        <c:axPos val="l"/>
        <c:title>
          <c:tx>
            <c:rich>
              <a:bodyPr rot="-5400000" vert="horz"/>
              <a:lstStyle/>
              <a:p>
                <a:pPr>
                  <a:defRPr sz="1200"/>
                </a:pPr>
                <a:r>
                  <a:rPr lang="it-IT" sz="1200"/>
                  <a:t>Incidenza </a:t>
                </a:r>
                <a:r>
                  <a:rPr lang="it-IT" sz="1200" b="0"/>
                  <a:t>%</a:t>
                </a:r>
              </a:p>
            </c:rich>
          </c:tx>
          <c:layout/>
          <c:overlay val="0"/>
        </c:title>
        <c:numFmt formatCode="0%" sourceLinked="1"/>
        <c:majorTickMark val="out"/>
        <c:minorTickMark val="none"/>
        <c:tickLblPos val="nextTo"/>
        <c:crossAx val="-2096527640"/>
        <c:crosses val="autoZero"/>
        <c:crossBetween val="between"/>
      </c:valAx>
    </c:plotArea>
    <c:legend>
      <c:legendPos val="r"/>
      <c:layout>
        <c:manualLayout>
          <c:xMode val="edge"/>
          <c:yMode val="edge"/>
          <c:x val="0.899913445834272"/>
          <c:y val="0.478351960228618"/>
          <c:w val="0.0896432155908413"/>
          <c:h val="0.121649851954692"/>
        </c:manualLayout>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Epoetina</a:t>
            </a:r>
          </a:p>
        </c:rich>
      </c:tx>
      <c:layout/>
      <c:overlay val="0"/>
    </c:title>
    <c:autoTitleDeleted val="0"/>
    <c:plotArea>
      <c:layout/>
      <c:barChart>
        <c:barDir val="col"/>
        <c:grouping val="percentStacked"/>
        <c:varyColors val="0"/>
        <c:ser>
          <c:idx val="0"/>
          <c:order val="0"/>
          <c:tx>
            <c:strRef>
              <c:f>Epoietina!$C$60</c:f>
              <c:strCache>
                <c:ptCount val="1"/>
                <c:pt idx="0">
                  <c:v>biosimilare</c:v>
                </c:pt>
              </c:strCache>
            </c:strRef>
          </c:tx>
          <c:invertIfNegative val="0"/>
          <c:dLbls>
            <c:txPr>
              <a:bodyPr rot="-5400000" vert="horz"/>
              <a:lstStyle/>
              <a:p>
                <a:pPr>
                  <a:defRPr sz="1100">
                    <a:solidFill>
                      <a:schemeClr val="bg1"/>
                    </a:solidFill>
                  </a:defRPr>
                </a:pPr>
                <a:endParaRPr lang="it-IT"/>
              </a:p>
            </c:txPr>
            <c:showLegendKey val="0"/>
            <c:showVal val="1"/>
            <c:showCatName val="0"/>
            <c:showSerName val="0"/>
            <c:showPercent val="0"/>
            <c:showBubbleSize val="0"/>
            <c:showLeaderLines val="0"/>
          </c:dLbls>
          <c:cat>
            <c:strRef>
              <c:f>Epoietina!$B$61:$B$82</c:f>
              <c:strCache>
                <c:ptCount val="22"/>
                <c:pt idx="0">
                  <c:v>ITALIA</c:v>
                </c:pt>
                <c:pt idx="1">
                  <c:v>VALLE D'AOSTA</c:v>
                </c:pt>
                <c:pt idx="2">
                  <c:v>P.A. TRENTO</c:v>
                </c:pt>
                <c:pt idx="3">
                  <c:v>PIEMONTE</c:v>
                </c:pt>
                <c:pt idx="4">
                  <c:v>P.A. BOLZANO</c:v>
                </c:pt>
                <c:pt idx="5">
                  <c:v>TOSCANA</c:v>
                </c:pt>
                <c:pt idx="6">
                  <c:v>SARDEGNA</c:v>
                </c:pt>
                <c:pt idx="7">
                  <c:v>E.ROMAGNA</c:v>
                </c:pt>
                <c:pt idx="8">
                  <c:v>LIGURIA</c:v>
                </c:pt>
                <c:pt idx="9">
                  <c:v>SICILIA</c:v>
                </c:pt>
                <c:pt idx="10">
                  <c:v>VENETO</c:v>
                </c:pt>
                <c:pt idx="11">
                  <c:v>LOMBARDIA</c:v>
                </c:pt>
                <c:pt idx="12">
                  <c:v>CAMPANIA</c:v>
                </c:pt>
                <c:pt idx="13">
                  <c:v>MARCHE</c:v>
                </c:pt>
                <c:pt idx="14">
                  <c:v>ABRUZZO</c:v>
                </c:pt>
                <c:pt idx="15">
                  <c:v>LAZIO</c:v>
                </c:pt>
                <c:pt idx="16">
                  <c:v>BASILICATA</c:v>
                </c:pt>
                <c:pt idx="17">
                  <c:v>UMBRIA</c:v>
                </c:pt>
                <c:pt idx="18">
                  <c:v>PUGLIA</c:v>
                </c:pt>
                <c:pt idx="19">
                  <c:v>FRIULI V.G.</c:v>
                </c:pt>
                <c:pt idx="20">
                  <c:v>MOLISE</c:v>
                </c:pt>
                <c:pt idx="21">
                  <c:v>CALABRIA</c:v>
                </c:pt>
              </c:strCache>
            </c:strRef>
          </c:cat>
          <c:val>
            <c:numRef>
              <c:f>Epoietina!$C$61:$C$82</c:f>
              <c:numCache>
                <c:formatCode>0.0%</c:formatCode>
                <c:ptCount val="22"/>
                <c:pt idx="0">
                  <c:v>0.585832563203403</c:v>
                </c:pt>
                <c:pt idx="1">
                  <c:v>0.996007984031934</c:v>
                </c:pt>
                <c:pt idx="2">
                  <c:v>0.96331348362399</c:v>
                </c:pt>
                <c:pt idx="3">
                  <c:v>0.927557127917584</c:v>
                </c:pt>
                <c:pt idx="4">
                  <c:v>0.8891167527049</c:v>
                </c:pt>
                <c:pt idx="5">
                  <c:v>0.822587267290681</c:v>
                </c:pt>
                <c:pt idx="6">
                  <c:v>0.745680106335845</c:v>
                </c:pt>
                <c:pt idx="7">
                  <c:v>0.743594585570644</c:v>
                </c:pt>
                <c:pt idx="8">
                  <c:v>0.673119932103087</c:v>
                </c:pt>
                <c:pt idx="9">
                  <c:v>0.599660647847115</c:v>
                </c:pt>
                <c:pt idx="10">
                  <c:v>0.574736411893212</c:v>
                </c:pt>
                <c:pt idx="11">
                  <c:v>0.528981978868889</c:v>
                </c:pt>
                <c:pt idx="12">
                  <c:v>0.514142224599567</c:v>
                </c:pt>
                <c:pt idx="13">
                  <c:v>0.49915010460251</c:v>
                </c:pt>
                <c:pt idx="14">
                  <c:v>0.475692488550366</c:v>
                </c:pt>
                <c:pt idx="15">
                  <c:v>0.474388061746048</c:v>
                </c:pt>
                <c:pt idx="16">
                  <c:v>0.467434445962653</c:v>
                </c:pt>
                <c:pt idx="17">
                  <c:v>0.392798179465442</c:v>
                </c:pt>
                <c:pt idx="18">
                  <c:v>0.391884273102918</c:v>
                </c:pt>
                <c:pt idx="19">
                  <c:v>0.348917913725951</c:v>
                </c:pt>
                <c:pt idx="20">
                  <c:v>0.265660134918085</c:v>
                </c:pt>
                <c:pt idx="21">
                  <c:v>0.0388943508529522</c:v>
                </c:pt>
              </c:numCache>
            </c:numRef>
          </c:val>
        </c:ser>
        <c:ser>
          <c:idx val="1"/>
          <c:order val="1"/>
          <c:tx>
            <c:strRef>
              <c:f>Epoietina!$D$60</c:f>
              <c:strCache>
                <c:ptCount val="1"/>
                <c:pt idx="0">
                  <c:v>originator</c:v>
                </c:pt>
              </c:strCache>
            </c:strRef>
          </c:tx>
          <c:invertIfNegative val="0"/>
          <c:cat>
            <c:strRef>
              <c:f>Epoietina!$B$61:$B$82</c:f>
              <c:strCache>
                <c:ptCount val="22"/>
                <c:pt idx="0">
                  <c:v>ITALIA</c:v>
                </c:pt>
                <c:pt idx="1">
                  <c:v>VALLE D'AOSTA</c:v>
                </c:pt>
                <c:pt idx="2">
                  <c:v>P.A. TRENTO</c:v>
                </c:pt>
                <c:pt idx="3">
                  <c:v>PIEMONTE</c:v>
                </c:pt>
                <c:pt idx="4">
                  <c:v>P.A. BOLZANO</c:v>
                </c:pt>
                <c:pt idx="5">
                  <c:v>TOSCANA</c:v>
                </c:pt>
                <c:pt idx="6">
                  <c:v>SARDEGNA</c:v>
                </c:pt>
                <c:pt idx="7">
                  <c:v>E.ROMAGNA</c:v>
                </c:pt>
                <c:pt idx="8">
                  <c:v>LIGURIA</c:v>
                </c:pt>
                <c:pt idx="9">
                  <c:v>SICILIA</c:v>
                </c:pt>
                <c:pt idx="10">
                  <c:v>VENETO</c:v>
                </c:pt>
                <c:pt idx="11">
                  <c:v>LOMBARDIA</c:v>
                </c:pt>
                <c:pt idx="12">
                  <c:v>CAMPANIA</c:v>
                </c:pt>
                <c:pt idx="13">
                  <c:v>MARCHE</c:v>
                </c:pt>
                <c:pt idx="14">
                  <c:v>ABRUZZO</c:v>
                </c:pt>
                <c:pt idx="15">
                  <c:v>LAZIO</c:v>
                </c:pt>
                <c:pt idx="16">
                  <c:v>BASILICATA</c:v>
                </c:pt>
                <c:pt idx="17">
                  <c:v>UMBRIA</c:v>
                </c:pt>
                <c:pt idx="18">
                  <c:v>PUGLIA</c:v>
                </c:pt>
                <c:pt idx="19">
                  <c:v>FRIULI V.G.</c:v>
                </c:pt>
                <c:pt idx="20">
                  <c:v>MOLISE</c:v>
                </c:pt>
                <c:pt idx="21">
                  <c:v>CALABRIA</c:v>
                </c:pt>
              </c:strCache>
            </c:strRef>
          </c:cat>
          <c:val>
            <c:numRef>
              <c:f>Epoietina!$D$61:$D$82</c:f>
              <c:numCache>
                <c:formatCode>0.0%</c:formatCode>
                <c:ptCount val="22"/>
                <c:pt idx="0">
                  <c:v>0.414167436796597</c:v>
                </c:pt>
                <c:pt idx="1">
                  <c:v>0.00399201596806387</c:v>
                </c:pt>
                <c:pt idx="2">
                  <c:v>0.0366865163760103</c:v>
                </c:pt>
                <c:pt idx="3">
                  <c:v>0.0724428720824155</c:v>
                </c:pt>
                <c:pt idx="4">
                  <c:v>0.1108832472951</c:v>
                </c:pt>
                <c:pt idx="5">
                  <c:v>0.177412732709319</c:v>
                </c:pt>
                <c:pt idx="6">
                  <c:v>0.254319893664157</c:v>
                </c:pt>
                <c:pt idx="7">
                  <c:v>0.256405414429356</c:v>
                </c:pt>
                <c:pt idx="8">
                  <c:v>0.326880067896918</c:v>
                </c:pt>
                <c:pt idx="9">
                  <c:v>0.400339352152885</c:v>
                </c:pt>
                <c:pt idx="10">
                  <c:v>0.425263588106788</c:v>
                </c:pt>
                <c:pt idx="11">
                  <c:v>0.471018021131111</c:v>
                </c:pt>
                <c:pt idx="12">
                  <c:v>0.485857775400434</c:v>
                </c:pt>
                <c:pt idx="13">
                  <c:v>0.500849895397491</c:v>
                </c:pt>
                <c:pt idx="14">
                  <c:v>0.524307511449633</c:v>
                </c:pt>
                <c:pt idx="15">
                  <c:v>0.525611938253954</c:v>
                </c:pt>
                <c:pt idx="16">
                  <c:v>0.532565554037346</c:v>
                </c:pt>
                <c:pt idx="17">
                  <c:v>0.607201820534561</c:v>
                </c:pt>
                <c:pt idx="18">
                  <c:v>0.608115726897084</c:v>
                </c:pt>
                <c:pt idx="19">
                  <c:v>0.651082086274051</c:v>
                </c:pt>
                <c:pt idx="20">
                  <c:v>0.734339865081914</c:v>
                </c:pt>
                <c:pt idx="21">
                  <c:v>0.961105649147048</c:v>
                </c:pt>
              </c:numCache>
            </c:numRef>
          </c:val>
        </c:ser>
        <c:dLbls>
          <c:showLegendKey val="0"/>
          <c:showVal val="0"/>
          <c:showCatName val="0"/>
          <c:showSerName val="0"/>
          <c:showPercent val="0"/>
          <c:showBubbleSize val="0"/>
        </c:dLbls>
        <c:gapWidth val="70"/>
        <c:overlap val="100"/>
        <c:axId val="-2000728120"/>
        <c:axId val="-2004703864"/>
      </c:barChart>
      <c:catAx>
        <c:axId val="-2000728120"/>
        <c:scaling>
          <c:orientation val="minMax"/>
        </c:scaling>
        <c:delete val="0"/>
        <c:axPos val="b"/>
        <c:title>
          <c:tx>
            <c:rich>
              <a:bodyPr/>
              <a:lstStyle/>
              <a:p>
                <a:pPr>
                  <a:defRPr sz="1200"/>
                </a:pPr>
                <a:r>
                  <a:rPr lang="it-IT" sz="1200"/>
                  <a:t>Anno 2017.</a:t>
                </a:r>
                <a:r>
                  <a:rPr lang="it-IT" sz="1200" baseline="0"/>
                  <a:t> Gennaio-Ottobre</a:t>
                </a:r>
                <a:endParaRPr lang="it-IT" sz="1200"/>
              </a:p>
            </c:rich>
          </c:tx>
          <c:layout/>
          <c:overlay val="0"/>
        </c:title>
        <c:numFmt formatCode="General" sourceLinked="1"/>
        <c:majorTickMark val="out"/>
        <c:minorTickMark val="none"/>
        <c:tickLblPos val="nextTo"/>
        <c:crossAx val="-2004703864"/>
        <c:crosses val="autoZero"/>
        <c:auto val="1"/>
        <c:lblAlgn val="ctr"/>
        <c:lblOffset val="100"/>
        <c:noMultiLvlLbl val="0"/>
      </c:catAx>
      <c:valAx>
        <c:axId val="-2004703864"/>
        <c:scaling>
          <c:orientation val="minMax"/>
        </c:scaling>
        <c:delete val="0"/>
        <c:axPos val="l"/>
        <c:title>
          <c:tx>
            <c:rich>
              <a:bodyPr rot="-5400000" vert="horz"/>
              <a:lstStyle/>
              <a:p>
                <a:pPr>
                  <a:defRPr sz="1200"/>
                </a:pPr>
                <a:r>
                  <a:rPr lang="it-IT" sz="1200"/>
                  <a:t>Incidenza </a:t>
                </a:r>
                <a:r>
                  <a:rPr lang="it-IT" sz="1200" b="0"/>
                  <a:t>%</a:t>
                </a:r>
              </a:p>
            </c:rich>
          </c:tx>
          <c:layout/>
          <c:overlay val="0"/>
        </c:title>
        <c:numFmt formatCode="0%" sourceLinked="1"/>
        <c:majorTickMark val="out"/>
        <c:minorTickMark val="none"/>
        <c:tickLblPos val="nextTo"/>
        <c:crossAx val="-2000728120"/>
        <c:crosses val="autoZero"/>
        <c:crossBetween val="between"/>
      </c:valAx>
    </c:plotArea>
    <c:legend>
      <c:legendPos val="r"/>
      <c:layout>
        <c:manualLayout>
          <c:xMode val="edge"/>
          <c:yMode val="edge"/>
          <c:x val="0.899913445834272"/>
          <c:y val="0.475104456383603"/>
          <c:w val="0.0896432155908415"/>
          <c:h val="0.122406825007129"/>
        </c:manualLayout>
      </c:layout>
      <c:overlay val="0"/>
    </c:legend>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Filgrastim</a:t>
            </a:r>
          </a:p>
        </c:rich>
      </c:tx>
      <c:layout/>
      <c:overlay val="0"/>
    </c:title>
    <c:autoTitleDeleted val="0"/>
    <c:plotArea>
      <c:layout/>
      <c:barChart>
        <c:barDir val="col"/>
        <c:grouping val="percentStacked"/>
        <c:varyColors val="0"/>
        <c:ser>
          <c:idx val="0"/>
          <c:order val="0"/>
          <c:tx>
            <c:strRef>
              <c:f>Filgrastim!$C$60</c:f>
              <c:strCache>
                <c:ptCount val="1"/>
                <c:pt idx="0">
                  <c:v>biosimilare</c:v>
                </c:pt>
              </c:strCache>
            </c:strRef>
          </c:tx>
          <c:invertIfNegative val="0"/>
          <c:dLbls>
            <c:txPr>
              <a:bodyPr rot="-5400000" vert="horz"/>
              <a:lstStyle/>
              <a:p>
                <a:pPr>
                  <a:defRPr sz="1100">
                    <a:solidFill>
                      <a:schemeClr val="bg1"/>
                    </a:solidFill>
                  </a:defRPr>
                </a:pPr>
                <a:endParaRPr lang="it-IT"/>
              </a:p>
            </c:txPr>
            <c:showLegendKey val="0"/>
            <c:showVal val="1"/>
            <c:showCatName val="0"/>
            <c:showSerName val="0"/>
            <c:showPercent val="0"/>
            <c:showBubbleSize val="0"/>
            <c:showLeaderLines val="0"/>
          </c:dLbls>
          <c:cat>
            <c:strRef>
              <c:f>Filgrastim!$B$61:$B$82</c:f>
              <c:strCache>
                <c:ptCount val="22"/>
                <c:pt idx="0">
                  <c:v>ITALIA</c:v>
                </c:pt>
                <c:pt idx="1">
                  <c:v>P.A. BOLZANO</c:v>
                </c:pt>
                <c:pt idx="2">
                  <c:v>ABRUZZO</c:v>
                </c:pt>
                <c:pt idx="3">
                  <c:v>LIGURIA</c:v>
                </c:pt>
                <c:pt idx="4">
                  <c:v>VALLE D'AOSTA</c:v>
                </c:pt>
                <c:pt idx="5">
                  <c:v>FRIULI V.G.</c:v>
                </c:pt>
                <c:pt idx="6">
                  <c:v>VENETO</c:v>
                </c:pt>
                <c:pt idx="7">
                  <c:v>UMBRIA</c:v>
                </c:pt>
                <c:pt idx="8">
                  <c:v>E.ROMAGNA</c:v>
                </c:pt>
                <c:pt idx="9">
                  <c:v>LAZIO</c:v>
                </c:pt>
                <c:pt idx="10">
                  <c:v>SICILIA</c:v>
                </c:pt>
                <c:pt idx="11">
                  <c:v>SARDEGNA</c:v>
                </c:pt>
                <c:pt idx="12">
                  <c:v>PIEMONTE</c:v>
                </c:pt>
                <c:pt idx="13">
                  <c:v>BASILICATA</c:v>
                </c:pt>
                <c:pt idx="14">
                  <c:v>P.A. TRENTO</c:v>
                </c:pt>
                <c:pt idx="15">
                  <c:v>TOSCANA</c:v>
                </c:pt>
                <c:pt idx="16">
                  <c:v>CAMPANIA</c:v>
                </c:pt>
                <c:pt idx="17">
                  <c:v>MARCHE</c:v>
                </c:pt>
                <c:pt idx="18">
                  <c:v>MOLISE</c:v>
                </c:pt>
                <c:pt idx="19">
                  <c:v>PUGLIA</c:v>
                </c:pt>
                <c:pt idx="20">
                  <c:v>LOMBARDIA</c:v>
                </c:pt>
                <c:pt idx="21">
                  <c:v>CALABRIA</c:v>
                </c:pt>
              </c:strCache>
            </c:strRef>
          </c:cat>
          <c:val>
            <c:numRef>
              <c:f>Filgrastim!$C$61:$C$82</c:f>
              <c:numCache>
                <c:formatCode>0.0%</c:formatCode>
                <c:ptCount val="22"/>
                <c:pt idx="0">
                  <c:v>0.930799165303706</c:v>
                </c:pt>
                <c:pt idx="1">
                  <c:v>1.0</c:v>
                </c:pt>
                <c:pt idx="2">
                  <c:v>0.999845809883588</c:v>
                </c:pt>
                <c:pt idx="3">
                  <c:v>0.999464309629033</c:v>
                </c:pt>
                <c:pt idx="4">
                  <c:v>0.994263862332696</c:v>
                </c:pt>
                <c:pt idx="5">
                  <c:v>0.990894731952058</c:v>
                </c:pt>
                <c:pt idx="6">
                  <c:v>0.990189478932933</c:v>
                </c:pt>
                <c:pt idx="7">
                  <c:v>0.988733693503756</c:v>
                </c:pt>
                <c:pt idx="8">
                  <c:v>0.982219365895456</c:v>
                </c:pt>
                <c:pt idx="9">
                  <c:v>0.979698043308884</c:v>
                </c:pt>
                <c:pt idx="10">
                  <c:v>0.966268545301857</c:v>
                </c:pt>
                <c:pt idx="11">
                  <c:v>0.9618040958501</c:v>
                </c:pt>
                <c:pt idx="12">
                  <c:v>0.96058824370914</c:v>
                </c:pt>
                <c:pt idx="13">
                  <c:v>0.96028880866426</c:v>
                </c:pt>
                <c:pt idx="14">
                  <c:v>0.954436875165886</c:v>
                </c:pt>
                <c:pt idx="15">
                  <c:v>0.951410490185563</c:v>
                </c:pt>
                <c:pt idx="16">
                  <c:v>0.902033468897925</c:v>
                </c:pt>
                <c:pt idx="17">
                  <c:v>0.873737112066733</c:v>
                </c:pt>
                <c:pt idx="18">
                  <c:v>0.840814196242172</c:v>
                </c:pt>
                <c:pt idx="19">
                  <c:v>0.790186327961176</c:v>
                </c:pt>
                <c:pt idx="20">
                  <c:v>0.765275551233873</c:v>
                </c:pt>
                <c:pt idx="21">
                  <c:v>0.663883495145631</c:v>
                </c:pt>
              </c:numCache>
            </c:numRef>
          </c:val>
        </c:ser>
        <c:ser>
          <c:idx val="1"/>
          <c:order val="1"/>
          <c:tx>
            <c:strRef>
              <c:f>Filgrastim!$D$60</c:f>
              <c:strCache>
                <c:ptCount val="1"/>
                <c:pt idx="0">
                  <c:v>originator</c:v>
                </c:pt>
              </c:strCache>
            </c:strRef>
          </c:tx>
          <c:invertIfNegative val="0"/>
          <c:cat>
            <c:strRef>
              <c:f>Filgrastim!$B$61:$B$82</c:f>
              <c:strCache>
                <c:ptCount val="22"/>
                <c:pt idx="0">
                  <c:v>ITALIA</c:v>
                </c:pt>
                <c:pt idx="1">
                  <c:v>P.A. BOLZANO</c:v>
                </c:pt>
                <c:pt idx="2">
                  <c:v>ABRUZZO</c:v>
                </c:pt>
                <c:pt idx="3">
                  <c:v>LIGURIA</c:v>
                </c:pt>
                <c:pt idx="4">
                  <c:v>VALLE D'AOSTA</c:v>
                </c:pt>
                <c:pt idx="5">
                  <c:v>FRIULI V.G.</c:v>
                </c:pt>
                <c:pt idx="6">
                  <c:v>VENETO</c:v>
                </c:pt>
                <c:pt idx="7">
                  <c:v>UMBRIA</c:v>
                </c:pt>
                <c:pt idx="8">
                  <c:v>E.ROMAGNA</c:v>
                </c:pt>
                <c:pt idx="9">
                  <c:v>LAZIO</c:v>
                </c:pt>
                <c:pt idx="10">
                  <c:v>SICILIA</c:v>
                </c:pt>
                <c:pt idx="11">
                  <c:v>SARDEGNA</c:v>
                </c:pt>
                <c:pt idx="12">
                  <c:v>PIEMONTE</c:v>
                </c:pt>
                <c:pt idx="13">
                  <c:v>BASILICATA</c:v>
                </c:pt>
                <c:pt idx="14">
                  <c:v>P.A. TRENTO</c:v>
                </c:pt>
                <c:pt idx="15">
                  <c:v>TOSCANA</c:v>
                </c:pt>
                <c:pt idx="16">
                  <c:v>CAMPANIA</c:v>
                </c:pt>
                <c:pt idx="17">
                  <c:v>MARCHE</c:v>
                </c:pt>
                <c:pt idx="18">
                  <c:v>MOLISE</c:v>
                </c:pt>
                <c:pt idx="19">
                  <c:v>PUGLIA</c:v>
                </c:pt>
                <c:pt idx="20">
                  <c:v>LOMBARDIA</c:v>
                </c:pt>
                <c:pt idx="21">
                  <c:v>CALABRIA</c:v>
                </c:pt>
              </c:strCache>
            </c:strRef>
          </c:cat>
          <c:val>
            <c:numRef>
              <c:f>Filgrastim!$D$61:$D$82</c:f>
              <c:numCache>
                <c:formatCode>0.0%</c:formatCode>
                <c:ptCount val="22"/>
                <c:pt idx="0">
                  <c:v>0.0692008346962946</c:v>
                </c:pt>
                <c:pt idx="1">
                  <c:v>0.0</c:v>
                </c:pt>
                <c:pt idx="2">
                  <c:v>0.000154190116413538</c:v>
                </c:pt>
                <c:pt idx="3">
                  <c:v>0.000535690370965583</c:v>
                </c:pt>
                <c:pt idx="4">
                  <c:v>0.00573613766730402</c:v>
                </c:pt>
                <c:pt idx="5">
                  <c:v>0.00910526804794202</c:v>
                </c:pt>
                <c:pt idx="6">
                  <c:v>0.00981052106706557</c:v>
                </c:pt>
                <c:pt idx="7">
                  <c:v>0.0112663064962446</c:v>
                </c:pt>
                <c:pt idx="8">
                  <c:v>0.0177806341045416</c:v>
                </c:pt>
                <c:pt idx="9">
                  <c:v>0.0203019566911192</c:v>
                </c:pt>
                <c:pt idx="10">
                  <c:v>0.0337314546981431</c:v>
                </c:pt>
                <c:pt idx="11">
                  <c:v>0.0381959041499009</c:v>
                </c:pt>
                <c:pt idx="12">
                  <c:v>0.0394117562908602</c:v>
                </c:pt>
                <c:pt idx="13">
                  <c:v>0.0397111913357401</c:v>
                </c:pt>
                <c:pt idx="14">
                  <c:v>0.045563124834115</c:v>
                </c:pt>
                <c:pt idx="15">
                  <c:v>0.0485895098144374</c:v>
                </c:pt>
                <c:pt idx="16">
                  <c:v>0.0979665311020735</c:v>
                </c:pt>
                <c:pt idx="17">
                  <c:v>0.126262887933268</c:v>
                </c:pt>
                <c:pt idx="18">
                  <c:v>0.159185803757829</c:v>
                </c:pt>
                <c:pt idx="19">
                  <c:v>0.209813672038823</c:v>
                </c:pt>
                <c:pt idx="20">
                  <c:v>0.23472444876613</c:v>
                </c:pt>
                <c:pt idx="21">
                  <c:v>0.33611650485437</c:v>
                </c:pt>
              </c:numCache>
            </c:numRef>
          </c:val>
        </c:ser>
        <c:dLbls>
          <c:showLegendKey val="0"/>
          <c:showVal val="0"/>
          <c:showCatName val="0"/>
          <c:showSerName val="0"/>
          <c:showPercent val="0"/>
          <c:showBubbleSize val="0"/>
        </c:dLbls>
        <c:gapWidth val="70"/>
        <c:overlap val="100"/>
        <c:axId val="-2000149160"/>
        <c:axId val="-2053450792"/>
      </c:barChart>
      <c:catAx>
        <c:axId val="-2000149160"/>
        <c:scaling>
          <c:orientation val="minMax"/>
        </c:scaling>
        <c:delete val="0"/>
        <c:axPos val="b"/>
        <c:title>
          <c:tx>
            <c:rich>
              <a:bodyPr/>
              <a:lstStyle/>
              <a:p>
                <a:pPr>
                  <a:defRPr sz="1200"/>
                </a:pPr>
                <a:r>
                  <a:rPr lang="it-IT" sz="1200"/>
                  <a:t>Anno 2017.</a:t>
                </a:r>
                <a:r>
                  <a:rPr lang="it-IT" sz="1200" baseline="0"/>
                  <a:t> Gennaio-Ottobre</a:t>
                </a:r>
                <a:endParaRPr lang="it-IT" sz="1200"/>
              </a:p>
            </c:rich>
          </c:tx>
          <c:layout/>
          <c:overlay val="0"/>
        </c:title>
        <c:numFmt formatCode="General" sourceLinked="1"/>
        <c:majorTickMark val="out"/>
        <c:minorTickMark val="none"/>
        <c:tickLblPos val="nextTo"/>
        <c:crossAx val="-2053450792"/>
        <c:crosses val="autoZero"/>
        <c:auto val="1"/>
        <c:lblAlgn val="ctr"/>
        <c:lblOffset val="100"/>
        <c:noMultiLvlLbl val="0"/>
      </c:catAx>
      <c:valAx>
        <c:axId val="-2053450792"/>
        <c:scaling>
          <c:orientation val="minMax"/>
        </c:scaling>
        <c:delete val="0"/>
        <c:axPos val="l"/>
        <c:title>
          <c:tx>
            <c:rich>
              <a:bodyPr rot="-5400000" vert="horz"/>
              <a:lstStyle/>
              <a:p>
                <a:pPr>
                  <a:defRPr sz="1200"/>
                </a:pPr>
                <a:r>
                  <a:rPr lang="it-IT" sz="1200"/>
                  <a:t>Incidenza </a:t>
                </a:r>
                <a:r>
                  <a:rPr lang="it-IT" sz="1200" b="0"/>
                  <a:t>%</a:t>
                </a:r>
              </a:p>
            </c:rich>
          </c:tx>
          <c:layout/>
          <c:overlay val="0"/>
        </c:title>
        <c:numFmt formatCode="0%" sourceLinked="1"/>
        <c:majorTickMark val="out"/>
        <c:minorTickMark val="none"/>
        <c:tickLblPos val="nextTo"/>
        <c:crossAx val="-2000149160"/>
        <c:crosses val="autoZero"/>
        <c:crossBetween val="between"/>
      </c:valAx>
    </c:plotArea>
    <c:legend>
      <c:legendPos val="r"/>
      <c:layout>
        <c:manualLayout>
          <c:xMode val="edge"/>
          <c:yMode val="edge"/>
          <c:x val="0.898214970997923"/>
          <c:y val="0.475104456383603"/>
          <c:w val="0.0919643558775212"/>
          <c:h val="0.122406825007129"/>
        </c:manualLayout>
      </c:layout>
      <c:overlay val="0"/>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Insulina glargine</a:t>
            </a:r>
          </a:p>
        </c:rich>
      </c:tx>
      <c:layout/>
      <c:overlay val="0"/>
    </c:title>
    <c:autoTitleDeleted val="0"/>
    <c:plotArea>
      <c:layout/>
      <c:barChart>
        <c:barDir val="col"/>
        <c:grouping val="percentStacked"/>
        <c:varyColors val="0"/>
        <c:ser>
          <c:idx val="0"/>
          <c:order val="0"/>
          <c:tx>
            <c:strRef>
              <c:f>'Insulina glargine'!$C$60</c:f>
              <c:strCache>
                <c:ptCount val="1"/>
                <c:pt idx="0">
                  <c:v>biosimilare</c:v>
                </c:pt>
              </c:strCache>
            </c:strRef>
          </c:tx>
          <c:invertIfNegative val="0"/>
          <c:dLbls>
            <c:txPr>
              <a:bodyPr rot="-5400000" vert="horz"/>
              <a:lstStyle/>
              <a:p>
                <a:pPr>
                  <a:defRPr sz="1100">
                    <a:solidFill>
                      <a:schemeClr val="bg1"/>
                    </a:solidFill>
                  </a:defRPr>
                </a:pPr>
                <a:endParaRPr lang="it-IT"/>
              </a:p>
            </c:txPr>
            <c:showLegendKey val="0"/>
            <c:showVal val="1"/>
            <c:showCatName val="0"/>
            <c:showSerName val="0"/>
            <c:showPercent val="0"/>
            <c:showBubbleSize val="0"/>
            <c:showLeaderLines val="0"/>
          </c:dLbls>
          <c:cat>
            <c:strRef>
              <c:f>'Insulina glargine'!$B$61:$B$82</c:f>
              <c:strCache>
                <c:ptCount val="22"/>
                <c:pt idx="0">
                  <c:v>ITALIA</c:v>
                </c:pt>
                <c:pt idx="1">
                  <c:v>PIEMONTE</c:v>
                </c:pt>
                <c:pt idx="2">
                  <c:v>BASILICATA</c:v>
                </c:pt>
                <c:pt idx="3">
                  <c:v>SICILIA</c:v>
                </c:pt>
                <c:pt idx="4">
                  <c:v>VALLE D'AOSTA</c:v>
                </c:pt>
                <c:pt idx="5">
                  <c:v>FRIULI V.G.</c:v>
                </c:pt>
                <c:pt idx="6">
                  <c:v>CAMPANIA</c:v>
                </c:pt>
                <c:pt idx="7">
                  <c:v>CALABRIA</c:v>
                </c:pt>
                <c:pt idx="8">
                  <c:v>SARDEGNA</c:v>
                </c:pt>
                <c:pt idx="9">
                  <c:v>P.A. TRENTO</c:v>
                </c:pt>
                <c:pt idx="10">
                  <c:v>VENETO</c:v>
                </c:pt>
                <c:pt idx="11">
                  <c:v>P.A. BOLZANO</c:v>
                </c:pt>
                <c:pt idx="12">
                  <c:v>LOMBARDIA</c:v>
                </c:pt>
                <c:pt idx="13">
                  <c:v>MOLISE</c:v>
                </c:pt>
                <c:pt idx="14">
                  <c:v>ABRUZZO</c:v>
                </c:pt>
                <c:pt idx="15">
                  <c:v>UMBRIA</c:v>
                </c:pt>
                <c:pt idx="16">
                  <c:v>TOSCANA</c:v>
                </c:pt>
                <c:pt idx="17">
                  <c:v>LIGURIA</c:v>
                </c:pt>
                <c:pt idx="18">
                  <c:v>MARCHE</c:v>
                </c:pt>
                <c:pt idx="19">
                  <c:v>LAZIO</c:v>
                </c:pt>
                <c:pt idx="20">
                  <c:v>E.ROMAGNA</c:v>
                </c:pt>
                <c:pt idx="21">
                  <c:v>PUGLIA</c:v>
                </c:pt>
              </c:strCache>
            </c:strRef>
          </c:cat>
          <c:val>
            <c:numRef>
              <c:f>'Insulina glargine'!$C$61:$C$82</c:f>
              <c:numCache>
                <c:formatCode>0.0%</c:formatCode>
                <c:ptCount val="22"/>
                <c:pt idx="0">
                  <c:v>0.150506679375212</c:v>
                </c:pt>
                <c:pt idx="1">
                  <c:v>0.771244431807411</c:v>
                </c:pt>
                <c:pt idx="2">
                  <c:v>0.367637802355903</c:v>
                </c:pt>
                <c:pt idx="3">
                  <c:v>0.321002442036455</c:v>
                </c:pt>
                <c:pt idx="4">
                  <c:v>0.206169665809769</c:v>
                </c:pt>
                <c:pt idx="5">
                  <c:v>0.144631472126012</c:v>
                </c:pt>
                <c:pt idx="6">
                  <c:v>0.142741717029246</c:v>
                </c:pt>
                <c:pt idx="7">
                  <c:v>0.123545108005083</c:v>
                </c:pt>
                <c:pt idx="8">
                  <c:v>0.115046807919738</c:v>
                </c:pt>
                <c:pt idx="9">
                  <c:v>0.105588781191998</c:v>
                </c:pt>
                <c:pt idx="10">
                  <c:v>0.104691740984878</c:v>
                </c:pt>
                <c:pt idx="11">
                  <c:v>0.0999515269025693</c:v>
                </c:pt>
                <c:pt idx="12">
                  <c:v>0.074785034409822</c:v>
                </c:pt>
                <c:pt idx="13">
                  <c:v>0.0728651500164853</c:v>
                </c:pt>
                <c:pt idx="14">
                  <c:v>0.0713643178410795</c:v>
                </c:pt>
                <c:pt idx="15">
                  <c:v>0.0489207201830299</c:v>
                </c:pt>
                <c:pt idx="16">
                  <c:v>0.0441439632671945</c:v>
                </c:pt>
                <c:pt idx="17">
                  <c:v>0.0379275503330589</c:v>
                </c:pt>
                <c:pt idx="18">
                  <c:v>0.0371295414166903</c:v>
                </c:pt>
                <c:pt idx="19">
                  <c:v>0.0294291965546847</c:v>
                </c:pt>
                <c:pt idx="20">
                  <c:v>0.0203755284321194</c:v>
                </c:pt>
                <c:pt idx="21">
                  <c:v>0.00154472031906465</c:v>
                </c:pt>
              </c:numCache>
            </c:numRef>
          </c:val>
        </c:ser>
        <c:ser>
          <c:idx val="1"/>
          <c:order val="1"/>
          <c:tx>
            <c:strRef>
              <c:f>'Insulina glargine'!$D$60</c:f>
              <c:strCache>
                <c:ptCount val="1"/>
                <c:pt idx="0">
                  <c:v>originator</c:v>
                </c:pt>
              </c:strCache>
            </c:strRef>
          </c:tx>
          <c:invertIfNegative val="0"/>
          <c:cat>
            <c:strRef>
              <c:f>'Insulina glargine'!$B$61:$B$82</c:f>
              <c:strCache>
                <c:ptCount val="22"/>
                <c:pt idx="0">
                  <c:v>ITALIA</c:v>
                </c:pt>
                <c:pt idx="1">
                  <c:v>PIEMONTE</c:v>
                </c:pt>
                <c:pt idx="2">
                  <c:v>BASILICATA</c:v>
                </c:pt>
                <c:pt idx="3">
                  <c:v>SICILIA</c:v>
                </c:pt>
                <c:pt idx="4">
                  <c:v>VALLE D'AOSTA</c:v>
                </c:pt>
                <c:pt idx="5">
                  <c:v>FRIULI V.G.</c:v>
                </c:pt>
                <c:pt idx="6">
                  <c:v>CAMPANIA</c:v>
                </c:pt>
                <c:pt idx="7">
                  <c:v>CALABRIA</c:v>
                </c:pt>
                <c:pt idx="8">
                  <c:v>SARDEGNA</c:v>
                </c:pt>
                <c:pt idx="9">
                  <c:v>P.A. TRENTO</c:v>
                </c:pt>
                <c:pt idx="10">
                  <c:v>VENETO</c:v>
                </c:pt>
                <c:pt idx="11">
                  <c:v>P.A. BOLZANO</c:v>
                </c:pt>
                <c:pt idx="12">
                  <c:v>LOMBARDIA</c:v>
                </c:pt>
                <c:pt idx="13">
                  <c:v>MOLISE</c:v>
                </c:pt>
                <c:pt idx="14">
                  <c:v>ABRUZZO</c:v>
                </c:pt>
                <c:pt idx="15">
                  <c:v>UMBRIA</c:v>
                </c:pt>
                <c:pt idx="16">
                  <c:v>TOSCANA</c:v>
                </c:pt>
                <c:pt idx="17">
                  <c:v>LIGURIA</c:v>
                </c:pt>
                <c:pt idx="18">
                  <c:v>MARCHE</c:v>
                </c:pt>
                <c:pt idx="19">
                  <c:v>LAZIO</c:v>
                </c:pt>
                <c:pt idx="20">
                  <c:v>E.ROMAGNA</c:v>
                </c:pt>
                <c:pt idx="21">
                  <c:v>PUGLIA</c:v>
                </c:pt>
              </c:strCache>
            </c:strRef>
          </c:cat>
          <c:val>
            <c:numRef>
              <c:f>'Insulina glargine'!$D$61:$D$82</c:f>
              <c:numCache>
                <c:formatCode>0.0%</c:formatCode>
                <c:ptCount val="22"/>
                <c:pt idx="0">
                  <c:v>0.849493320624789</c:v>
                </c:pt>
                <c:pt idx="1">
                  <c:v>0.228755568192588</c:v>
                </c:pt>
                <c:pt idx="2">
                  <c:v>0.632362197644097</c:v>
                </c:pt>
                <c:pt idx="3">
                  <c:v>0.678997557963548</c:v>
                </c:pt>
                <c:pt idx="4">
                  <c:v>0.793830334190231</c:v>
                </c:pt>
                <c:pt idx="5">
                  <c:v>0.855368527873988</c:v>
                </c:pt>
                <c:pt idx="6">
                  <c:v>0.857258282970754</c:v>
                </c:pt>
                <c:pt idx="7">
                  <c:v>0.876454891994917</c:v>
                </c:pt>
                <c:pt idx="8">
                  <c:v>0.884953192080262</c:v>
                </c:pt>
                <c:pt idx="9">
                  <c:v>0.894411218808002</c:v>
                </c:pt>
                <c:pt idx="10">
                  <c:v>0.895308259015122</c:v>
                </c:pt>
                <c:pt idx="11">
                  <c:v>0.900048473097432</c:v>
                </c:pt>
                <c:pt idx="12">
                  <c:v>0.925214965590178</c:v>
                </c:pt>
                <c:pt idx="13">
                  <c:v>0.927134849983515</c:v>
                </c:pt>
                <c:pt idx="14">
                  <c:v>0.928635682158922</c:v>
                </c:pt>
                <c:pt idx="15">
                  <c:v>0.95107927981697</c:v>
                </c:pt>
                <c:pt idx="16">
                  <c:v>0.955856036732806</c:v>
                </c:pt>
                <c:pt idx="17">
                  <c:v>0.96207244966694</c:v>
                </c:pt>
                <c:pt idx="18">
                  <c:v>0.962870458583312</c:v>
                </c:pt>
                <c:pt idx="19">
                  <c:v>0.970570803445316</c:v>
                </c:pt>
                <c:pt idx="20">
                  <c:v>0.979624471567883</c:v>
                </c:pt>
                <c:pt idx="21">
                  <c:v>0.998455279680935</c:v>
                </c:pt>
              </c:numCache>
            </c:numRef>
          </c:val>
        </c:ser>
        <c:dLbls>
          <c:showLegendKey val="0"/>
          <c:showVal val="0"/>
          <c:showCatName val="0"/>
          <c:showSerName val="0"/>
          <c:showPercent val="0"/>
          <c:showBubbleSize val="0"/>
        </c:dLbls>
        <c:gapWidth val="70"/>
        <c:overlap val="100"/>
        <c:axId val="-2054005608"/>
        <c:axId val="-2073441400"/>
      </c:barChart>
      <c:catAx>
        <c:axId val="-2054005608"/>
        <c:scaling>
          <c:orientation val="minMax"/>
        </c:scaling>
        <c:delete val="0"/>
        <c:axPos val="b"/>
        <c:title>
          <c:tx>
            <c:rich>
              <a:bodyPr/>
              <a:lstStyle/>
              <a:p>
                <a:pPr>
                  <a:defRPr sz="1200"/>
                </a:pPr>
                <a:r>
                  <a:rPr lang="it-IT" sz="1200"/>
                  <a:t>Anno 2017.</a:t>
                </a:r>
                <a:r>
                  <a:rPr lang="it-IT" sz="1200" baseline="0"/>
                  <a:t> Gennaio-Ottobre</a:t>
                </a:r>
                <a:endParaRPr lang="it-IT" sz="1200"/>
              </a:p>
            </c:rich>
          </c:tx>
          <c:layout/>
          <c:overlay val="0"/>
        </c:title>
        <c:numFmt formatCode="General" sourceLinked="1"/>
        <c:majorTickMark val="out"/>
        <c:minorTickMark val="none"/>
        <c:tickLblPos val="nextTo"/>
        <c:crossAx val="-2073441400"/>
        <c:crosses val="autoZero"/>
        <c:auto val="1"/>
        <c:lblAlgn val="ctr"/>
        <c:lblOffset val="100"/>
        <c:noMultiLvlLbl val="0"/>
      </c:catAx>
      <c:valAx>
        <c:axId val="-2073441400"/>
        <c:scaling>
          <c:orientation val="minMax"/>
        </c:scaling>
        <c:delete val="0"/>
        <c:axPos val="l"/>
        <c:title>
          <c:tx>
            <c:rich>
              <a:bodyPr rot="-5400000" vert="horz"/>
              <a:lstStyle/>
              <a:p>
                <a:pPr>
                  <a:defRPr sz="1200"/>
                </a:pPr>
                <a:r>
                  <a:rPr lang="it-IT" sz="1200"/>
                  <a:t>Incidenza </a:t>
                </a:r>
                <a:r>
                  <a:rPr lang="it-IT" sz="1200" b="0"/>
                  <a:t>%</a:t>
                </a:r>
              </a:p>
            </c:rich>
          </c:tx>
          <c:layout/>
          <c:overlay val="0"/>
        </c:title>
        <c:numFmt formatCode="0%" sourceLinked="1"/>
        <c:majorTickMark val="out"/>
        <c:minorTickMark val="none"/>
        <c:tickLblPos val="nextTo"/>
        <c:crossAx val="-2054005608"/>
        <c:crosses val="autoZero"/>
        <c:crossBetween val="between"/>
      </c:valAx>
    </c:plotArea>
    <c:legend>
      <c:legendPos val="r"/>
      <c:layout>
        <c:manualLayout>
          <c:xMode val="edge"/>
          <c:yMode val="edge"/>
          <c:x val="0.898214970997923"/>
          <c:y val="0.475104456383603"/>
          <c:w val="0.0919643558775212"/>
          <c:h val="0.122406825007129"/>
        </c:manualLayout>
      </c:layout>
      <c:overlay val="0"/>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Follitropina</a:t>
            </a:r>
          </a:p>
        </c:rich>
      </c:tx>
      <c:layout/>
      <c:overlay val="0"/>
    </c:title>
    <c:autoTitleDeleted val="0"/>
    <c:plotArea>
      <c:layout/>
      <c:barChart>
        <c:barDir val="col"/>
        <c:grouping val="percentStacked"/>
        <c:varyColors val="0"/>
        <c:ser>
          <c:idx val="0"/>
          <c:order val="0"/>
          <c:tx>
            <c:strRef>
              <c:f>Follitropina!$C$60</c:f>
              <c:strCache>
                <c:ptCount val="1"/>
                <c:pt idx="0">
                  <c:v>biosimilare</c:v>
                </c:pt>
              </c:strCache>
            </c:strRef>
          </c:tx>
          <c:invertIfNegative val="0"/>
          <c:dLbls>
            <c:txPr>
              <a:bodyPr rot="-5400000" vert="horz"/>
              <a:lstStyle/>
              <a:p>
                <a:pPr>
                  <a:defRPr sz="1100">
                    <a:solidFill>
                      <a:schemeClr val="bg1"/>
                    </a:solidFill>
                  </a:defRPr>
                </a:pPr>
                <a:endParaRPr lang="it-IT"/>
              </a:p>
            </c:txPr>
            <c:showLegendKey val="0"/>
            <c:showVal val="1"/>
            <c:showCatName val="0"/>
            <c:showSerName val="0"/>
            <c:showPercent val="0"/>
            <c:showBubbleSize val="0"/>
            <c:showLeaderLines val="0"/>
          </c:dLbls>
          <c:cat>
            <c:strRef>
              <c:f>Follitropina!$B$61:$B$82</c:f>
              <c:strCache>
                <c:ptCount val="22"/>
                <c:pt idx="0">
                  <c:v>ITALIA</c:v>
                </c:pt>
                <c:pt idx="1">
                  <c:v>LAZIO</c:v>
                </c:pt>
                <c:pt idx="2">
                  <c:v>ABRUZZO</c:v>
                </c:pt>
                <c:pt idx="3">
                  <c:v>FRIULI V.G.</c:v>
                </c:pt>
                <c:pt idx="4">
                  <c:v>P.A. TRENTO</c:v>
                </c:pt>
                <c:pt idx="5">
                  <c:v>VENETO</c:v>
                </c:pt>
                <c:pt idx="6">
                  <c:v>LIGURIA</c:v>
                </c:pt>
                <c:pt idx="7">
                  <c:v>MARCHE</c:v>
                </c:pt>
                <c:pt idx="8">
                  <c:v>SICILIA</c:v>
                </c:pt>
                <c:pt idx="9">
                  <c:v>TOSCANA</c:v>
                </c:pt>
                <c:pt idx="10">
                  <c:v>E.ROMAGNA</c:v>
                </c:pt>
                <c:pt idx="11">
                  <c:v>LOMBARDIA</c:v>
                </c:pt>
                <c:pt idx="12">
                  <c:v>VALLE D'AOSTA</c:v>
                </c:pt>
                <c:pt idx="13">
                  <c:v>P.A. BOLZANO</c:v>
                </c:pt>
                <c:pt idx="14">
                  <c:v>PUGLIA</c:v>
                </c:pt>
                <c:pt idx="15">
                  <c:v>MOLISE</c:v>
                </c:pt>
                <c:pt idx="16">
                  <c:v>PIEMONTE</c:v>
                </c:pt>
                <c:pt idx="17">
                  <c:v>CALABRIA</c:v>
                </c:pt>
                <c:pt idx="18">
                  <c:v>CAMPANIA</c:v>
                </c:pt>
                <c:pt idx="19">
                  <c:v>SARDEGNA</c:v>
                </c:pt>
                <c:pt idx="20">
                  <c:v>BASILICATA</c:v>
                </c:pt>
                <c:pt idx="21">
                  <c:v>UMBRIA</c:v>
                </c:pt>
              </c:strCache>
            </c:strRef>
          </c:cat>
          <c:val>
            <c:numRef>
              <c:f>Follitropina!$C$61:$C$82</c:f>
              <c:numCache>
                <c:formatCode>0.0%</c:formatCode>
                <c:ptCount val="22"/>
                <c:pt idx="0">
                  <c:v>0.273509433962265</c:v>
                </c:pt>
                <c:pt idx="1">
                  <c:v>0.823235092529131</c:v>
                </c:pt>
                <c:pt idx="2">
                  <c:v>0.77538100820633</c:v>
                </c:pt>
                <c:pt idx="3">
                  <c:v>0.519093078758949</c:v>
                </c:pt>
                <c:pt idx="4">
                  <c:v>0.514442916093536</c:v>
                </c:pt>
                <c:pt idx="5">
                  <c:v>0.344800927715501</c:v>
                </c:pt>
                <c:pt idx="6">
                  <c:v>0.342168674698795</c:v>
                </c:pt>
                <c:pt idx="7">
                  <c:v>0.278675282714056</c:v>
                </c:pt>
                <c:pt idx="8">
                  <c:v>0.190992075433845</c:v>
                </c:pt>
                <c:pt idx="9">
                  <c:v>0.188452182819102</c:v>
                </c:pt>
                <c:pt idx="10">
                  <c:v>0.167373827601607</c:v>
                </c:pt>
                <c:pt idx="11">
                  <c:v>0.158862567978615</c:v>
                </c:pt>
                <c:pt idx="12">
                  <c:v>0.153061224489796</c:v>
                </c:pt>
                <c:pt idx="13">
                  <c:v>0.14170692431562</c:v>
                </c:pt>
                <c:pt idx="14">
                  <c:v>0.138609883487345</c:v>
                </c:pt>
                <c:pt idx="15">
                  <c:v>0.127450980392157</c:v>
                </c:pt>
                <c:pt idx="16">
                  <c:v>0.0930309551398779</c:v>
                </c:pt>
                <c:pt idx="17">
                  <c:v>0.0851297040555351</c:v>
                </c:pt>
                <c:pt idx="18">
                  <c:v>0.077317021125258</c:v>
                </c:pt>
                <c:pt idx="19">
                  <c:v>0.0346181299072091</c:v>
                </c:pt>
                <c:pt idx="20">
                  <c:v>0.0344218887908208</c:v>
                </c:pt>
                <c:pt idx="21">
                  <c:v>0.0124760076775432</c:v>
                </c:pt>
              </c:numCache>
            </c:numRef>
          </c:val>
        </c:ser>
        <c:ser>
          <c:idx val="1"/>
          <c:order val="1"/>
          <c:tx>
            <c:strRef>
              <c:f>Follitropina!$D$60</c:f>
              <c:strCache>
                <c:ptCount val="1"/>
                <c:pt idx="0">
                  <c:v>originator</c:v>
                </c:pt>
              </c:strCache>
            </c:strRef>
          </c:tx>
          <c:invertIfNegative val="0"/>
          <c:cat>
            <c:strRef>
              <c:f>Follitropina!$B$61:$B$82</c:f>
              <c:strCache>
                <c:ptCount val="22"/>
                <c:pt idx="0">
                  <c:v>ITALIA</c:v>
                </c:pt>
                <c:pt idx="1">
                  <c:v>LAZIO</c:v>
                </c:pt>
                <c:pt idx="2">
                  <c:v>ABRUZZO</c:v>
                </c:pt>
                <c:pt idx="3">
                  <c:v>FRIULI V.G.</c:v>
                </c:pt>
                <c:pt idx="4">
                  <c:v>P.A. TRENTO</c:v>
                </c:pt>
                <c:pt idx="5">
                  <c:v>VENETO</c:v>
                </c:pt>
                <c:pt idx="6">
                  <c:v>LIGURIA</c:v>
                </c:pt>
                <c:pt idx="7">
                  <c:v>MARCHE</c:v>
                </c:pt>
                <c:pt idx="8">
                  <c:v>SICILIA</c:v>
                </c:pt>
                <c:pt idx="9">
                  <c:v>TOSCANA</c:v>
                </c:pt>
                <c:pt idx="10">
                  <c:v>E.ROMAGNA</c:v>
                </c:pt>
                <c:pt idx="11">
                  <c:v>LOMBARDIA</c:v>
                </c:pt>
                <c:pt idx="12">
                  <c:v>VALLE D'AOSTA</c:v>
                </c:pt>
                <c:pt idx="13">
                  <c:v>P.A. BOLZANO</c:v>
                </c:pt>
                <c:pt idx="14">
                  <c:v>PUGLIA</c:v>
                </c:pt>
                <c:pt idx="15">
                  <c:v>MOLISE</c:v>
                </c:pt>
                <c:pt idx="16">
                  <c:v>PIEMONTE</c:v>
                </c:pt>
                <c:pt idx="17">
                  <c:v>CALABRIA</c:v>
                </c:pt>
                <c:pt idx="18">
                  <c:v>CAMPANIA</c:v>
                </c:pt>
                <c:pt idx="19">
                  <c:v>SARDEGNA</c:v>
                </c:pt>
                <c:pt idx="20">
                  <c:v>BASILICATA</c:v>
                </c:pt>
                <c:pt idx="21">
                  <c:v>UMBRIA</c:v>
                </c:pt>
              </c:strCache>
            </c:strRef>
          </c:cat>
          <c:val>
            <c:numRef>
              <c:f>Follitropina!$D$61:$D$82</c:f>
              <c:numCache>
                <c:formatCode>0.0%</c:formatCode>
                <c:ptCount val="22"/>
                <c:pt idx="0">
                  <c:v>0.726490566037736</c:v>
                </c:pt>
                <c:pt idx="1">
                  <c:v>0.176764907470871</c:v>
                </c:pt>
                <c:pt idx="2">
                  <c:v>0.224618991793669</c:v>
                </c:pt>
                <c:pt idx="3">
                  <c:v>0.480906921241051</c:v>
                </c:pt>
                <c:pt idx="4">
                  <c:v>0.485557083906466</c:v>
                </c:pt>
                <c:pt idx="5">
                  <c:v>0.655199072284503</c:v>
                </c:pt>
                <c:pt idx="6">
                  <c:v>0.657831325301205</c:v>
                </c:pt>
                <c:pt idx="7">
                  <c:v>0.721324717285945</c:v>
                </c:pt>
                <c:pt idx="8">
                  <c:v>0.809007924566155</c:v>
                </c:pt>
                <c:pt idx="9">
                  <c:v>0.8115478171809</c:v>
                </c:pt>
                <c:pt idx="10">
                  <c:v>0.832626172398394</c:v>
                </c:pt>
                <c:pt idx="11">
                  <c:v>0.841137432021386</c:v>
                </c:pt>
                <c:pt idx="12">
                  <c:v>0.846938775510204</c:v>
                </c:pt>
                <c:pt idx="13">
                  <c:v>0.858293075684382</c:v>
                </c:pt>
                <c:pt idx="14">
                  <c:v>0.861390116512656</c:v>
                </c:pt>
                <c:pt idx="15">
                  <c:v>0.872549019607845</c:v>
                </c:pt>
                <c:pt idx="16">
                  <c:v>0.906969044860123</c:v>
                </c:pt>
                <c:pt idx="17">
                  <c:v>0.914870295944465</c:v>
                </c:pt>
                <c:pt idx="18">
                  <c:v>0.922682978874741</c:v>
                </c:pt>
                <c:pt idx="19">
                  <c:v>0.965381870092792</c:v>
                </c:pt>
                <c:pt idx="20">
                  <c:v>0.965578111209181</c:v>
                </c:pt>
                <c:pt idx="21">
                  <c:v>0.987523992322457</c:v>
                </c:pt>
              </c:numCache>
            </c:numRef>
          </c:val>
        </c:ser>
        <c:dLbls>
          <c:showLegendKey val="0"/>
          <c:showVal val="0"/>
          <c:showCatName val="0"/>
          <c:showSerName val="0"/>
          <c:showPercent val="0"/>
          <c:showBubbleSize val="0"/>
        </c:dLbls>
        <c:gapWidth val="70"/>
        <c:overlap val="100"/>
        <c:axId val="-2096329672"/>
        <c:axId val="-2096463032"/>
      </c:barChart>
      <c:catAx>
        <c:axId val="-2096329672"/>
        <c:scaling>
          <c:orientation val="minMax"/>
        </c:scaling>
        <c:delete val="0"/>
        <c:axPos val="b"/>
        <c:title>
          <c:tx>
            <c:rich>
              <a:bodyPr/>
              <a:lstStyle/>
              <a:p>
                <a:pPr>
                  <a:defRPr sz="1200"/>
                </a:pPr>
                <a:r>
                  <a:rPr lang="it-IT" sz="1200"/>
                  <a:t>Anno 2017.</a:t>
                </a:r>
                <a:r>
                  <a:rPr lang="it-IT" sz="1200" baseline="0"/>
                  <a:t> Gennaio-Ottobre</a:t>
                </a:r>
                <a:endParaRPr lang="it-IT" sz="1200"/>
              </a:p>
            </c:rich>
          </c:tx>
          <c:layout/>
          <c:overlay val="0"/>
        </c:title>
        <c:numFmt formatCode="General" sourceLinked="1"/>
        <c:majorTickMark val="out"/>
        <c:minorTickMark val="none"/>
        <c:tickLblPos val="nextTo"/>
        <c:crossAx val="-2096463032"/>
        <c:crosses val="autoZero"/>
        <c:auto val="1"/>
        <c:lblAlgn val="ctr"/>
        <c:lblOffset val="100"/>
        <c:noMultiLvlLbl val="0"/>
      </c:catAx>
      <c:valAx>
        <c:axId val="-2096463032"/>
        <c:scaling>
          <c:orientation val="minMax"/>
        </c:scaling>
        <c:delete val="0"/>
        <c:axPos val="l"/>
        <c:title>
          <c:tx>
            <c:rich>
              <a:bodyPr rot="-5400000" vert="horz"/>
              <a:lstStyle/>
              <a:p>
                <a:pPr>
                  <a:defRPr sz="1200"/>
                </a:pPr>
                <a:r>
                  <a:rPr lang="it-IT" sz="1200"/>
                  <a:t>Incidenza </a:t>
                </a:r>
                <a:r>
                  <a:rPr lang="it-IT" sz="1200" b="0"/>
                  <a:t>%</a:t>
                </a:r>
              </a:p>
            </c:rich>
          </c:tx>
          <c:layout/>
          <c:overlay val="0"/>
        </c:title>
        <c:numFmt formatCode="0%" sourceLinked="1"/>
        <c:majorTickMark val="out"/>
        <c:minorTickMark val="none"/>
        <c:tickLblPos val="nextTo"/>
        <c:crossAx val="-2096329672"/>
        <c:crosses val="autoZero"/>
        <c:crossBetween val="between"/>
      </c:valAx>
    </c:plotArea>
    <c:legend>
      <c:legendPos val="r"/>
      <c:layout>
        <c:manualLayout>
          <c:xMode val="edge"/>
          <c:yMode val="edge"/>
          <c:x val="0.899564469625667"/>
          <c:y val="0.476191438986961"/>
          <c:w val="0.0899564469625673"/>
          <c:h val="0.12215345608796"/>
        </c:manualLayout>
      </c:layout>
      <c:overlay val="0"/>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AntiTNF: infliximab</a:t>
            </a:r>
          </a:p>
        </c:rich>
      </c:tx>
      <c:layout/>
      <c:overlay val="0"/>
    </c:title>
    <c:autoTitleDeleted val="0"/>
    <c:plotArea>
      <c:layout/>
      <c:barChart>
        <c:barDir val="col"/>
        <c:grouping val="percentStacked"/>
        <c:varyColors val="0"/>
        <c:ser>
          <c:idx val="0"/>
          <c:order val="0"/>
          <c:tx>
            <c:strRef>
              <c:f>'AntiTNF (2)'!$C$60</c:f>
              <c:strCache>
                <c:ptCount val="1"/>
                <c:pt idx="0">
                  <c:v>biosimilare</c:v>
                </c:pt>
              </c:strCache>
            </c:strRef>
          </c:tx>
          <c:invertIfNegative val="0"/>
          <c:dLbls>
            <c:txPr>
              <a:bodyPr rot="-5400000" vert="horz"/>
              <a:lstStyle/>
              <a:p>
                <a:pPr>
                  <a:defRPr sz="1100">
                    <a:solidFill>
                      <a:schemeClr val="bg1"/>
                    </a:solidFill>
                  </a:defRPr>
                </a:pPr>
                <a:endParaRPr lang="it-IT"/>
              </a:p>
            </c:txPr>
            <c:showLegendKey val="0"/>
            <c:showVal val="1"/>
            <c:showCatName val="0"/>
            <c:showSerName val="0"/>
            <c:showPercent val="0"/>
            <c:showBubbleSize val="0"/>
            <c:showLeaderLines val="0"/>
          </c:dLbls>
          <c:cat>
            <c:strRef>
              <c:f>'AntiTNF (2)'!$B$61:$B$82</c:f>
              <c:strCache>
                <c:ptCount val="22"/>
                <c:pt idx="0">
                  <c:v>ITALIA</c:v>
                </c:pt>
                <c:pt idx="1">
                  <c:v>VALLE D'AOSTA</c:v>
                </c:pt>
                <c:pt idx="2">
                  <c:v>PIEMONTE</c:v>
                </c:pt>
                <c:pt idx="3">
                  <c:v>TOSCANA</c:v>
                </c:pt>
                <c:pt idx="4">
                  <c:v>LIGURIA</c:v>
                </c:pt>
                <c:pt idx="5">
                  <c:v>P.A. TRENTO</c:v>
                </c:pt>
                <c:pt idx="6">
                  <c:v>E.ROMAGNA</c:v>
                </c:pt>
                <c:pt idx="7">
                  <c:v>LOMBARDIA</c:v>
                </c:pt>
                <c:pt idx="8">
                  <c:v>SICILIA</c:v>
                </c:pt>
                <c:pt idx="9">
                  <c:v>FRIULI V.G.</c:v>
                </c:pt>
                <c:pt idx="10">
                  <c:v>P.A. BOLZANO</c:v>
                </c:pt>
                <c:pt idx="11">
                  <c:v>VENETO</c:v>
                </c:pt>
                <c:pt idx="12">
                  <c:v>MOLISE</c:v>
                </c:pt>
                <c:pt idx="13">
                  <c:v>MARCHE</c:v>
                </c:pt>
                <c:pt idx="14">
                  <c:v>LAZIO</c:v>
                </c:pt>
                <c:pt idx="15">
                  <c:v>PUGLIA</c:v>
                </c:pt>
                <c:pt idx="16">
                  <c:v>CAMPANIA</c:v>
                </c:pt>
                <c:pt idx="17">
                  <c:v>UMBRIA</c:v>
                </c:pt>
                <c:pt idx="18">
                  <c:v>ABRUZZO</c:v>
                </c:pt>
                <c:pt idx="19">
                  <c:v>CALABRIA</c:v>
                </c:pt>
                <c:pt idx="20">
                  <c:v>SARDEGNA</c:v>
                </c:pt>
                <c:pt idx="21">
                  <c:v>BASILICATA</c:v>
                </c:pt>
              </c:strCache>
            </c:strRef>
          </c:cat>
          <c:val>
            <c:numRef>
              <c:f>'AntiTNF (2)'!$C$61:$C$82</c:f>
              <c:numCache>
                <c:formatCode>0.0%</c:formatCode>
                <c:ptCount val="22"/>
                <c:pt idx="0">
                  <c:v>0.54203663745866</c:v>
                </c:pt>
                <c:pt idx="1">
                  <c:v>1.0</c:v>
                </c:pt>
                <c:pt idx="2">
                  <c:v>0.929160250022647</c:v>
                </c:pt>
                <c:pt idx="3">
                  <c:v>0.737759799135166</c:v>
                </c:pt>
                <c:pt idx="4">
                  <c:v>0.731615673644661</c:v>
                </c:pt>
                <c:pt idx="5">
                  <c:v>0.655469070053257</c:v>
                </c:pt>
                <c:pt idx="6">
                  <c:v>0.621232417950436</c:v>
                </c:pt>
                <c:pt idx="7">
                  <c:v>0.617407455683005</c:v>
                </c:pt>
                <c:pt idx="8">
                  <c:v>0.60737691599415</c:v>
                </c:pt>
                <c:pt idx="9">
                  <c:v>0.55196901226598</c:v>
                </c:pt>
                <c:pt idx="10">
                  <c:v>0.51864919354839</c:v>
                </c:pt>
                <c:pt idx="11">
                  <c:v>0.508825786646201</c:v>
                </c:pt>
                <c:pt idx="12">
                  <c:v>0.501628664495115</c:v>
                </c:pt>
                <c:pt idx="13">
                  <c:v>0.492773019271949</c:v>
                </c:pt>
                <c:pt idx="14">
                  <c:v>0.490448860716121</c:v>
                </c:pt>
                <c:pt idx="15">
                  <c:v>0.407690100430416</c:v>
                </c:pt>
                <c:pt idx="16">
                  <c:v>0.30293753189008</c:v>
                </c:pt>
                <c:pt idx="17">
                  <c:v>0.294544067149944</c:v>
                </c:pt>
                <c:pt idx="18">
                  <c:v>0.292835671342687</c:v>
                </c:pt>
                <c:pt idx="19">
                  <c:v>0.287768404907976</c:v>
                </c:pt>
                <c:pt idx="20">
                  <c:v>0.237078651685393</c:v>
                </c:pt>
                <c:pt idx="21">
                  <c:v>0.211353088182792</c:v>
                </c:pt>
              </c:numCache>
            </c:numRef>
          </c:val>
        </c:ser>
        <c:ser>
          <c:idx val="1"/>
          <c:order val="1"/>
          <c:tx>
            <c:strRef>
              <c:f>'AntiTNF (2)'!$D$60</c:f>
              <c:strCache>
                <c:ptCount val="1"/>
                <c:pt idx="0">
                  <c:v>originator</c:v>
                </c:pt>
              </c:strCache>
            </c:strRef>
          </c:tx>
          <c:invertIfNegative val="0"/>
          <c:cat>
            <c:strRef>
              <c:f>'AntiTNF (2)'!$B$61:$B$82</c:f>
              <c:strCache>
                <c:ptCount val="22"/>
                <c:pt idx="0">
                  <c:v>ITALIA</c:v>
                </c:pt>
                <c:pt idx="1">
                  <c:v>VALLE D'AOSTA</c:v>
                </c:pt>
                <c:pt idx="2">
                  <c:v>PIEMONTE</c:v>
                </c:pt>
                <c:pt idx="3">
                  <c:v>TOSCANA</c:v>
                </c:pt>
                <c:pt idx="4">
                  <c:v>LIGURIA</c:v>
                </c:pt>
                <c:pt idx="5">
                  <c:v>P.A. TRENTO</c:v>
                </c:pt>
                <c:pt idx="6">
                  <c:v>E.ROMAGNA</c:v>
                </c:pt>
                <c:pt idx="7">
                  <c:v>LOMBARDIA</c:v>
                </c:pt>
                <c:pt idx="8">
                  <c:v>SICILIA</c:v>
                </c:pt>
                <c:pt idx="9">
                  <c:v>FRIULI V.G.</c:v>
                </c:pt>
                <c:pt idx="10">
                  <c:v>P.A. BOLZANO</c:v>
                </c:pt>
                <c:pt idx="11">
                  <c:v>VENETO</c:v>
                </c:pt>
                <c:pt idx="12">
                  <c:v>MOLISE</c:v>
                </c:pt>
                <c:pt idx="13">
                  <c:v>MARCHE</c:v>
                </c:pt>
                <c:pt idx="14">
                  <c:v>LAZIO</c:v>
                </c:pt>
                <c:pt idx="15">
                  <c:v>PUGLIA</c:v>
                </c:pt>
                <c:pt idx="16">
                  <c:v>CAMPANIA</c:v>
                </c:pt>
                <c:pt idx="17">
                  <c:v>UMBRIA</c:v>
                </c:pt>
                <c:pt idx="18">
                  <c:v>ABRUZZO</c:v>
                </c:pt>
                <c:pt idx="19">
                  <c:v>CALABRIA</c:v>
                </c:pt>
                <c:pt idx="20">
                  <c:v>SARDEGNA</c:v>
                </c:pt>
                <c:pt idx="21">
                  <c:v>BASILICATA</c:v>
                </c:pt>
              </c:strCache>
            </c:strRef>
          </c:cat>
          <c:val>
            <c:numRef>
              <c:f>'AntiTNF (2)'!$D$61:$D$82</c:f>
              <c:numCache>
                <c:formatCode>0.0%</c:formatCode>
                <c:ptCount val="22"/>
                <c:pt idx="0">
                  <c:v>0.45796336254134</c:v>
                </c:pt>
                <c:pt idx="1">
                  <c:v>0.0</c:v>
                </c:pt>
                <c:pt idx="2">
                  <c:v>0.070839749977353</c:v>
                </c:pt>
                <c:pt idx="3">
                  <c:v>0.262240200864835</c:v>
                </c:pt>
                <c:pt idx="4">
                  <c:v>0.268384326355342</c:v>
                </c:pt>
                <c:pt idx="5">
                  <c:v>0.344530929946744</c:v>
                </c:pt>
                <c:pt idx="6">
                  <c:v>0.378767582049565</c:v>
                </c:pt>
                <c:pt idx="7">
                  <c:v>0.382592544316997</c:v>
                </c:pt>
                <c:pt idx="8">
                  <c:v>0.392623084005851</c:v>
                </c:pt>
                <c:pt idx="9">
                  <c:v>0.448030987734023</c:v>
                </c:pt>
                <c:pt idx="10">
                  <c:v>0.481350806451613</c:v>
                </c:pt>
                <c:pt idx="11">
                  <c:v>0.4911742133538</c:v>
                </c:pt>
                <c:pt idx="12">
                  <c:v>0.498371335504887</c:v>
                </c:pt>
                <c:pt idx="13">
                  <c:v>0.50722698072805</c:v>
                </c:pt>
                <c:pt idx="14">
                  <c:v>0.509551139283879</c:v>
                </c:pt>
                <c:pt idx="15">
                  <c:v>0.592309899569585</c:v>
                </c:pt>
                <c:pt idx="16">
                  <c:v>0.697062468109921</c:v>
                </c:pt>
                <c:pt idx="17">
                  <c:v>0.705455932850057</c:v>
                </c:pt>
                <c:pt idx="18">
                  <c:v>0.707164328657314</c:v>
                </c:pt>
                <c:pt idx="19">
                  <c:v>0.712231595092024</c:v>
                </c:pt>
                <c:pt idx="20">
                  <c:v>0.762921348314608</c:v>
                </c:pt>
                <c:pt idx="21">
                  <c:v>0.788646911817208</c:v>
                </c:pt>
              </c:numCache>
            </c:numRef>
          </c:val>
        </c:ser>
        <c:dLbls>
          <c:showLegendKey val="0"/>
          <c:showVal val="0"/>
          <c:showCatName val="0"/>
          <c:showSerName val="0"/>
          <c:showPercent val="0"/>
          <c:showBubbleSize val="0"/>
        </c:dLbls>
        <c:gapWidth val="70"/>
        <c:overlap val="100"/>
        <c:axId val="-2052643416"/>
        <c:axId val="-2052756216"/>
      </c:barChart>
      <c:catAx>
        <c:axId val="-2052643416"/>
        <c:scaling>
          <c:orientation val="minMax"/>
        </c:scaling>
        <c:delete val="0"/>
        <c:axPos val="b"/>
        <c:numFmt formatCode="General" sourceLinked="1"/>
        <c:majorTickMark val="out"/>
        <c:minorTickMark val="none"/>
        <c:tickLblPos val="nextTo"/>
        <c:crossAx val="-2052756216"/>
        <c:crosses val="autoZero"/>
        <c:auto val="1"/>
        <c:lblAlgn val="ctr"/>
        <c:lblOffset val="100"/>
        <c:noMultiLvlLbl val="0"/>
      </c:catAx>
      <c:valAx>
        <c:axId val="-2052756216"/>
        <c:scaling>
          <c:orientation val="minMax"/>
        </c:scaling>
        <c:delete val="0"/>
        <c:axPos val="l"/>
        <c:title>
          <c:tx>
            <c:rich>
              <a:bodyPr rot="-5400000" vert="horz"/>
              <a:lstStyle/>
              <a:p>
                <a:pPr>
                  <a:defRPr sz="1200"/>
                </a:pPr>
                <a:r>
                  <a:rPr lang="it-IT" sz="1200"/>
                  <a:t>Incidenza </a:t>
                </a:r>
                <a:r>
                  <a:rPr lang="it-IT" sz="1200" b="0"/>
                  <a:t>%</a:t>
                </a:r>
              </a:p>
            </c:rich>
          </c:tx>
          <c:layout/>
          <c:overlay val="0"/>
        </c:title>
        <c:numFmt formatCode="0%" sourceLinked="1"/>
        <c:majorTickMark val="out"/>
        <c:minorTickMark val="none"/>
        <c:tickLblPos val="nextTo"/>
        <c:crossAx val="-2052643416"/>
        <c:crosses val="autoZero"/>
        <c:crossBetween val="between"/>
      </c:valAx>
    </c:plotArea>
    <c:legend>
      <c:legendPos val="r"/>
      <c:layout>
        <c:manualLayout>
          <c:xMode val="edge"/>
          <c:yMode val="edge"/>
          <c:x val="0.899738543880877"/>
          <c:y val="0.475104456383603"/>
          <c:w val="0.0897994864532271"/>
          <c:h val="0.122406825007129"/>
        </c:manualLayout>
      </c:layout>
      <c:overlay val="0"/>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AntiTNF: etanercept</a:t>
            </a:r>
          </a:p>
        </c:rich>
      </c:tx>
      <c:layout/>
      <c:overlay val="0"/>
    </c:title>
    <c:autoTitleDeleted val="0"/>
    <c:plotArea>
      <c:layout/>
      <c:barChart>
        <c:barDir val="col"/>
        <c:grouping val="percentStacked"/>
        <c:varyColors val="0"/>
        <c:ser>
          <c:idx val="0"/>
          <c:order val="0"/>
          <c:tx>
            <c:strRef>
              <c:f>AntiTNF!$C$60</c:f>
              <c:strCache>
                <c:ptCount val="1"/>
                <c:pt idx="0">
                  <c:v>biosimilare</c:v>
                </c:pt>
              </c:strCache>
            </c:strRef>
          </c:tx>
          <c:invertIfNegative val="0"/>
          <c:dLbls>
            <c:txPr>
              <a:bodyPr rot="-5400000" vert="horz"/>
              <a:lstStyle/>
              <a:p>
                <a:pPr>
                  <a:defRPr sz="1100">
                    <a:solidFill>
                      <a:schemeClr val="bg1"/>
                    </a:solidFill>
                  </a:defRPr>
                </a:pPr>
                <a:endParaRPr lang="it-IT"/>
              </a:p>
            </c:txPr>
            <c:showLegendKey val="0"/>
            <c:showVal val="1"/>
            <c:showCatName val="0"/>
            <c:showSerName val="0"/>
            <c:showPercent val="0"/>
            <c:showBubbleSize val="0"/>
            <c:showLeaderLines val="0"/>
          </c:dLbls>
          <c:cat>
            <c:strRef>
              <c:f>AntiTNF!$B$61:$B$82</c:f>
              <c:strCache>
                <c:ptCount val="22"/>
                <c:pt idx="0">
                  <c:v>ITALIA</c:v>
                </c:pt>
                <c:pt idx="1">
                  <c:v>VALLE D'AOSTA</c:v>
                </c:pt>
                <c:pt idx="2">
                  <c:v>P.A. TRENTO</c:v>
                </c:pt>
                <c:pt idx="3">
                  <c:v>PIEMONTE</c:v>
                </c:pt>
                <c:pt idx="4">
                  <c:v>P.A. BOLZANO</c:v>
                </c:pt>
                <c:pt idx="5">
                  <c:v>LIGURIA</c:v>
                </c:pt>
                <c:pt idx="6">
                  <c:v>FRIULI V.G.</c:v>
                </c:pt>
                <c:pt idx="7">
                  <c:v>SICILIA</c:v>
                </c:pt>
                <c:pt idx="8">
                  <c:v>LAZIO</c:v>
                </c:pt>
                <c:pt idx="9">
                  <c:v>TOSCANA</c:v>
                </c:pt>
                <c:pt idx="10">
                  <c:v>VENETO</c:v>
                </c:pt>
                <c:pt idx="11">
                  <c:v>E.ROMAGNA</c:v>
                </c:pt>
                <c:pt idx="12">
                  <c:v>LOMBARDIA</c:v>
                </c:pt>
                <c:pt idx="13">
                  <c:v>CAMPANIA</c:v>
                </c:pt>
                <c:pt idx="14">
                  <c:v>CALABRIA</c:v>
                </c:pt>
                <c:pt idx="15">
                  <c:v>SARDEGNA</c:v>
                </c:pt>
                <c:pt idx="16">
                  <c:v>PUGLIA</c:v>
                </c:pt>
                <c:pt idx="17">
                  <c:v>MARCHE</c:v>
                </c:pt>
                <c:pt idx="18">
                  <c:v>BASILICATA</c:v>
                </c:pt>
                <c:pt idx="19">
                  <c:v>ABRUZZO</c:v>
                </c:pt>
                <c:pt idx="20">
                  <c:v>MOLISE</c:v>
                </c:pt>
                <c:pt idx="21">
                  <c:v>#N/D</c:v>
                </c:pt>
              </c:strCache>
            </c:strRef>
          </c:cat>
          <c:val>
            <c:numRef>
              <c:f>AntiTNF!$C$61:$C$82</c:f>
              <c:numCache>
                <c:formatCode>0.0%</c:formatCode>
                <c:ptCount val="22"/>
                <c:pt idx="0">
                  <c:v>0.0983028096685953</c:v>
                </c:pt>
                <c:pt idx="1">
                  <c:v>0.588235294117646</c:v>
                </c:pt>
                <c:pt idx="2">
                  <c:v>0.453347969264546</c:v>
                </c:pt>
                <c:pt idx="3">
                  <c:v>0.342154671434959</c:v>
                </c:pt>
                <c:pt idx="4">
                  <c:v>0.303249097472924</c:v>
                </c:pt>
                <c:pt idx="5">
                  <c:v>0.188833289439031</c:v>
                </c:pt>
                <c:pt idx="6">
                  <c:v>0.171752884257536</c:v>
                </c:pt>
                <c:pt idx="7">
                  <c:v>0.170744896579695</c:v>
                </c:pt>
                <c:pt idx="8">
                  <c:v>0.1163713815471</c:v>
                </c:pt>
                <c:pt idx="9">
                  <c:v>0.0942780439016687</c:v>
                </c:pt>
                <c:pt idx="10">
                  <c:v>0.0870395003180845</c:v>
                </c:pt>
                <c:pt idx="11">
                  <c:v>0.0821810592225409</c:v>
                </c:pt>
                <c:pt idx="12">
                  <c:v>0.0819608034797908</c:v>
                </c:pt>
                <c:pt idx="13">
                  <c:v>0.0418733758563667</c:v>
                </c:pt>
                <c:pt idx="14">
                  <c:v>0.0287012987012987</c:v>
                </c:pt>
                <c:pt idx="15">
                  <c:v>0.0261954775732115</c:v>
                </c:pt>
                <c:pt idx="16">
                  <c:v>0.021663657825302</c:v>
                </c:pt>
                <c:pt idx="17">
                  <c:v>0.0214698596201486</c:v>
                </c:pt>
                <c:pt idx="18">
                  <c:v>0.0157315154693235</c:v>
                </c:pt>
                <c:pt idx="19">
                  <c:v>0.00413000538696355</c:v>
                </c:pt>
                <c:pt idx="20">
                  <c:v>0.0</c:v>
                </c:pt>
                <c:pt idx="21">
                  <c:v>#N/A</c:v>
                </c:pt>
              </c:numCache>
            </c:numRef>
          </c:val>
        </c:ser>
        <c:ser>
          <c:idx val="1"/>
          <c:order val="1"/>
          <c:tx>
            <c:strRef>
              <c:f>AntiTNF!$D$60</c:f>
              <c:strCache>
                <c:ptCount val="1"/>
                <c:pt idx="0">
                  <c:v>originator</c:v>
                </c:pt>
              </c:strCache>
            </c:strRef>
          </c:tx>
          <c:invertIfNegative val="0"/>
          <c:cat>
            <c:strRef>
              <c:f>AntiTNF!$B$61:$B$82</c:f>
              <c:strCache>
                <c:ptCount val="22"/>
                <c:pt idx="0">
                  <c:v>ITALIA</c:v>
                </c:pt>
                <c:pt idx="1">
                  <c:v>VALLE D'AOSTA</c:v>
                </c:pt>
                <c:pt idx="2">
                  <c:v>P.A. TRENTO</c:v>
                </c:pt>
                <c:pt idx="3">
                  <c:v>PIEMONTE</c:v>
                </c:pt>
                <c:pt idx="4">
                  <c:v>P.A. BOLZANO</c:v>
                </c:pt>
                <c:pt idx="5">
                  <c:v>LIGURIA</c:v>
                </c:pt>
                <c:pt idx="6">
                  <c:v>FRIULI V.G.</c:v>
                </c:pt>
                <c:pt idx="7">
                  <c:v>SICILIA</c:v>
                </c:pt>
                <c:pt idx="8">
                  <c:v>LAZIO</c:v>
                </c:pt>
                <c:pt idx="9">
                  <c:v>TOSCANA</c:v>
                </c:pt>
                <c:pt idx="10">
                  <c:v>VENETO</c:v>
                </c:pt>
                <c:pt idx="11">
                  <c:v>E.ROMAGNA</c:v>
                </c:pt>
                <c:pt idx="12">
                  <c:v>LOMBARDIA</c:v>
                </c:pt>
                <c:pt idx="13">
                  <c:v>CAMPANIA</c:v>
                </c:pt>
                <c:pt idx="14">
                  <c:v>CALABRIA</c:v>
                </c:pt>
                <c:pt idx="15">
                  <c:v>SARDEGNA</c:v>
                </c:pt>
                <c:pt idx="16">
                  <c:v>PUGLIA</c:v>
                </c:pt>
                <c:pt idx="17">
                  <c:v>MARCHE</c:v>
                </c:pt>
                <c:pt idx="18">
                  <c:v>BASILICATA</c:v>
                </c:pt>
                <c:pt idx="19">
                  <c:v>ABRUZZO</c:v>
                </c:pt>
                <c:pt idx="20">
                  <c:v>MOLISE</c:v>
                </c:pt>
                <c:pt idx="21">
                  <c:v>#N/D</c:v>
                </c:pt>
              </c:strCache>
            </c:strRef>
          </c:cat>
          <c:val>
            <c:numRef>
              <c:f>AntiTNF!$D$61:$D$82</c:f>
              <c:numCache>
                <c:formatCode>0.0%</c:formatCode>
                <c:ptCount val="22"/>
                <c:pt idx="0">
                  <c:v>0.901697190331405</c:v>
                </c:pt>
                <c:pt idx="1">
                  <c:v>0.411764705882354</c:v>
                </c:pt>
                <c:pt idx="2">
                  <c:v>0.546652030735456</c:v>
                </c:pt>
                <c:pt idx="3">
                  <c:v>0.657845328565045</c:v>
                </c:pt>
                <c:pt idx="4">
                  <c:v>0.696750902527078</c:v>
                </c:pt>
                <c:pt idx="5">
                  <c:v>0.811166710560969</c:v>
                </c:pt>
                <c:pt idx="6">
                  <c:v>0.828247115742464</c:v>
                </c:pt>
                <c:pt idx="7">
                  <c:v>0.829255103420306</c:v>
                </c:pt>
                <c:pt idx="8">
                  <c:v>0.883628618452901</c:v>
                </c:pt>
                <c:pt idx="9">
                  <c:v>0.905721956098333</c:v>
                </c:pt>
                <c:pt idx="10">
                  <c:v>0.912960499681915</c:v>
                </c:pt>
                <c:pt idx="11">
                  <c:v>0.917818940777457</c:v>
                </c:pt>
                <c:pt idx="12">
                  <c:v>0.91803919652021</c:v>
                </c:pt>
                <c:pt idx="13">
                  <c:v>0.958126624143634</c:v>
                </c:pt>
                <c:pt idx="14">
                  <c:v>0.971298701298703</c:v>
                </c:pt>
                <c:pt idx="15">
                  <c:v>0.97380452242679</c:v>
                </c:pt>
                <c:pt idx="16">
                  <c:v>0.978336342174698</c:v>
                </c:pt>
                <c:pt idx="17">
                  <c:v>0.978530140379851</c:v>
                </c:pt>
                <c:pt idx="18">
                  <c:v>0.984268484530676</c:v>
                </c:pt>
                <c:pt idx="19">
                  <c:v>0.995869994613037</c:v>
                </c:pt>
                <c:pt idx="20">
                  <c:v>1.0</c:v>
                </c:pt>
                <c:pt idx="21">
                  <c:v>#N/A</c:v>
                </c:pt>
              </c:numCache>
            </c:numRef>
          </c:val>
        </c:ser>
        <c:dLbls>
          <c:showLegendKey val="0"/>
          <c:showVal val="0"/>
          <c:showCatName val="0"/>
          <c:showSerName val="0"/>
          <c:showPercent val="0"/>
          <c:showBubbleSize val="0"/>
        </c:dLbls>
        <c:gapWidth val="70"/>
        <c:overlap val="100"/>
        <c:axId val="-2053531448"/>
        <c:axId val="-2053537576"/>
      </c:barChart>
      <c:catAx>
        <c:axId val="-2053531448"/>
        <c:scaling>
          <c:orientation val="minMax"/>
        </c:scaling>
        <c:delete val="0"/>
        <c:axPos val="b"/>
        <c:title>
          <c:tx>
            <c:rich>
              <a:bodyPr/>
              <a:lstStyle/>
              <a:p>
                <a:pPr>
                  <a:defRPr sz="1200"/>
                </a:pPr>
                <a:r>
                  <a:rPr lang="it-IT" sz="1200"/>
                  <a:t>Anno 2017.</a:t>
                </a:r>
                <a:r>
                  <a:rPr lang="it-IT" sz="1200" baseline="0"/>
                  <a:t> Gennaio-Ottobre</a:t>
                </a:r>
                <a:endParaRPr lang="it-IT" sz="1200"/>
              </a:p>
            </c:rich>
          </c:tx>
          <c:layout/>
          <c:overlay val="0"/>
        </c:title>
        <c:numFmt formatCode="General" sourceLinked="1"/>
        <c:majorTickMark val="out"/>
        <c:minorTickMark val="none"/>
        <c:tickLblPos val="nextTo"/>
        <c:crossAx val="-2053537576"/>
        <c:crosses val="autoZero"/>
        <c:auto val="1"/>
        <c:lblAlgn val="ctr"/>
        <c:lblOffset val="100"/>
        <c:noMultiLvlLbl val="0"/>
      </c:catAx>
      <c:valAx>
        <c:axId val="-2053537576"/>
        <c:scaling>
          <c:orientation val="minMax"/>
        </c:scaling>
        <c:delete val="0"/>
        <c:axPos val="l"/>
        <c:title>
          <c:tx>
            <c:rich>
              <a:bodyPr rot="-5400000" vert="horz"/>
              <a:lstStyle/>
              <a:p>
                <a:pPr>
                  <a:defRPr sz="1200"/>
                </a:pPr>
                <a:r>
                  <a:rPr lang="it-IT" sz="1200"/>
                  <a:t>Incidenza </a:t>
                </a:r>
                <a:r>
                  <a:rPr lang="it-IT" sz="1200" b="0"/>
                  <a:t>%</a:t>
                </a:r>
              </a:p>
            </c:rich>
          </c:tx>
          <c:layout/>
          <c:overlay val="0"/>
        </c:title>
        <c:numFmt formatCode="0%" sourceLinked="1"/>
        <c:majorTickMark val="out"/>
        <c:minorTickMark val="none"/>
        <c:tickLblPos val="nextTo"/>
        <c:crossAx val="-2053531448"/>
        <c:crosses val="autoZero"/>
        <c:crossBetween val="between"/>
      </c:valAx>
    </c:plotArea>
    <c:legend>
      <c:legendPos val="r"/>
      <c:layout>
        <c:manualLayout>
          <c:xMode val="edge"/>
          <c:yMode val="edge"/>
          <c:x val="0.898305965127927"/>
          <c:y val="0.478351960228618"/>
          <c:w val="0.0918823380418835"/>
          <c:h val="0.121649851954692"/>
        </c:manualLayout>
      </c:layout>
      <c:overlay val="0"/>
    </c:legend>
    <c:plotVisOnly val="1"/>
    <c:dispBlanksAs val="gap"/>
    <c:showDLblsOverMax val="0"/>
  </c:chart>
  <c:spPr>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Rettangolo 1"/>
        <cdr:cNvSpPr/>
      </cdr:nvSpPr>
      <cdr:spPr>
        <a:xfrm xmlns:a="http://schemas.openxmlformats.org/drawingml/2006/main" flipV="1">
          <a:off x="-301814" y="-764704"/>
          <a:ext cx="0" cy="0"/>
        </a:xfrm>
        <a:prstGeom xmlns:a="http://schemas.openxmlformats.org/drawingml/2006/main" prst="rect">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it-IT"/>
          </a:defPPr>
          <a:lvl1pPr algn="l" rtl="0" fontAlgn="base">
            <a:spcBef>
              <a:spcPct val="20000"/>
            </a:spcBef>
            <a:spcAft>
              <a:spcPct val="0"/>
            </a:spcAft>
            <a:buChar char="•"/>
            <a:defRPr sz="3200" kern="1200">
              <a:solidFill>
                <a:srgbClr val="FFFFFF"/>
              </a:solidFill>
              <a:latin typeface="Times New Roman"/>
            </a:defRPr>
          </a:lvl1pPr>
          <a:lvl2pPr marL="457200" algn="l" rtl="0" fontAlgn="base">
            <a:spcBef>
              <a:spcPct val="20000"/>
            </a:spcBef>
            <a:spcAft>
              <a:spcPct val="0"/>
            </a:spcAft>
            <a:buChar char="•"/>
            <a:defRPr sz="3200" kern="1200">
              <a:solidFill>
                <a:srgbClr val="FFFFFF"/>
              </a:solidFill>
              <a:latin typeface="Times New Roman"/>
            </a:defRPr>
          </a:lvl2pPr>
          <a:lvl3pPr marL="914400" algn="l" rtl="0" fontAlgn="base">
            <a:spcBef>
              <a:spcPct val="20000"/>
            </a:spcBef>
            <a:spcAft>
              <a:spcPct val="0"/>
            </a:spcAft>
            <a:buChar char="•"/>
            <a:defRPr sz="3200" kern="1200">
              <a:solidFill>
                <a:srgbClr val="FFFFFF"/>
              </a:solidFill>
              <a:latin typeface="Times New Roman"/>
            </a:defRPr>
          </a:lvl3pPr>
          <a:lvl4pPr marL="1371600" algn="l" rtl="0" fontAlgn="base">
            <a:spcBef>
              <a:spcPct val="20000"/>
            </a:spcBef>
            <a:spcAft>
              <a:spcPct val="0"/>
            </a:spcAft>
            <a:buChar char="•"/>
            <a:defRPr sz="3200" kern="1200">
              <a:solidFill>
                <a:srgbClr val="FFFFFF"/>
              </a:solidFill>
              <a:latin typeface="Times New Roman"/>
            </a:defRPr>
          </a:lvl4pPr>
          <a:lvl5pPr marL="1828800" algn="l" rtl="0" fontAlgn="base">
            <a:spcBef>
              <a:spcPct val="20000"/>
            </a:spcBef>
            <a:spcAft>
              <a:spcPct val="0"/>
            </a:spcAft>
            <a:buChar char="•"/>
            <a:defRPr sz="3200" kern="1200">
              <a:solidFill>
                <a:srgbClr val="FFFFFF"/>
              </a:solidFill>
              <a:latin typeface="Times New Roman"/>
            </a:defRPr>
          </a:lvl5pPr>
          <a:lvl6pPr marL="2286000" algn="l" defTabSz="914400" rtl="0" eaLnBrk="1" latinLnBrk="0" hangingPunct="1">
            <a:defRPr sz="3200" kern="1200">
              <a:solidFill>
                <a:srgbClr val="FFFFFF"/>
              </a:solidFill>
              <a:latin typeface="Times New Roman"/>
            </a:defRPr>
          </a:lvl6pPr>
          <a:lvl7pPr marL="2743200" algn="l" defTabSz="914400" rtl="0" eaLnBrk="1" latinLnBrk="0" hangingPunct="1">
            <a:defRPr sz="3200" kern="1200">
              <a:solidFill>
                <a:srgbClr val="FFFFFF"/>
              </a:solidFill>
              <a:latin typeface="Times New Roman"/>
            </a:defRPr>
          </a:lvl7pPr>
          <a:lvl8pPr marL="3200400" algn="l" defTabSz="914400" rtl="0" eaLnBrk="1" latinLnBrk="0" hangingPunct="1">
            <a:defRPr sz="3200" kern="1200">
              <a:solidFill>
                <a:srgbClr val="FFFFFF"/>
              </a:solidFill>
              <a:latin typeface="Times New Roman"/>
            </a:defRPr>
          </a:lvl8pPr>
          <a:lvl9pPr marL="3657600" algn="l" defTabSz="914400" rtl="0" eaLnBrk="1" latinLnBrk="0" hangingPunct="1">
            <a:defRPr sz="3200" kern="1200">
              <a:solidFill>
                <a:srgbClr val="FFFFFF"/>
              </a:solidFill>
              <a:latin typeface="Times New Roman"/>
            </a:defRPr>
          </a:lvl9pPr>
        </a:lstStyle>
        <a:p xmlns:a="http://schemas.openxmlformats.org/drawingml/2006/main">
          <a:pPr algn="ctr"/>
          <a:endParaRPr lang="it-IT"/>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977" cy="498008"/>
          </a:xfrm>
          <a:prstGeom prst="rect">
            <a:avLst/>
          </a:prstGeom>
          <a:noFill/>
          <a:ln w="9525">
            <a:noFill/>
            <a:miter lim="800000"/>
            <a:headEnd/>
            <a:tailEnd/>
          </a:ln>
          <a:effectLst/>
        </p:spPr>
        <p:txBody>
          <a:bodyPr vert="horz" wrap="square" lIns="91016" tIns="45508" rIns="91016" bIns="45508" numCol="1" anchor="t" anchorCtr="0" compatLnSpc="1">
            <a:prstTxWarp prst="textNoShape">
              <a:avLst/>
            </a:prstTxWarp>
          </a:bodyPr>
          <a:lstStyle>
            <a:lvl1pPr defTabSz="909726">
              <a:spcBef>
                <a:spcPct val="0"/>
              </a:spcBef>
              <a:buFontTx/>
              <a:buNone/>
              <a:defRPr sz="1200">
                <a:latin typeface="Arial" charset="0"/>
                <a:cs typeface="+mn-cs"/>
              </a:defRPr>
            </a:lvl1pPr>
          </a:lstStyle>
          <a:p>
            <a:pPr>
              <a:defRPr/>
            </a:pPr>
            <a:endParaRPr lang="it-IT"/>
          </a:p>
        </p:txBody>
      </p:sp>
      <p:sp>
        <p:nvSpPr>
          <p:cNvPr id="33795" name="Rectangle 3"/>
          <p:cNvSpPr>
            <a:spLocks noGrp="1" noChangeArrowheads="1"/>
          </p:cNvSpPr>
          <p:nvPr>
            <p:ph type="dt" sz="quarter" idx="1"/>
          </p:nvPr>
        </p:nvSpPr>
        <p:spPr bwMode="auto">
          <a:xfrm>
            <a:off x="3850110" y="0"/>
            <a:ext cx="2945977" cy="498008"/>
          </a:xfrm>
          <a:prstGeom prst="rect">
            <a:avLst/>
          </a:prstGeom>
          <a:noFill/>
          <a:ln w="9525">
            <a:noFill/>
            <a:miter lim="800000"/>
            <a:headEnd/>
            <a:tailEnd/>
          </a:ln>
          <a:effectLst/>
        </p:spPr>
        <p:txBody>
          <a:bodyPr vert="horz" wrap="square" lIns="91016" tIns="45508" rIns="91016" bIns="45508" numCol="1" anchor="t" anchorCtr="0" compatLnSpc="1">
            <a:prstTxWarp prst="textNoShape">
              <a:avLst/>
            </a:prstTxWarp>
          </a:bodyPr>
          <a:lstStyle>
            <a:lvl1pPr algn="r" defTabSz="909726">
              <a:spcBef>
                <a:spcPct val="0"/>
              </a:spcBef>
              <a:buFontTx/>
              <a:buNone/>
              <a:defRPr sz="1200">
                <a:latin typeface="Arial" charset="0"/>
                <a:cs typeface="+mn-cs"/>
              </a:defRPr>
            </a:lvl1pPr>
          </a:lstStyle>
          <a:p>
            <a:pPr>
              <a:defRPr/>
            </a:pPr>
            <a:endParaRPr lang="it-IT"/>
          </a:p>
        </p:txBody>
      </p:sp>
      <p:sp>
        <p:nvSpPr>
          <p:cNvPr id="33796" name="Rectangle 4"/>
          <p:cNvSpPr>
            <a:spLocks noGrp="1" noChangeArrowheads="1"/>
          </p:cNvSpPr>
          <p:nvPr>
            <p:ph type="ftr" sz="quarter" idx="2"/>
          </p:nvPr>
        </p:nvSpPr>
        <p:spPr bwMode="auto">
          <a:xfrm>
            <a:off x="0" y="9427033"/>
            <a:ext cx="2945977" cy="498008"/>
          </a:xfrm>
          <a:prstGeom prst="rect">
            <a:avLst/>
          </a:prstGeom>
          <a:noFill/>
          <a:ln w="9525">
            <a:noFill/>
            <a:miter lim="800000"/>
            <a:headEnd/>
            <a:tailEnd/>
          </a:ln>
          <a:effectLst/>
        </p:spPr>
        <p:txBody>
          <a:bodyPr vert="horz" wrap="square" lIns="91016" tIns="45508" rIns="91016" bIns="45508" numCol="1" anchor="b" anchorCtr="0" compatLnSpc="1">
            <a:prstTxWarp prst="textNoShape">
              <a:avLst/>
            </a:prstTxWarp>
          </a:bodyPr>
          <a:lstStyle>
            <a:lvl1pPr defTabSz="909726">
              <a:spcBef>
                <a:spcPct val="0"/>
              </a:spcBef>
              <a:buFontTx/>
              <a:buNone/>
              <a:defRPr sz="1200">
                <a:latin typeface="Arial" charset="0"/>
                <a:cs typeface="+mn-cs"/>
              </a:defRPr>
            </a:lvl1pPr>
          </a:lstStyle>
          <a:p>
            <a:pPr>
              <a:defRPr/>
            </a:pPr>
            <a:endParaRPr lang="it-IT"/>
          </a:p>
        </p:txBody>
      </p:sp>
      <p:sp>
        <p:nvSpPr>
          <p:cNvPr id="33797" name="Rectangle 5"/>
          <p:cNvSpPr>
            <a:spLocks noGrp="1" noChangeArrowheads="1"/>
          </p:cNvSpPr>
          <p:nvPr>
            <p:ph type="sldNum" sz="quarter" idx="3"/>
          </p:nvPr>
        </p:nvSpPr>
        <p:spPr bwMode="auto">
          <a:xfrm>
            <a:off x="3850110" y="9427033"/>
            <a:ext cx="2945977" cy="498008"/>
          </a:xfrm>
          <a:prstGeom prst="rect">
            <a:avLst/>
          </a:prstGeom>
          <a:noFill/>
          <a:ln w="9525">
            <a:noFill/>
            <a:miter lim="800000"/>
            <a:headEnd/>
            <a:tailEnd/>
          </a:ln>
          <a:effectLst/>
        </p:spPr>
        <p:txBody>
          <a:bodyPr vert="horz" wrap="square" lIns="91016" tIns="45508" rIns="91016" bIns="45508" numCol="1" anchor="b" anchorCtr="0" compatLnSpc="1">
            <a:prstTxWarp prst="textNoShape">
              <a:avLst/>
            </a:prstTxWarp>
          </a:bodyPr>
          <a:lstStyle>
            <a:lvl1pPr algn="r" defTabSz="909726">
              <a:spcBef>
                <a:spcPct val="0"/>
              </a:spcBef>
              <a:buFontTx/>
              <a:buNone/>
              <a:defRPr sz="1200">
                <a:latin typeface="Arial" charset="0"/>
                <a:cs typeface="+mn-cs"/>
              </a:defRPr>
            </a:lvl1pPr>
          </a:lstStyle>
          <a:p>
            <a:pPr>
              <a:defRPr/>
            </a:pPr>
            <a:fld id="{58A57055-A18D-43FA-9E74-6F25415E3F58}" type="slidenum">
              <a:rPr lang="it-IT"/>
              <a:pPr>
                <a:defRPr/>
              </a:pPr>
              <a:t>‹n.›</a:t>
            </a:fld>
            <a:endParaRPr lang="it-IT"/>
          </a:p>
        </p:txBody>
      </p:sp>
    </p:spTree>
    <p:extLst>
      <p:ext uri="{BB962C8B-B14F-4D97-AF65-F5344CB8AC3E}">
        <p14:creationId xmlns:p14="http://schemas.microsoft.com/office/powerpoint/2010/main" val="24367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2945977" cy="498008"/>
          </a:xfrm>
          <a:prstGeom prst="rect">
            <a:avLst/>
          </a:prstGeom>
          <a:noFill/>
          <a:ln w="9525">
            <a:noFill/>
            <a:miter lim="800000"/>
            <a:headEnd/>
            <a:tailEnd/>
          </a:ln>
          <a:effectLst/>
        </p:spPr>
        <p:txBody>
          <a:bodyPr vert="horz" wrap="square" lIns="91016" tIns="45508" rIns="91016" bIns="45508" numCol="1" anchor="t" anchorCtr="0" compatLnSpc="1">
            <a:prstTxWarp prst="textNoShape">
              <a:avLst/>
            </a:prstTxWarp>
          </a:bodyPr>
          <a:lstStyle>
            <a:lvl1pPr defTabSz="909726">
              <a:spcBef>
                <a:spcPct val="0"/>
              </a:spcBef>
              <a:buFontTx/>
              <a:buNone/>
              <a:defRPr sz="1200">
                <a:latin typeface="Arial" charset="0"/>
                <a:cs typeface="+mn-cs"/>
              </a:defRPr>
            </a:lvl1pPr>
          </a:lstStyle>
          <a:p>
            <a:pPr>
              <a:defRPr/>
            </a:pPr>
            <a:endParaRPr lang="it-IT"/>
          </a:p>
        </p:txBody>
      </p:sp>
      <p:sp>
        <p:nvSpPr>
          <p:cNvPr id="168963" name="Rectangle 3"/>
          <p:cNvSpPr>
            <a:spLocks noGrp="1" noChangeArrowheads="1"/>
          </p:cNvSpPr>
          <p:nvPr>
            <p:ph type="dt" idx="1"/>
          </p:nvPr>
        </p:nvSpPr>
        <p:spPr bwMode="auto">
          <a:xfrm>
            <a:off x="3850110" y="0"/>
            <a:ext cx="2945977" cy="498008"/>
          </a:xfrm>
          <a:prstGeom prst="rect">
            <a:avLst/>
          </a:prstGeom>
          <a:noFill/>
          <a:ln w="9525">
            <a:noFill/>
            <a:miter lim="800000"/>
            <a:headEnd/>
            <a:tailEnd/>
          </a:ln>
          <a:effectLst/>
        </p:spPr>
        <p:txBody>
          <a:bodyPr vert="horz" wrap="square" lIns="91016" tIns="45508" rIns="91016" bIns="45508" numCol="1" anchor="t" anchorCtr="0" compatLnSpc="1">
            <a:prstTxWarp prst="textNoShape">
              <a:avLst/>
            </a:prstTxWarp>
          </a:bodyPr>
          <a:lstStyle>
            <a:lvl1pPr algn="r" defTabSz="909726">
              <a:spcBef>
                <a:spcPct val="0"/>
              </a:spcBef>
              <a:buFontTx/>
              <a:buNone/>
              <a:defRPr sz="1200">
                <a:latin typeface="Arial" charset="0"/>
                <a:cs typeface="+mn-cs"/>
              </a:defRPr>
            </a:lvl1pPr>
          </a:lstStyle>
          <a:p>
            <a:pPr>
              <a:defRPr/>
            </a:pPr>
            <a:endParaRPr lang="it-IT"/>
          </a:p>
        </p:txBody>
      </p:sp>
      <p:sp>
        <p:nvSpPr>
          <p:cNvPr id="117764"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p:spPr>
      </p:sp>
      <p:sp>
        <p:nvSpPr>
          <p:cNvPr id="168965" name="Rectangle 5"/>
          <p:cNvSpPr>
            <a:spLocks noGrp="1" noChangeArrowheads="1"/>
          </p:cNvSpPr>
          <p:nvPr>
            <p:ph type="body" sz="quarter" idx="3"/>
          </p:nvPr>
        </p:nvSpPr>
        <p:spPr bwMode="auto">
          <a:xfrm>
            <a:off x="680086" y="4715113"/>
            <a:ext cx="5437504" cy="4466109"/>
          </a:xfrm>
          <a:prstGeom prst="rect">
            <a:avLst/>
          </a:prstGeom>
          <a:noFill/>
          <a:ln w="9525">
            <a:noFill/>
            <a:miter lim="800000"/>
            <a:headEnd/>
            <a:tailEnd/>
          </a:ln>
          <a:effectLst/>
        </p:spPr>
        <p:txBody>
          <a:bodyPr vert="horz" wrap="square" lIns="91016" tIns="45508" rIns="91016" bIns="45508"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68966" name="Rectangle 6"/>
          <p:cNvSpPr>
            <a:spLocks noGrp="1" noChangeArrowheads="1"/>
          </p:cNvSpPr>
          <p:nvPr>
            <p:ph type="ftr" sz="quarter" idx="4"/>
          </p:nvPr>
        </p:nvSpPr>
        <p:spPr bwMode="auto">
          <a:xfrm>
            <a:off x="0" y="9427033"/>
            <a:ext cx="2945977" cy="498008"/>
          </a:xfrm>
          <a:prstGeom prst="rect">
            <a:avLst/>
          </a:prstGeom>
          <a:noFill/>
          <a:ln w="9525">
            <a:noFill/>
            <a:miter lim="800000"/>
            <a:headEnd/>
            <a:tailEnd/>
          </a:ln>
          <a:effectLst/>
        </p:spPr>
        <p:txBody>
          <a:bodyPr vert="horz" wrap="square" lIns="91016" tIns="45508" rIns="91016" bIns="45508" numCol="1" anchor="b" anchorCtr="0" compatLnSpc="1">
            <a:prstTxWarp prst="textNoShape">
              <a:avLst/>
            </a:prstTxWarp>
          </a:bodyPr>
          <a:lstStyle>
            <a:lvl1pPr defTabSz="909726">
              <a:spcBef>
                <a:spcPct val="0"/>
              </a:spcBef>
              <a:buFontTx/>
              <a:buNone/>
              <a:defRPr sz="1200">
                <a:latin typeface="Arial" charset="0"/>
                <a:cs typeface="+mn-cs"/>
              </a:defRPr>
            </a:lvl1pPr>
          </a:lstStyle>
          <a:p>
            <a:pPr>
              <a:defRPr/>
            </a:pPr>
            <a:endParaRPr lang="it-IT"/>
          </a:p>
        </p:txBody>
      </p:sp>
      <p:sp>
        <p:nvSpPr>
          <p:cNvPr id="168967" name="Rectangle 7"/>
          <p:cNvSpPr>
            <a:spLocks noGrp="1" noChangeArrowheads="1"/>
          </p:cNvSpPr>
          <p:nvPr>
            <p:ph type="sldNum" sz="quarter" idx="5"/>
          </p:nvPr>
        </p:nvSpPr>
        <p:spPr bwMode="auto">
          <a:xfrm>
            <a:off x="3850110" y="9427033"/>
            <a:ext cx="2945977" cy="498008"/>
          </a:xfrm>
          <a:prstGeom prst="rect">
            <a:avLst/>
          </a:prstGeom>
          <a:noFill/>
          <a:ln w="9525">
            <a:noFill/>
            <a:miter lim="800000"/>
            <a:headEnd/>
            <a:tailEnd/>
          </a:ln>
          <a:effectLst/>
        </p:spPr>
        <p:txBody>
          <a:bodyPr vert="horz" wrap="square" lIns="91016" tIns="45508" rIns="91016" bIns="45508" numCol="1" anchor="b" anchorCtr="0" compatLnSpc="1">
            <a:prstTxWarp prst="textNoShape">
              <a:avLst/>
            </a:prstTxWarp>
          </a:bodyPr>
          <a:lstStyle>
            <a:lvl1pPr algn="r" defTabSz="909726">
              <a:spcBef>
                <a:spcPct val="0"/>
              </a:spcBef>
              <a:buFontTx/>
              <a:buNone/>
              <a:defRPr sz="1200">
                <a:latin typeface="Arial" charset="0"/>
                <a:cs typeface="+mn-cs"/>
              </a:defRPr>
            </a:lvl1pPr>
          </a:lstStyle>
          <a:p>
            <a:pPr>
              <a:defRPr/>
            </a:pPr>
            <a:fld id="{E09E15DD-9B67-46CA-BC7B-D00BEFAC147F}" type="slidenum">
              <a:rPr lang="it-IT"/>
              <a:pPr>
                <a:defRPr/>
              </a:pPr>
              <a:t>‹n.›</a:t>
            </a:fld>
            <a:endParaRPr lang="it-IT"/>
          </a:p>
        </p:txBody>
      </p:sp>
    </p:spTree>
    <p:extLst>
      <p:ext uri="{BB962C8B-B14F-4D97-AF65-F5344CB8AC3E}">
        <p14:creationId xmlns:p14="http://schemas.microsoft.com/office/powerpoint/2010/main" val="501628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who.int/biologicals/areas/biological_therapeutics/BIOTHERAPEUTICS_FOR_WEB_22APRIL2010.pdf"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1" dirty="0" smtClean="0"/>
              <a:t>Current EU regulatory definition of </a:t>
            </a:r>
            <a:r>
              <a:rPr lang="en-US" b="1" dirty="0" err="1" smtClean="0"/>
              <a:t>biosimilars</a:t>
            </a:r>
            <a:endParaRPr lang="en-US" b="1" dirty="0" smtClean="0"/>
          </a:p>
          <a:p>
            <a:r>
              <a:rPr lang="en-US" b="1" dirty="0" smtClean="0"/>
              <a:t>A </a:t>
            </a:r>
            <a:r>
              <a:rPr lang="en-US" b="1" dirty="0" err="1" smtClean="0"/>
              <a:t>biosimilar</a:t>
            </a:r>
            <a:r>
              <a:rPr lang="en-US" b="1" dirty="0" smtClean="0"/>
              <a:t> is a biological medicinal product that contains a version of the active substance of an already </a:t>
            </a:r>
            <a:r>
              <a:rPr lang="en-US" b="1" dirty="0" err="1" smtClean="0"/>
              <a:t>authorised</a:t>
            </a:r>
            <a:r>
              <a:rPr lang="en-US" b="1" dirty="0" smtClean="0"/>
              <a:t> original biological medicinal product (reference medicinal product).</a:t>
            </a:r>
          </a:p>
          <a:p>
            <a:r>
              <a:rPr lang="en-US" b="1" dirty="0" smtClean="0"/>
              <a:t>A </a:t>
            </a:r>
            <a:r>
              <a:rPr lang="en-US" b="1" dirty="0" err="1" smtClean="0"/>
              <a:t>biosimilar</a:t>
            </a:r>
            <a:r>
              <a:rPr lang="en-US" b="1" dirty="0" smtClean="0"/>
              <a:t> demonstrates similarity to the reference medicinal product in terms of quality characteristics, biological activity, safety and efficacy based on a comprehensive comparability exercise</a:t>
            </a:r>
          </a:p>
          <a:p>
            <a:r>
              <a:rPr lang="en-US" b="1" dirty="0" smtClean="0"/>
              <a:t>The scientific principles of a </a:t>
            </a:r>
            <a:r>
              <a:rPr lang="en-US" b="1" dirty="0" err="1" smtClean="0"/>
              <a:t>biosimilar</a:t>
            </a:r>
            <a:r>
              <a:rPr lang="en-US" b="1" dirty="0" smtClean="0"/>
              <a:t> comparability exercise are based on those applied for evaluation of the impact on changes in the manufacturing process of a biological medicinal product</a:t>
            </a:r>
          </a:p>
          <a:p>
            <a:endParaRPr lang="en-US" b="1" dirty="0" smtClean="0"/>
          </a:p>
          <a:p>
            <a:endParaRPr lang="en-US" b="1" dirty="0" smtClean="0"/>
          </a:p>
          <a:p>
            <a:r>
              <a:rPr lang="en-US" b="1" dirty="0" smtClean="0"/>
              <a:t>Source</a:t>
            </a:r>
          </a:p>
          <a:p>
            <a:r>
              <a:rPr lang="en-US" dirty="0" err="1" smtClean="0"/>
              <a:t>Dörner</a:t>
            </a:r>
            <a:r>
              <a:rPr lang="en-US" dirty="0" smtClean="0"/>
              <a:t> T, Strand V, </a:t>
            </a:r>
            <a:r>
              <a:rPr lang="en-US" dirty="0" err="1" smtClean="0"/>
              <a:t>Cornes</a:t>
            </a:r>
            <a:r>
              <a:rPr lang="en-US" dirty="0" smtClean="0"/>
              <a:t> P, et al. The changing landscape of </a:t>
            </a:r>
            <a:r>
              <a:rPr lang="en-US" dirty="0" err="1" smtClean="0"/>
              <a:t>biosimilars</a:t>
            </a:r>
            <a:r>
              <a:rPr lang="en-US" dirty="0" smtClean="0"/>
              <a:t> in rheumatology. </a:t>
            </a:r>
            <a:r>
              <a:rPr lang="en-US" i="1" dirty="0" smtClean="0"/>
              <a:t>Ann Rheum Dis. </a:t>
            </a:r>
            <a:r>
              <a:rPr lang="en-US" dirty="0" smtClean="0"/>
              <a:t>2016;75(6):974-982.</a:t>
            </a:r>
          </a:p>
          <a:p>
            <a:endParaRPr lang="en-US" dirty="0" smtClean="0"/>
          </a:p>
          <a:p>
            <a:r>
              <a:rPr lang="en-US" dirty="0" smtClean="0"/>
              <a:t>See also: World Health Organization. Expert committee on biological standardization. Geneva, 19 to 23 October 2009. Guidelines on evaluation of similar </a:t>
            </a:r>
            <a:r>
              <a:rPr lang="en-US" dirty="0" err="1" smtClean="0"/>
              <a:t>biotherapeutic</a:t>
            </a:r>
            <a:r>
              <a:rPr lang="en-US" dirty="0" smtClean="0"/>
              <a:t> products (SBPs). </a:t>
            </a:r>
            <a:r>
              <a:rPr lang="en-US" dirty="0" smtClean="0">
                <a:hlinkClick r:id="rId3"/>
              </a:rPr>
              <a:t>http://www.who.int/biologicals/areas/biological_therapeutics/BIOTHERAPEUTICS_FOR_WEB_22APRIL2010.pdf</a:t>
            </a:r>
            <a:r>
              <a:rPr lang="en-US" dirty="0" smtClean="0"/>
              <a:t> </a:t>
            </a:r>
          </a:p>
          <a:p>
            <a:r>
              <a:rPr lang="it-IT" b="1" dirty="0" smtClean="0"/>
              <a:t>A </a:t>
            </a:r>
            <a:r>
              <a:rPr lang="it-IT" b="1" dirty="0" err="1" smtClean="0"/>
              <a:t>biosimilar</a:t>
            </a:r>
            <a:r>
              <a:rPr lang="it-IT" b="1" dirty="0" smtClean="0"/>
              <a:t> </a:t>
            </a:r>
            <a:r>
              <a:rPr lang="it-IT" b="1" dirty="0" err="1" smtClean="0"/>
              <a:t>is</a:t>
            </a:r>
            <a:r>
              <a:rPr lang="it-IT" b="1" dirty="0" smtClean="0"/>
              <a:t> </a:t>
            </a:r>
            <a:r>
              <a:rPr lang="it-IT" b="1" dirty="0" err="1" smtClean="0"/>
              <a:t>biological</a:t>
            </a:r>
            <a:r>
              <a:rPr lang="it-IT" b="1" dirty="0" smtClean="0"/>
              <a:t> medicine </a:t>
            </a:r>
            <a:r>
              <a:rPr lang="it-IT" b="1" dirty="0" err="1" smtClean="0"/>
              <a:t>highly</a:t>
            </a:r>
            <a:r>
              <a:rPr lang="it-IT" b="1" dirty="0" smtClean="0"/>
              <a:t> </a:t>
            </a:r>
            <a:r>
              <a:rPr lang="it-IT" b="1" dirty="0" err="1" smtClean="0"/>
              <a:t>similar</a:t>
            </a:r>
            <a:r>
              <a:rPr lang="it-IT" b="1" dirty="0" smtClean="0"/>
              <a:t> to </a:t>
            </a:r>
            <a:r>
              <a:rPr lang="it-IT" b="1" dirty="0" err="1" smtClean="0"/>
              <a:t>another</a:t>
            </a:r>
            <a:r>
              <a:rPr lang="it-IT" b="1" dirty="0" smtClean="0"/>
              <a:t> </a:t>
            </a:r>
            <a:r>
              <a:rPr lang="it-IT" b="1" dirty="0" err="1" smtClean="0"/>
              <a:t>already</a:t>
            </a:r>
            <a:r>
              <a:rPr lang="it-IT" b="1" dirty="0" smtClean="0"/>
              <a:t> </a:t>
            </a:r>
            <a:r>
              <a:rPr lang="it-IT" b="1" dirty="0" err="1" smtClean="0"/>
              <a:t>approved</a:t>
            </a:r>
            <a:r>
              <a:rPr lang="it-IT" b="1" dirty="0" smtClean="0"/>
              <a:t> </a:t>
            </a:r>
            <a:r>
              <a:rPr lang="it-IT" b="1" dirty="0" err="1" smtClean="0"/>
              <a:t>biological</a:t>
            </a:r>
            <a:r>
              <a:rPr lang="it-IT" b="1" dirty="0" smtClean="0"/>
              <a:t> medicine in the </a:t>
            </a:r>
            <a:r>
              <a:rPr lang="it-IT" b="1" dirty="0" err="1" smtClean="0"/>
              <a:t>European</a:t>
            </a:r>
            <a:r>
              <a:rPr lang="it-IT" b="1" dirty="0" smtClean="0"/>
              <a:t> Union (EU), for </a:t>
            </a:r>
            <a:r>
              <a:rPr lang="it-IT" b="1" dirty="0" err="1" smtClean="0"/>
              <a:t>which</a:t>
            </a:r>
            <a:r>
              <a:rPr lang="it-IT" b="1" dirty="0" smtClean="0"/>
              <a:t> marketing </a:t>
            </a:r>
            <a:r>
              <a:rPr lang="it-IT" b="1" dirty="0" err="1" smtClean="0"/>
              <a:t>exclusivity</a:t>
            </a:r>
            <a:r>
              <a:rPr lang="it-IT" b="1" dirty="0" smtClean="0"/>
              <a:t> </a:t>
            </a:r>
            <a:r>
              <a:rPr lang="it-IT" b="1" dirty="0" err="1" smtClean="0"/>
              <a:t>rights</a:t>
            </a:r>
            <a:r>
              <a:rPr lang="it-IT" b="1" dirty="0" smtClean="0"/>
              <a:t> </a:t>
            </a:r>
            <a:r>
              <a:rPr lang="it-IT" b="1" dirty="0" err="1" smtClean="0"/>
              <a:t>have</a:t>
            </a:r>
            <a:r>
              <a:rPr lang="it-IT" b="1" dirty="0" smtClean="0"/>
              <a:t> </a:t>
            </a:r>
            <a:r>
              <a:rPr lang="it-IT" b="1" dirty="0" err="1" smtClean="0"/>
              <a:t>expired</a:t>
            </a:r>
            <a:r>
              <a:rPr lang="it-IT" b="1" dirty="0" smtClean="0"/>
              <a:t>. The </a:t>
            </a:r>
            <a:r>
              <a:rPr lang="it-IT" b="1" dirty="0" err="1" smtClean="0"/>
              <a:t>European</a:t>
            </a:r>
            <a:r>
              <a:rPr lang="it-IT" b="1" dirty="0" smtClean="0"/>
              <a:t> </a:t>
            </a:r>
            <a:r>
              <a:rPr lang="it-IT" b="1" dirty="0" err="1" smtClean="0"/>
              <a:t>Medicines</a:t>
            </a:r>
            <a:r>
              <a:rPr lang="it-IT" b="1" dirty="0" smtClean="0"/>
              <a:t> Agency (EMA) </a:t>
            </a:r>
            <a:r>
              <a:rPr lang="it-IT" b="1" dirty="0" err="1" smtClean="0"/>
              <a:t>is</a:t>
            </a:r>
            <a:r>
              <a:rPr lang="it-IT" b="1" dirty="0" smtClean="0"/>
              <a:t> </a:t>
            </a:r>
            <a:r>
              <a:rPr lang="it-IT" b="1" dirty="0" err="1" smtClean="0"/>
              <a:t>responsible</a:t>
            </a:r>
            <a:r>
              <a:rPr lang="it-IT" b="1" dirty="0" smtClean="0"/>
              <a:t> for </a:t>
            </a:r>
            <a:r>
              <a:rPr lang="it-IT" b="1" dirty="0" err="1" smtClean="0"/>
              <a:t>evaluating</a:t>
            </a:r>
            <a:r>
              <a:rPr lang="it-IT" b="1" dirty="0" smtClean="0"/>
              <a:t> </a:t>
            </a:r>
            <a:r>
              <a:rPr lang="it-IT" b="1" dirty="0" err="1" smtClean="0"/>
              <a:t>all</a:t>
            </a:r>
            <a:r>
              <a:rPr lang="it-IT" b="1" dirty="0" smtClean="0"/>
              <a:t> </a:t>
            </a:r>
            <a:r>
              <a:rPr lang="it-IT" b="1" dirty="0" err="1" smtClean="0"/>
              <a:t>applications</a:t>
            </a:r>
            <a:r>
              <a:rPr lang="it-IT" b="1" dirty="0" smtClean="0"/>
              <a:t> to market </a:t>
            </a:r>
            <a:r>
              <a:rPr lang="it-IT" b="1" dirty="0" err="1" smtClean="0"/>
              <a:t>biological</a:t>
            </a:r>
            <a:r>
              <a:rPr lang="it-IT" b="1" dirty="0" smtClean="0"/>
              <a:t> </a:t>
            </a:r>
            <a:r>
              <a:rPr lang="it-IT" b="1" dirty="0" err="1" smtClean="0"/>
              <a:t>medicines</a:t>
            </a:r>
            <a:r>
              <a:rPr lang="it-IT" b="1" dirty="0" smtClean="0"/>
              <a:t> </a:t>
            </a:r>
            <a:r>
              <a:rPr lang="it-IT" b="1" dirty="0" err="1" smtClean="0"/>
              <a:t>produced</a:t>
            </a:r>
            <a:r>
              <a:rPr lang="it-IT" b="1" dirty="0" smtClean="0"/>
              <a:t> </a:t>
            </a:r>
            <a:r>
              <a:rPr lang="it-IT" b="1" dirty="0" err="1" smtClean="0"/>
              <a:t>using</a:t>
            </a:r>
            <a:r>
              <a:rPr lang="it-IT" b="1" dirty="0" smtClean="0"/>
              <a:t> </a:t>
            </a:r>
            <a:r>
              <a:rPr lang="it-IT" b="1" dirty="0" err="1" smtClean="0"/>
              <a:t>biotechnology</a:t>
            </a:r>
            <a:r>
              <a:rPr lang="it-IT" b="1" dirty="0" smtClean="0"/>
              <a:t>, </a:t>
            </a:r>
            <a:r>
              <a:rPr lang="it-IT" b="1" dirty="0" err="1" smtClean="0"/>
              <a:t>including</a:t>
            </a:r>
            <a:r>
              <a:rPr lang="it-IT" b="1" dirty="0" smtClean="0"/>
              <a:t> </a:t>
            </a:r>
            <a:r>
              <a:rPr lang="it-IT" b="1" dirty="0" err="1" smtClean="0"/>
              <a:t>biosimilar</a:t>
            </a:r>
            <a:r>
              <a:rPr lang="it-IT" b="1" dirty="0" smtClean="0"/>
              <a:t> </a:t>
            </a:r>
            <a:r>
              <a:rPr lang="it-IT" b="1" dirty="0" err="1" smtClean="0"/>
              <a:t>medicines</a:t>
            </a:r>
            <a:r>
              <a:rPr lang="it-IT" b="1" dirty="0" smtClean="0"/>
              <a:t>, </a:t>
            </a:r>
            <a:r>
              <a:rPr lang="it-IT" b="1" dirty="0" err="1" smtClean="0"/>
              <a:t>before</a:t>
            </a:r>
            <a:r>
              <a:rPr lang="it-IT" b="1" dirty="0" smtClean="0"/>
              <a:t> </a:t>
            </a:r>
            <a:r>
              <a:rPr lang="it-IT" b="1" dirty="0" err="1" smtClean="0"/>
              <a:t>they</a:t>
            </a:r>
            <a:r>
              <a:rPr lang="it-IT" b="1" dirty="0" smtClean="0"/>
              <a:t> can be </a:t>
            </a:r>
            <a:r>
              <a:rPr lang="it-IT" b="1" dirty="0" err="1" smtClean="0"/>
              <a:t>approved</a:t>
            </a:r>
            <a:r>
              <a:rPr lang="it-IT" b="1" dirty="0" smtClean="0"/>
              <a:t> and </a:t>
            </a:r>
            <a:r>
              <a:rPr lang="it-IT" b="1" dirty="0" err="1" smtClean="0"/>
              <a:t>marketed</a:t>
            </a:r>
            <a:r>
              <a:rPr lang="it-IT" b="1" dirty="0" smtClean="0"/>
              <a:t> in the EU.</a:t>
            </a:r>
            <a:endParaRPr lang="en-US" b="0" dirty="0" smtClean="0"/>
          </a:p>
          <a:p>
            <a:endParaRPr lang="it-IT" dirty="0"/>
          </a:p>
        </p:txBody>
      </p:sp>
      <p:sp>
        <p:nvSpPr>
          <p:cNvPr id="4" name="Segnaposto numero diapositiva 3"/>
          <p:cNvSpPr>
            <a:spLocks noGrp="1"/>
          </p:cNvSpPr>
          <p:nvPr>
            <p:ph type="sldNum" sz="quarter" idx="10"/>
          </p:nvPr>
        </p:nvSpPr>
        <p:spPr/>
        <p:txBody>
          <a:bodyPr/>
          <a:lstStyle/>
          <a:p>
            <a:pPr>
              <a:defRPr/>
            </a:pPr>
            <a:fld id="{E09E15DD-9B67-46CA-BC7B-D00BEFAC147F}" type="slidenum">
              <a:rPr lang="it-IT" smtClean="0"/>
              <a:pPr>
                <a:defRPr/>
              </a:pPr>
              <a:t>3</a:t>
            </a:fld>
            <a:endParaRPr lang="it-IT"/>
          </a:p>
        </p:txBody>
      </p:sp>
    </p:spTree>
    <p:extLst>
      <p:ext uri="{BB962C8B-B14F-4D97-AF65-F5344CB8AC3E}">
        <p14:creationId xmlns:p14="http://schemas.microsoft.com/office/powerpoint/2010/main" val="2651871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E09E15DD-9B67-46CA-BC7B-D00BEFAC147F}" type="slidenum">
              <a:rPr lang="it-IT" smtClean="0"/>
              <a:pPr>
                <a:defRPr/>
              </a:pPr>
              <a:t>29</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06572FE5-B06A-479D-8660-0F3AF7F72E9A}" type="slidenum">
              <a:rPr lang="it-IT" smtClean="0">
                <a:cs typeface="Arial" charset="0"/>
              </a:rPr>
              <a:pPr/>
              <a:t>32</a:t>
            </a:fld>
            <a:endParaRPr lang="it-IT" smtClean="0">
              <a:cs typeface="Arial"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684853" y="4716710"/>
            <a:ext cx="5434326" cy="4464512"/>
          </a:xfrm>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796925"/>
            <a:ext cx="5303838" cy="3978275"/>
          </a:xfrm>
        </p:spPr>
      </p:sp>
      <p:sp>
        <p:nvSpPr>
          <p:cNvPr id="3" name="Notes Placeholder 2"/>
          <p:cNvSpPr>
            <a:spLocks noGrp="1"/>
          </p:cNvSpPr>
          <p:nvPr>
            <p:ph type="body" idx="1"/>
          </p:nvPr>
        </p:nvSpPr>
        <p:spPr/>
        <p:txBody>
          <a:bodyPr/>
          <a:lstStyle/>
          <a:p>
            <a:r>
              <a:rPr lang="en-US" sz="1600" b="1" dirty="0" smtClean="0"/>
              <a:t>Lo </a:t>
            </a:r>
            <a:r>
              <a:rPr lang="en-US" sz="1600" b="1" dirty="0" err="1" smtClean="0"/>
              <a:t>svilupo</a:t>
            </a:r>
            <a:r>
              <a:rPr lang="en-US" sz="1600" b="1" dirty="0" smtClean="0"/>
              <a:t> </a:t>
            </a:r>
            <a:r>
              <a:rPr lang="en-US" sz="1600" b="1" dirty="0" err="1" smtClean="0"/>
              <a:t>clinico</a:t>
            </a:r>
            <a:r>
              <a:rPr lang="en-US" sz="1600" b="1" dirty="0" smtClean="0"/>
              <a:t> include </a:t>
            </a:r>
            <a:r>
              <a:rPr lang="en-US" sz="1600" b="1" dirty="0" err="1" smtClean="0"/>
              <a:t>spesso</a:t>
            </a:r>
            <a:r>
              <a:rPr lang="en-US" sz="1600" b="1" dirty="0" smtClean="0"/>
              <a:t> solo la </a:t>
            </a:r>
            <a:r>
              <a:rPr lang="en-US" sz="1600" b="1" dirty="0" err="1" smtClean="0"/>
              <a:t>fase</a:t>
            </a:r>
            <a:r>
              <a:rPr lang="en-US" sz="1600" b="1" dirty="0" smtClean="0"/>
              <a:t> I,</a:t>
            </a:r>
            <a:r>
              <a:rPr lang="en-US" sz="1600" b="1" baseline="0" dirty="0" smtClean="0"/>
              <a:t> </a:t>
            </a:r>
            <a:r>
              <a:rPr lang="en-US" sz="1600" b="1" baseline="0" dirty="0" err="1" smtClean="0"/>
              <a:t>costi</a:t>
            </a:r>
            <a:r>
              <a:rPr lang="en-US" sz="1600" b="1" baseline="0" dirty="0" smtClean="0"/>
              <a:t> di </a:t>
            </a:r>
            <a:r>
              <a:rPr lang="en-US" sz="1600" b="1" baseline="0" dirty="0" err="1" smtClean="0"/>
              <a:t>sviluppo</a:t>
            </a:r>
            <a:r>
              <a:rPr lang="en-US" sz="1600" b="1" baseline="0" dirty="0" smtClean="0"/>
              <a:t> </a:t>
            </a:r>
            <a:r>
              <a:rPr lang="en-US" sz="1600" b="1" baseline="0" dirty="0" err="1" smtClean="0"/>
              <a:t>inferiori</a:t>
            </a:r>
            <a:r>
              <a:rPr lang="en-US" sz="1600" b="1" baseline="0" dirty="0" smtClean="0"/>
              <a:t> (5 m$ </a:t>
            </a:r>
            <a:r>
              <a:rPr lang="en-US" sz="1600" b="1" baseline="0" dirty="0" err="1" smtClean="0"/>
              <a:t>vs</a:t>
            </a:r>
            <a:r>
              <a:rPr lang="en-US" sz="1600" b="1" baseline="0" dirty="0" smtClean="0"/>
              <a:t> 80-120 per BS e 350-800 per </a:t>
            </a:r>
            <a:r>
              <a:rPr lang="en-US" sz="1600" b="1" baseline="0" dirty="0" err="1" smtClean="0"/>
              <a:t>Orig</a:t>
            </a:r>
            <a:r>
              <a:rPr lang="en-US" sz="1600" b="1" baseline="0" dirty="0" smtClean="0"/>
              <a:t> </a:t>
            </a:r>
            <a:r>
              <a:rPr lang="en-US" sz="1600" b="1" baseline="0" dirty="0" err="1" smtClean="0"/>
              <a:t>biol</a:t>
            </a:r>
            <a:r>
              <a:rPr lang="en-US" sz="1600" b="1" baseline="0" dirty="0" smtClean="0"/>
              <a:t>) </a:t>
            </a:r>
            <a:r>
              <a:rPr lang="en-US" sz="1600" b="1" baseline="0" dirty="0" err="1" smtClean="0"/>
              <a:t>arruolamento</a:t>
            </a:r>
            <a:r>
              <a:rPr lang="en-US" sz="1600" b="1" baseline="0" dirty="0" smtClean="0"/>
              <a:t> di  20-100 </a:t>
            </a:r>
            <a:r>
              <a:rPr lang="en-US" sz="1600" b="1" baseline="0" dirty="0" err="1" smtClean="0"/>
              <a:t>pts</a:t>
            </a:r>
            <a:r>
              <a:rPr lang="en-US" sz="1600" b="1" baseline="0" dirty="0" smtClean="0"/>
              <a:t> </a:t>
            </a:r>
            <a:r>
              <a:rPr lang="en-US" sz="1600" b="1" baseline="0" dirty="0" err="1" smtClean="0"/>
              <a:t>vs</a:t>
            </a:r>
            <a:r>
              <a:rPr lang="en-US" sz="1600" b="1" baseline="0" dirty="0" smtClean="0"/>
              <a:t> </a:t>
            </a:r>
            <a:r>
              <a:rPr lang="en-US" sz="1600" b="1" baseline="0" dirty="0" err="1" smtClean="0"/>
              <a:t>intensa</a:t>
            </a:r>
            <a:r>
              <a:rPr lang="en-US" sz="1600" b="1" baseline="0" dirty="0" smtClean="0"/>
              <a:t> </a:t>
            </a:r>
            <a:r>
              <a:rPr lang="en-US" sz="1600" b="1" baseline="0" dirty="0" err="1" smtClean="0"/>
              <a:t>attività</a:t>
            </a:r>
            <a:r>
              <a:rPr lang="en-US" sz="1600" b="1" baseline="0" dirty="0" smtClean="0"/>
              <a:t> di clinical trial (I e III per BS e I-III per </a:t>
            </a:r>
            <a:r>
              <a:rPr lang="en-US" sz="1600" b="1" baseline="0" dirty="0" err="1" smtClean="0"/>
              <a:t>biologico</a:t>
            </a:r>
            <a:r>
              <a:rPr lang="en-US" sz="1600" b="1" baseline="0" dirty="0" smtClean="0"/>
              <a:t> , FV  e Periodic Safety updates </a:t>
            </a:r>
            <a:r>
              <a:rPr lang="en-US" sz="1600" b="1" baseline="0" dirty="0" err="1" smtClean="0"/>
              <a:t>intensa</a:t>
            </a:r>
            <a:r>
              <a:rPr lang="en-US" sz="1600" b="1" baseline="0" dirty="0" smtClean="0"/>
              <a:t>, 6-10 </a:t>
            </a:r>
            <a:r>
              <a:rPr lang="en-US" sz="1600" b="1" baseline="0" dirty="0" err="1" smtClean="0"/>
              <a:t>anni</a:t>
            </a:r>
            <a:r>
              <a:rPr lang="en-US" sz="1600" b="1" baseline="0" dirty="0" smtClean="0"/>
              <a:t> per </a:t>
            </a:r>
            <a:r>
              <a:rPr lang="en-US" sz="1600" b="1" baseline="0" dirty="0" err="1" smtClean="0"/>
              <a:t>bs</a:t>
            </a:r>
            <a:r>
              <a:rPr lang="en-US" sz="1600" b="1" baseline="0" dirty="0" smtClean="0"/>
              <a:t> 6-15 per </a:t>
            </a:r>
            <a:r>
              <a:rPr lang="en-US" sz="1600" b="1" baseline="0" dirty="0" err="1" smtClean="0"/>
              <a:t>biologico</a:t>
            </a:r>
            <a:r>
              <a:rPr lang="en-US" sz="1600" b="1" baseline="0" dirty="0" smtClean="0"/>
              <a:t> </a:t>
            </a:r>
          </a:p>
          <a:p>
            <a:r>
              <a:rPr lang="en-US" sz="1600" b="1" baseline="0" dirty="0" smtClean="0"/>
              <a:t>No </a:t>
            </a:r>
            <a:r>
              <a:rPr lang="en-US" sz="1600" b="1" baseline="0" dirty="0" err="1" smtClean="0"/>
              <a:t>biomimics</a:t>
            </a:r>
            <a:r>
              <a:rPr lang="en-US" sz="1600" b="1" baseline="0" dirty="0" smtClean="0"/>
              <a:t> no </a:t>
            </a:r>
            <a:r>
              <a:rPr lang="en-US" sz="1600" b="1" baseline="0" dirty="0" err="1" smtClean="0"/>
              <a:t>biocopies</a:t>
            </a:r>
            <a:r>
              <a:rPr lang="en-US" sz="1600" b="1" baseline="0" dirty="0" smtClean="0"/>
              <a:t> dove la </a:t>
            </a:r>
            <a:r>
              <a:rPr lang="en-US" sz="1600" b="1" baseline="0" dirty="0" err="1" smtClean="0"/>
              <a:t>comparabilità</a:t>
            </a:r>
            <a:r>
              <a:rPr lang="en-US" sz="1600" b="1" baseline="0" dirty="0" smtClean="0"/>
              <a:t> non </a:t>
            </a:r>
            <a:r>
              <a:rPr lang="en-US" sz="1600" b="1" baseline="0" dirty="0" err="1" smtClean="0"/>
              <a:t>è</a:t>
            </a:r>
            <a:r>
              <a:rPr lang="en-US" sz="1600" b="1" baseline="0" dirty="0" smtClean="0"/>
              <a:t> </a:t>
            </a:r>
            <a:r>
              <a:rPr lang="en-US" sz="1600" b="1" baseline="0" dirty="0" err="1" smtClean="0"/>
              <a:t>richiesta</a:t>
            </a:r>
            <a:r>
              <a:rPr lang="en-US" sz="1600" b="1" baseline="0" dirty="0" smtClean="0"/>
              <a:t> e </a:t>
            </a:r>
            <a:r>
              <a:rPr lang="en-US" sz="1600" b="1" baseline="0" dirty="0" err="1" smtClean="0"/>
              <a:t>derivano</a:t>
            </a:r>
            <a:r>
              <a:rPr lang="en-US" sz="1600" b="1" baseline="0" dirty="0" smtClean="0"/>
              <a:t> da </a:t>
            </a:r>
            <a:r>
              <a:rPr lang="en-US" sz="1600" b="1" baseline="0" dirty="0" err="1" smtClean="0"/>
              <a:t>paesi</a:t>
            </a:r>
            <a:r>
              <a:rPr lang="en-US" sz="1600" b="1" baseline="0" dirty="0" smtClean="0"/>
              <a:t> a </a:t>
            </a:r>
            <a:r>
              <a:rPr lang="en-US" sz="1600" b="1" baseline="0" dirty="0" err="1" smtClean="0"/>
              <a:t>economie</a:t>
            </a:r>
            <a:r>
              <a:rPr lang="en-US" sz="1600" b="1" baseline="0" dirty="0" smtClean="0"/>
              <a:t> </a:t>
            </a:r>
            <a:r>
              <a:rPr lang="en-US" sz="1600" b="1" baseline="0" dirty="0" err="1" smtClean="0"/>
              <a:t>emergenti</a:t>
            </a:r>
            <a:endParaRPr lang="en-US" sz="1600" b="1" dirty="0" smtClean="0"/>
          </a:p>
          <a:p>
            <a:endParaRPr lang="en-US" b="1" dirty="0" smtClean="0"/>
          </a:p>
          <a:p>
            <a:endParaRPr lang="en-US" b="1" dirty="0" smtClean="0"/>
          </a:p>
          <a:p>
            <a:r>
              <a:rPr lang="en-US" b="1" dirty="0" smtClean="0"/>
              <a:t>Source</a:t>
            </a:r>
            <a:endParaRPr lang="en-US" b="1" dirty="0"/>
          </a:p>
          <a:p>
            <a:pPr defTabSz="917692" eaLnBrk="1" fontAlgn="auto" hangingPunct="1">
              <a:spcBef>
                <a:spcPts val="0"/>
              </a:spcBef>
              <a:spcAft>
                <a:spcPts val="0"/>
              </a:spcAft>
              <a:defRPr/>
            </a:pPr>
            <a:r>
              <a:rPr lang="en-US" dirty="0">
                <a:latin typeface="+mn-lt"/>
              </a:rPr>
              <a:t>Woodcock J, Griffin J, Behrman R, et al. The FDA's assessment of follow-on protein products: a historical perspective. </a:t>
            </a:r>
            <a:r>
              <a:rPr lang="en-US" i="1" dirty="0">
                <a:latin typeface="+mn-lt"/>
              </a:rPr>
              <a:t>Nat Rev Drug </a:t>
            </a:r>
            <a:r>
              <a:rPr lang="en-US" i="1" dirty="0" err="1">
                <a:latin typeface="+mn-lt"/>
              </a:rPr>
              <a:t>Discov</a:t>
            </a:r>
            <a:r>
              <a:rPr lang="en-US" i="1" dirty="0">
                <a:latin typeface="+mn-lt"/>
              </a:rPr>
              <a:t>. </a:t>
            </a:r>
            <a:r>
              <a:rPr lang="en-US" dirty="0">
                <a:latin typeface="+mn-lt"/>
              </a:rPr>
              <a:t>2007;6(6):437-442</a:t>
            </a:r>
            <a:r>
              <a:rPr lang="en-US" dirty="0" smtClean="0">
                <a:latin typeface="+mn-lt"/>
              </a:rPr>
              <a:t>.</a:t>
            </a:r>
          </a:p>
          <a:p>
            <a:pPr defTabSz="917692" eaLnBrk="1" fontAlgn="auto" hangingPunct="1">
              <a:spcBef>
                <a:spcPts val="0"/>
              </a:spcBef>
              <a:spcAft>
                <a:spcPts val="0"/>
              </a:spcAft>
              <a:defRPr/>
            </a:pPr>
            <a:r>
              <a:rPr lang="en-US" dirty="0" smtClean="0">
                <a:latin typeface="+mn-lt"/>
              </a:rPr>
              <a:t>Because od structural  &amp; manufacturing complexity </a:t>
            </a:r>
            <a:r>
              <a:rPr lang="en-US" dirty="0" err="1" smtClean="0">
                <a:latin typeface="+mn-lt"/>
              </a:rPr>
              <a:t>questi</a:t>
            </a:r>
            <a:r>
              <a:rPr lang="en-US" dirty="0" smtClean="0">
                <a:latin typeface="+mn-lt"/>
              </a:rPr>
              <a:t> </a:t>
            </a:r>
            <a:r>
              <a:rPr lang="en-US" dirty="0" err="1" smtClean="0">
                <a:latin typeface="+mn-lt"/>
              </a:rPr>
              <a:t>prodotti</a:t>
            </a:r>
            <a:r>
              <a:rPr lang="en-US" dirty="0" smtClean="0">
                <a:latin typeface="+mn-lt"/>
              </a:rPr>
              <a:t> </a:t>
            </a:r>
            <a:r>
              <a:rPr lang="en-US" dirty="0" err="1" smtClean="0">
                <a:latin typeface="+mn-lt"/>
              </a:rPr>
              <a:t>sono</a:t>
            </a:r>
            <a:r>
              <a:rPr lang="en-US" dirty="0" smtClean="0">
                <a:latin typeface="+mn-lt"/>
              </a:rPr>
              <a:t> </a:t>
            </a:r>
            <a:r>
              <a:rPr lang="en-US" dirty="0" err="1" smtClean="0">
                <a:latin typeface="+mn-lt"/>
              </a:rPr>
              <a:t>considerati</a:t>
            </a:r>
            <a:r>
              <a:rPr lang="en-US" dirty="0" smtClean="0">
                <a:latin typeface="+mn-lt"/>
              </a:rPr>
              <a:t> </a:t>
            </a:r>
            <a:r>
              <a:rPr lang="en-US" dirty="0" err="1" smtClean="0">
                <a:latin typeface="+mn-lt"/>
              </a:rPr>
              <a:t>similari</a:t>
            </a:r>
            <a:r>
              <a:rPr lang="en-US" dirty="0" smtClean="0">
                <a:latin typeface="+mn-lt"/>
              </a:rPr>
              <a:t> ma non </a:t>
            </a:r>
            <a:r>
              <a:rPr lang="en-US" dirty="0" err="1" smtClean="0">
                <a:latin typeface="+mn-lt"/>
              </a:rPr>
              <a:t>generici</a:t>
            </a:r>
            <a:r>
              <a:rPr lang="en-US" dirty="0" smtClean="0">
                <a:latin typeface="+mn-lt"/>
              </a:rPr>
              <a:t> o </a:t>
            </a:r>
            <a:r>
              <a:rPr lang="en-US" dirty="0" err="1" smtClean="0">
                <a:latin typeface="+mn-lt"/>
              </a:rPr>
              <a:t>equivalenti</a:t>
            </a:r>
            <a:r>
              <a:rPr lang="en-US" dirty="0" smtClean="0">
                <a:latin typeface="+mn-lt"/>
              </a:rPr>
              <a:t> </a:t>
            </a:r>
            <a:r>
              <a:rPr lang="en-US" dirty="0" err="1" smtClean="0">
                <a:latin typeface="+mn-lt"/>
              </a:rPr>
              <a:t>degli</a:t>
            </a:r>
            <a:r>
              <a:rPr lang="en-US" dirty="0" smtClean="0">
                <a:latin typeface="+mn-lt"/>
              </a:rPr>
              <a:t> </a:t>
            </a:r>
            <a:r>
              <a:rPr lang="en-US" dirty="0" err="1" smtClean="0">
                <a:latin typeface="+mn-lt"/>
              </a:rPr>
              <a:t>originatori</a:t>
            </a:r>
            <a:r>
              <a:rPr lang="en-US" dirty="0" smtClean="0">
                <a:latin typeface="+mn-lt"/>
              </a:rPr>
              <a:t> di </a:t>
            </a:r>
            <a:r>
              <a:rPr lang="en-US" dirty="0" err="1" smtClean="0">
                <a:latin typeface="+mn-lt"/>
              </a:rPr>
              <a:t>riferimento</a:t>
            </a:r>
            <a:endParaRPr lang="en-US" dirty="0">
              <a:latin typeface="+mn-lt"/>
            </a:endParaRPr>
          </a:p>
          <a:p>
            <a:endParaRPr lang="en-US" b="1" dirty="0"/>
          </a:p>
        </p:txBody>
      </p:sp>
      <p:sp>
        <p:nvSpPr>
          <p:cNvPr id="4" name="Slide Number Placeholder 3"/>
          <p:cNvSpPr>
            <a:spLocks noGrp="1"/>
          </p:cNvSpPr>
          <p:nvPr>
            <p:ph type="sldNum" sz="quarter" idx="10"/>
          </p:nvPr>
        </p:nvSpPr>
        <p:spPr/>
        <p:txBody>
          <a:bodyPr/>
          <a:lstStyle/>
          <a:p>
            <a:fld id="{77BA9C29-393E-4E9D-B500-04ECE6A28B65}" type="slidenum">
              <a:rPr lang="en-US" smtClean="0"/>
              <a:pPr/>
              <a:t>4</a:t>
            </a:fld>
            <a:endParaRPr lang="en-US" dirty="0"/>
          </a:p>
        </p:txBody>
      </p:sp>
      <p:sp>
        <p:nvSpPr>
          <p:cNvPr id="7" name="TextBox 6"/>
          <p:cNvSpPr txBox="1"/>
          <p:nvPr/>
        </p:nvSpPr>
        <p:spPr>
          <a:xfrm>
            <a:off x="78751" y="2236293"/>
            <a:ext cx="1192498" cy="347513"/>
          </a:xfrm>
          <a:prstGeom prst="rect">
            <a:avLst/>
          </a:prstGeom>
          <a:solidFill>
            <a:srgbClr val="FFFF00"/>
          </a:solidFill>
          <a:ln w="9525">
            <a:solidFill>
              <a:schemeClr val="accent2"/>
            </a:solidFill>
            <a:miter lim="800000"/>
            <a:headEnd/>
            <a:tailEnd/>
          </a:ln>
        </p:spPr>
        <p:txBody>
          <a:bodyPr wrap="square" lIns="29639" tIns="49397" rIns="29639" bIns="49397">
            <a:spAutoFit/>
          </a:bodyPr>
          <a:lstStyle>
            <a:defPPr>
              <a:defRPr lang="en-US"/>
            </a:defPPr>
            <a:lvl1pPr algn="ctr" defTabSz="926900">
              <a:defRPr sz="800"/>
            </a:lvl1pPr>
          </a:lstStyle>
          <a:p>
            <a:r>
              <a:rPr lang="en-US" dirty="0"/>
              <a:t>Woodcock 2007/ p437/col2/para1</a:t>
            </a:r>
          </a:p>
        </p:txBody>
      </p:sp>
    </p:spTree>
    <p:extLst>
      <p:ext uri="{BB962C8B-B14F-4D97-AF65-F5344CB8AC3E}">
        <p14:creationId xmlns:p14="http://schemas.microsoft.com/office/powerpoint/2010/main" val="139750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7D7E475-B05D-478C-B664-3AE3EB5463F8}" type="slidenum">
              <a:rPr lang="it-IT" smtClean="0">
                <a:solidFill>
                  <a:prstClr val="black"/>
                </a:solidFill>
              </a:rPr>
              <a:pPr/>
              <a:t>6</a:t>
            </a:fld>
            <a:endParaRPr lang="it-IT" smtClean="0">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buFont typeface="Wingdings" pitchFamily="2" charset="2"/>
              <a:buNone/>
            </a:pPr>
            <a:r>
              <a:rPr lang="it-IT" sz="1400" dirty="0" err="1" smtClean="0">
                <a:solidFill>
                  <a:schemeClr val="folHlink"/>
                </a:solidFill>
              </a:rPr>
              <a:t>Preapproval</a:t>
            </a:r>
            <a:r>
              <a:rPr lang="it-IT" sz="1400" dirty="0" smtClean="0">
                <a:solidFill>
                  <a:schemeClr val="folHlink"/>
                </a:solidFill>
              </a:rPr>
              <a:t>: scelta del </a:t>
            </a:r>
            <a:r>
              <a:rPr lang="it-IT" sz="1400" dirty="0" err="1" smtClean="0">
                <a:solidFill>
                  <a:schemeClr val="folHlink"/>
                </a:solidFill>
              </a:rPr>
              <a:t>reference</a:t>
            </a:r>
            <a:r>
              <a:rPr lang="it-IT" sz="1400" dirty="0" smtClean="0">
                <a:solidFill>
                  <a:schemeClr val="folHlink"/>
                </a:solidFill>
              </a:rPr>
              <a:t> (autorizzato in Europa)</a:t>
            </a:r>
          </a:p>
          <a:p>
            <a:pPr eaLnBrk="1" hangingPunct="1">
              <a:buFont typeface="Wingdings" pitchFamily="2" charset="2"/>
              <a:buNone/>
            </a:pPr>
            <a:r>
              <a:rPr lang="it-IT" sz="1400" dirty="0" smtClean="0">
                <a:solidFill>
                  <a:schemeClr val="folHlink"/>
                </a:solidFill>
              </a:rPr>
              <a:t>Post </a:t>
            </a:r>
            <a:r>
              <a:rPr lang="it-IT" sz="1400" dirty="0" err="1" smtClean="0">
                <a:solidFill>
                  <a:schemeClr val="folHlink"/>
                </a:solidFill>
              </a:rPr>
              <a:t>approval</a:t>
            </a:r>
            <a:r>
              <a:rPr lang="it-IT" sz="1400" dirty="0" smtClean="0">
                <a:solidFill>
                  <a:schemeClr val="folHlink"/>
                </a:solidFill>
              </a:rPr>
              <a:t>: </a:t>
            </a:r>
            <a:r>
              <a:rPr lang="it-IT" sz="1400" dirty="0" err="1" smtClean="0">
                <a:solidFill>
                  <a:schemeClr val="folHlink"/>
                </a:solidFill>
              </a:rPr>
              <a:t>Risk</a:t>
            </a:r>
            <a:r>
              <a:rPr lang="it-IT" sz="1400" dirty="0" smtClean="0">
                <a:solidFill>
                  <a:schemeClr val="folHlink"/>
                </a:solidFill>
              </a:rPr>
              <a:t> Management </a:t>
            </a:r>
            <a:r>
              <a:rPr lang="it-IT" sz="1400" dirty="0" err="1" smtClean="0">
                <a:solidFill>
                  <a:schemeClr val="folHlink"/>
                </a:solidFill>
              </a:rPr>
              <a:t>Plan</a:t>
            </a:r>
            <a:endParaRPr lang="it-IT" sz="1400" dirty="0" smtClean="0">
              <a:solidFill>
                <a:schemeClr val="folHlink"/>
              </a:solidFill>
            </a:endParaRPr>
          </a:p>
          <a:p>
            <a:pPr eaLnBrk="1" hangingPunct="1">
              <a:buFont typeface="Wingdings" pitchFamily="2" charset="2"/>
              <a:buNone/>
            </a:pPr>
            <a:endParaRPr lang="it-IT" sz="1400" dirty="0" smtClean="0">
              <a:solidFill>
                <a:schemeClr val="folHlink"/>
              </a:solidFill>
            </a:endParaRPr>
          </a:p>
          <a:p>
            <a:pPr eaLnBrk="1" hangingPunct="1">
              <a:buFont typeface="Wingdings" pitchFamily="2" charset="2"/>
              <a:buNone/>
            </a:pPr>
            <a:r>
              <a:rPr lang="it-IT" sz="1400" dirty="0" smtClean="0">
                <a:solidFill>
                  <a:schemeClr val="folHlink"/>
                </a:solidFill>
              </a:rPr>
              <a:t>Il dossier quindi deve contenere dati : </a:t>
            </a:r>
          </a:p>
          <a:p>
            <a:pPr eaLnBrk="1" hangingPunct="1">
              <a:buFont typeface="Wingdings" pitchFamily="2" charset="2"/>
              <a:buNone/>
            </a:pPr>
            <a:r>
              <a:rPr lang="it-IT" sz="1400" dirty="0" smtClean="0">
                <a:solidFill>
                  <a:schemeClr val="folHlink"/>
                </a:solidFill>
              </a:rPr>
              <a:t>sugli studi analitici che dimostrino che il prodotto è altamente similare al prodotto </a:t>
            </a:r>
            <a:r>
              <a:rPr lang="it-IT" sz="1400" dirty="0" err="1" smtClean="0">
                <a:solidFill>
                  <a:schemeClr val="folHlink"/>
                </a:solidFill>
              </a:rPr>
              <a:t>reference</a:t>
            </a:r>
            <a:r>
              <a:rPr lang="it-IT" sz="1400" dirty="0" smtClean="0">
                <a:solidFill>
                  <a:schemeClr val="folHlink"/>
                </a:solidFill>
              </a:rPr>
              <a:t>, nonostante differenze minori nei componenti clinicamente inattivi.</a:t>
            </a:r>
          </a:p>
          <a:p>
            <a:pPr eaLnBrk="1" hangingPunct="1">
              <a:buFont typeface="Wingdings" pitchFamily="2" charset="2"/>
              <a:buNone/>
            </a:pPr>
            <a:r>
              <a:rPr lang="it-IT" sz="1400" dirty="0" smtClean="0">
                <a:solidFill>
                  <a:schemeClr val="folHlink"/>
                </a:solidFill>
              </a:rPr>
              <a:t>Sugli studi clinici sufficienti a dimostrare che il prodotto è puro, sicuro efficace e potente </a:t>
            </a:r>
            <a:r>
              <a:rPr lang="it-IT" sz="1400" dirty="0" err="1" smtClean="0">
                <a:solidFill>
                  <a:schemeClr val="folHlink"/>
                </a:solidFill>
              </a:rPr>
              <a:t>pe</a:t>
            </a:r>
            <a:r>
              <a:rPr lang="it-IT" sz="1400" dirty="0" smtClean="0">
                <a:solidFill>
                  <a:schemeClr val="folHlink"/>
                </a:solidFill>
              </a:rPr>
              <a:t> runa o più condizioni d’uso per le quali il </a:t>
            </a:r>
            <a:r>
              <a:rPr lang="it-IT" sz="1400" dirty="0" err="1" smtClean="0">
                <a:solidFill>
                  <a:schemeClr val="folHlink"/>
                </a:solidFill>
              </a:rPr>
              <a:t>reference</a:t>
            </a:r>
            <a:r>
              <a:rPr lang="it-IT" sz="1400" dirty="0" smtClean="0">
                <a:solidFill>
                  <a:schemeClr val="folHlink"/>
                </a:solidFill>
              </a:rPr>
              <a:t> è autorizzato </a:t>
            </a:r>
          </a:p>
          <a:p>
            <a:pPr eaLnBrk="1" hangingPunct="1">
              <a:buFont typeface="Wingdings" pitchFamily="2" charset="2"/>
              <a:buNone/>
            </a:pPr>
            <a:endParaRPr lang="it-IT" sz="1400" dirty="0" smtClean="0">
              <a:solidFill>
                <a:schemeClr val="folHlink"/>
              </a:solidFill>
            </a:endParaRPr>
          </a:p>
          <a:p>
            <a:pPr eaLnBrk="1" hangingPunct="1"/>
            <a:endParaRPr lang="it-IT"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65524FE-5BAF-48A4-8012-519E0C6CB7F4}" type="slidenum">
              <a:rPr lang="it-IT" smtClean="0">
                <a:cs typeface="Arial" charset="0"/>
              </a:rPr>
              <a:pPr/>
              <a:t>8</a:t>
            </a:fld>
            <a:endParaRPr lang="it-IT" smtClean="0">
              <a:cs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it-IT" dirty="0" smtClean="0"/>
              <a:t>Nelle linee guida per i biosimilari l’EMA ha previsto che il richiedente debba presentare, relativamente agli aspetti di Qualità (Modulo 3), in aggiunta ai dati previsti per il dossier completo, anche i dati di studi comparativi condotti rispetto al medicinale biotecnologico di riferimento. </a:t>
            </a:r>
          </a:p>
          <a:p>
            <a:r>
              <a:rPr lang="it-IT" dirty="0" smtClean="0">
                <a:latin typeface="Tahoma"/>
                <a:cs typeface="Tahoma"/>
              </a:rPr>
              <a:t>Developers of </a:t>
            </a:r>
            <a:r>
              <a:rPr lang="it-IT" dirty="0" err="1" smtClean="0">
                <a:latin typeface="Tahoma"/>
                <a:cs typeface="Tahoma"/>
              </a:rPr>
              <a:t>biosimilars</a:t>
            </a:r>
            <a:r>
              <a:rPr lang="it-IT" dirty="0" smtClean="0">
                <a:latin typeface="Tahoma"/>
                <a:cs typeface="Tahoma"/>
              </a:rPr>
              <a:t> are </a:t>
            </a:r>
            <a:r>
              <a:rPr lang="it-IT" dirty="0" err="1" smtClean="0">
                <a:latin typeface="Tahoma"/>
                <a:cs typeface="Tahoma"/>
              </a:rPr>
              <a:t>required</a:t>
            </a:r>
            <a:r>
              <a:rPr lang="it-IT" dirty="0" smtClean="0">
                <a:latin typeface="Tahoma"/>
                <a:cs typeface="Tahoma"/>
              </a:rPr>
              <a:t> to </a:t>
            </a:r>
            <a:r>
              <a:rPr lang="it-IT" dirty="0" err="1" smtClean="0">
                <a:latin typeface="Tahoma"/>
                <a:cs typeface="Tahoma"/>
              </a:rPr>
              <a:t>demonstrate</a:t>
            </a:r>
            <a:r>
              <a:rPr lang="it-IT" dirty="0" smtClean="0">
                <a:latin typeface="Tahoma"/>
                <a:cs typeface="Tahoma"/>
              </a:rPr>
              <a:t> </a:t>
            </a:r>
            <a:r>
              <a:rPr lang="it-IT" dirty="0" err="1" smtClean="0">
                <a:latin typeface="Tahoma"/>
                <a:cs typeface="Tahoma"/>
              </a:rPr>
              <a:t>through</a:t>
            </a:r>
            <a:r>
              <a:rPr lang="it-IT" dirty="0" smtClean="0">
                <a:latin typeface="Tahoma"/>
                <a:cs typeface="Tahoma"/>
              </a:rPr>
              <a:t> </a:t>
            </a:r>
            <a:r>
              <a:rPr lang="it-IT" dirty="0" err="1" smtClean="0">
                <a:latin typeface="Tahoma"/>
                <a:cs typeface="Tahoma"/>
              </a:rPr>
              <a:t>comprehensive</a:t>
            </a:r>
            <a:r>
              <a:rPr lang="it-IT" dirty="0" smtClean="0">
                <a:latin typeface="Tahoma"/>
                <a:cs typeface="Tahoma"/>
              </a:rPr>
              <a:t> </a:t>
            </a:r>
            <a:r>
              <a:rPr lang="it-IT" b="1" dirty="0" err="1" smtClean="0">
                <a:latin typeface="Tahoma"/>
                <a:cs typeface="Tahoma"/>
              </a:rPr>
              <a:t>comparability</a:t>
            </a:r>
            <a:r>
              <a:rPr lang="it-IT" b="1" dirty="0" smtClean="0">
                <a:latin typeface="Tahoma"/>
                <a:cs typeface="Tahoma"/>
              </a:rPr>
              <a:t> </a:t>
            </a:r>
            <a:r>
              <a:rPr lang="it-IT" b="1" dirty="0" err="1" smtClean="0">
                <a:latin typeface="Tahoma"/>
                <a:cs typeface="Tahoma"/>
              </a:rPr>
              <a:t>studies</a:t>
            </a:r>
            <a:r>
              <a:rPr lang="it-IT" dirty="0" smtClean="0">
                <a:latin typeface="Tahoma"/>
                <a:cs typeface="Tahoma"/>
              </a:rPr>
              <a:t> with the '</a:t>
            </a:r>
            <a:r>
              <a:rPr lang="it-IT" dirty="0" err="1" smtClean="0">
                <a:latin typeface="Tahoma"/>
                <a:cs typeface="Tahoma"/>
              </a:rPr>
              <a:t>reference</a:t>
            </a:r>
            <a:r>
              <a:rPr lang="it-IT" dirty="0" smtClean="0">
                <a:latin typeface="Tahoma"/>
                <a:cs typeface="Tahoma"/>
              </a:rPr>
              <a:t>' </a:t>
            </a:r>
            <a:r>
              <a:rPr lang="it-IT" dirty="0" err="1" smtClean="0">
                <a:latin typeface="Tahoma"/>
                <a:cs typeface="Tahoma"/>
              </a:rPr>
              <a:t>biological</a:t>
            </a:r>
            <a:r>
              <a:rPr lang="it-IT" dirty="0" smtClean="0">
                <a:latin typeface="Tahoma"/>
                <a:cs typeface="Tahoma"/>
              </a:rPr>
              <a:t> medicine </a:t>
            </a:r>
            <a:r>
              <a:rPr lang="it-IT" dirty="0" err="1" smtClean="0">
                <a:latin typeface="Tahoma"/>
                <a:cs typeface="Tahoma"/>
              </a:rPr>
              <a:t>that</a:t>
            </a:r>
            <a:r>
              <a:rPr lang="it-IT" dirty="0" smtClean="0">
                <a:latin typeface="Tahoma"/>
                <a:cs typeface="Tahoma"/>
              </a:rPr>
              <a:t>:</a:t>
            </a:r>
          </a:p>
          <a:p>
            <a:r>
              <a:rPr lang="it-IT" dirty="0" smtClean="0">
                <a:latin typeface="Tahoma"/>
                <a:cs typeface="Tahoma"/>
              </a:rPr>
              <a:t> </a:t>
            </a:r>
            <a:r>
              <a:rPr lang="it-IT" dirty="0" err="1" smtClean="0">
                <a:latin typeface="Tahoma"/>
                <a:cs typeface="Tahoma"/>
              </a:rPr>
              <a:t>their</a:t>
            </a:r>
            <a:r>
              <a:rPr lang="it-IT" dirty="0" smtClean="0">
                <a:latin typeface="Tahoma"/>
                <a:cs typeface="Tahoma"/>
              </a:rPr>
              <a:t> </a:t>
            </a:r>
            <a:r>
              <a:rPr lang="it-IT" dirty="0" err="1" smtClean="0">
                <a:latin typeface="Tahoma"/>
                <a:cs typeface="Tahoma"/>
              </a:rPr>
              <a:t>biological</a:t>
            </a:r>
            <a:r>
              <a:rPr lang="it-IT" dirty="0" smtClean="0">
                <a:latin typeface="Tahoma"/>
                <a:cs typeface="Tahoma"/>
              </a:rPr>
              <a:t> medicine </a:t>
            </a:r>
            <a:r>
              <a:rPr lang="it-IT" dirty="0" err="1" smtClean="0">
                <a:latin typeface="Tahoma"/>
                <a:cs typeface="Tahoma"/>
              </a:rPr>
              <a:t>is</a:t>
            </a:r>
            <a:r>
              <a:rPr lang="it-IT" dirty="0" smtClean="0">
                <a:latin typeface="Tahoma"/>
                <a:cs typeface="Tahoma"/>
              </a:rPr>
              <a:t> </a:t>
            </a:r>
            <a:r>
              <a:rPr lang="it-IT" dirty="0" err="1" smtClean="0">
                <a:latin typeface="Tahoma"/>
                <a:cs typeface="Tahoma"/>
              </a:rPr>
              <a:t>highly</a:t>
            </a:r>
            <a:r>
              <a:rPr lang="it-IT" dirty="0" smtClean="0">
                <a:latin typeface="Tahoma"/>
                <a:cs typeface="Tahoma"/>
              </a:rPr>
              <a:t> </a:t>
            </a:r>
            <a:r>
              <a:rPr lang="it-IT" dirty="0" err="1" smtClean="0">
                <a:latin typeface="Tahoma"/>
                <a:cs typeface="Tahoma"/>
              </a:rPr>
              <a:t>similar</a:t>
            </a:r>
            <a:r>
              <a:rPr lang="it-IT" dirty="0" smtClean="0">
                <a:latin typeface="Tahoma"/>
                <a:cs typeface="Tahoma"/>
              </a:rPr>
              <a:t> to the </a:t>
            </a:r>
            <a:r>
              <a:rPr lang="it-IT" dirty="0" err="1" smtClean="0">
                <a:latin typeface="Tahoma"/>
                <a:cs typeface="Tahoma"/>
              </a:rPr>
              <a:t>reference</a:t>
            </a:r>
            <a:r>
              <a:rPr lang="it-IT" dirty="0" smtClean="0">
                <a:latin typeface="Tahoma"/>
                <a:cs typeface="Tahoma"/>
              </a:rPr>
              <a:t> medicine </a:t>
            </a:r>
            <a:r>
              <a:rPr lang="it-IT" dirty="0" err="1" smtClean="0">
                <a:latin typeface="Tahoma"/>
                <a:cs typeface="Tahoma"/>
              </a:rPr>
              <a:t>notwithstanding</a:t>
            </a:r>
            <a:r>
              <a:rPr lang="it-IT" dirty="0" smtClean="0">
                <a:latin typeface="Tahoma"/>
                <a:cs typeface="Tahoma"/>
              </a:rPr>
              <a:t> </a:t>
            </a:r>
            <a:r>
              <a:rPr lang="it-IT" dirty="0" err="1" smtClean="0">
                <a:latin typeface="Tahoma"/>
                <a:cs typeface="Tahoma"/>
              </a:rPr>
              <a:t>natural</a:t>
            </a:r>
            <a:r>
              <a:rPr lang="it-IT" dirty="0" smtClean="0">
                <a:latin typeface="Tahoma"/>
                <a:cs typeface="Tahoma"/>
              </a:rPr>
              <a:t> </a:t>
            </a:r>
            <a:r>
              <a:rPr lang="it-IT" dirty="0" err="1" smtClean="0">
                <a:latin typeface="Tahoma"/>
                <a:cs typeface="Tahoma"/>
              </a:rPr>
              <a:t>variability</a:t>
            </a:r>
            <a:r>
              <a:rPr lang="it-IT" dirty="0" smtClean="0">
                <a:latin typeface="Tahoma"/>
                <a:cs typeface="Tahoma"/>
              </a:rPr>
              <a:t> </a:t>
            </a:r>
            <a:r>
              <a:rPr lang="it-IT" dirty="0" err="1" smtClean="0">
                <a:latin typeface="Tahoma"/>
                <a:cs typeface="Tahoma"/>
              </a:rPr>
              <a:t>inherent</a:t>
            </a:r>
            <a:r>
              <a:rPr lang="it-IT" dirty="0" smtClean="0">
                <a:latin typeface="Tahoma"/>
                <a:cs typeface="Tahoma"/>
              </a:rPr>
              <a:t> to </a:t>
            </a:r>
            <a:r>
              <a:rPr lang="it-IT" dirty="0" err="1" smtClean="0">
                <a:latin typeface="Tahoma"/>
                <a:cs typeface="Tahoma"/>
              </a:rPr>
              <a:t>all</a:t>
            </a:r>
            <a:r>
              <a:rPr lang="it-IT" dirty="0" smtClean="0">
                <a:latin typeface="Tahoma"/>
                <a:cs typeface="Tahoma"/>
              </a:rPr>
              <a:t> </a:t>
            </a:r>
            <a:r>
              <a:rPr lang="it-IT" dirty="0" err="1" smtClean="0">
                <a:latin typeface="Tahoma"/>
                <a:cs typeface="Tahoma"/>
              </a:rPr>
              <a:t>biological</a:t>
            </a:r>
            <a:r>
              <a:rPr lang="it-IT" dirty="0" smtClean="0">
                <a:latin typeface="Tahoma"/>
                <a:cs typeface="Tahoma"/>
              </a:rPr>
              <a:t> </a:t>
            </a:r>
            <a:r>
              <a:rPr lang="it-IT" dirty="0" err="1" smtClean="0">
                <a:latin typeface="Tahoma"/>
                <a:cs typeface="Tahoma"/>
              </a:rPr>
              <a:t>medicines</a:t>
            </a:r>
            <a:r>
              <a:rPr lang="it-IT" dirty="0" smtClean="0">
                <a:latin typeface="Tahoma"/>
                <a:cs typeface="Tahoma"/>
              </a:rPr>
              <a:t>;</a:t>
            </a:r>
          </a:p>
          <a:p>
            <a:r>
              <a:rPr lang="it-IT" dirty="0" err="1" smtClean="0">
                <a:latin typeface="Tahoma"/>
                <a:cs typeface="Tahoma"/>
              </a:rPr>
              <a:t>there</a:t>
            </a:r>
            <a:r>
              <a:rPr lang="it-IT" dirty="0" smtClean="0">
                <a:latin typeface="Tahoma"/>
                <a:cs typeface="Tahoma"/>
              </a:rPr>
              <a:t> are </a:t>
            </a:r>
            <a:r>
              <a:rPr lang="it-IT" b="1" dirty="0" smtClean="0">
                <a:latin typeface="Tahoma"/>
                <a:cs typeface="Tahoma"/>
              </a:rPr>
              <a:t>no </a:t>
            </a:r>
            <a:r>
              <a:rPr lang="it-IT" b="1" dirty="0" err="1" smtClean="0">
                <a:latin typeface="Tahoma"/>
                <a:cs typeface="Tahoma"/>
              </a:rPr>
              <a:t>clinically</a:t>
            </a:r>
            <a:r>
              <a:rPr lang="it-IT" b="1" dirty="0" smtClean="0">
                <a:latin typeface="Tahoma"/>
                <a:cs typeface="Tahoma"/>
              </a:rPr>
              <a:t> </a:t>
            </a:r>
            <a:r>
              <a:rPr lang="it-IT" b="1" dirty="0" err="1" smtClean="0">
                <a:latin typeface="Tahoma"/>
                <a:cs typeface="Tahoma"/>
              </a:rPr>
              <a:t>meaningful</a:t>
            </a:r>
            <a:r>
              <a:rPr lang="it-IT" b="1" dirty="0" smtClean="0">
                <a:latin typeface="Tahoma"/>
                <a:cs typeface="Tahoma"/>
              </a:rPr>
              <a:t> </a:t>
            </a:r>
            <a:r>
              <a:rPr lang="it-IT" b="1" dirty="0" err="1" smtClean="0">
                <a:latin typeface="Tahoma"/>
                <a:cs typeface="Tahoma"/>
              </a:rPr>
              <a:t>differences</a:t>
            </a:r>
            <a:r>
              <a:rPr lang="it-IT" dirty="0" smtClean="0">
                <a:latin typeface="Tahoma"/>
                <a:cs typeface="Tahoma"/>
              </a:rPr>
              <a:t> </a:t>
            </a:r>
            <a:r>
              <a:rPr lang="it-IT" dirty="0" err="1" smtClean="0">
                <a:latin typeface="Tahoma"/>
                <a:cs typeface="Tahoma"/>
              </a:rPr>
              <a:t>between</a:t>
            </a:r>
            <a:r>
              <a:rPr lang="it-IT" dirty="0" smtClean="0">
                <a:latin typeface="Tahoma"/>
                <a:cs typeface="Tahoma"/>
              </a:rPr>
              <a:t> the </a:t>
            </a:r>
            <a:r>
              <a:rPr lang="it-IT" dirty="0" err="1" smtClean="0">
                <a:latin typeface="Tahoma"/>
                <a:cs typeface="Tahoma"/>
              </a:rPr>
              <a:t>biosimilar</a:t>
            </a:r>
            <a:r>
              <a:rPr lang="it-IT" dirty="0" smtClean="0">
                <a:latin typeface="Tahoma"/>
                <a:cs typeface="Tahoma"/>
              </a:rPr>
              <a:t> and the </a:t>
            </a:r>
            <a:r>
              <a:rPr lang="it-IT" dirty="0" err="1" smtClean="0">
                <a:latin typeface="Tahoma"/>
                <a:cs typeface="Tahoma"/>
              </a:rPr>
              <a:t>reference</a:t>
            </a:r>
            <a:r>
              <a:rPr lang="it-IT" dirty="0" smtClean="0">
                <a:latin typeface="Tahoma"/>
                <a:cs typeface="Tahoma"/>
              </a:rPr>
              <a:t> medicine in </a:t>
            </a:r>
            <a:r>
              <a:rPr lang="it-IT" dirty="0" err="1" smtClean="0">
                <a:latin typeface="Tahoma"/>
                <a:cs typeface="Tahoma"/>
              </a:rPr>
              <a:t>terms</a:t>
            </a:r>
            <a:r>
              <a:rPr lang="it-IT" dirty="0" smtClean="0">
                <a:latin typeface="Tahoma"/>
                <a:cs typeface="Tahoma"/>
              </a:rPr>
              <a:t> of </a:t>
            </a:r>
            <a:r>
              <a:rPr lang="it-IT" dirty="0" err="1" smtClean="0">
                <a:latin typeface="Tahoma"/>
                <a:cs typeface="Tahoma"/>
              </a:rPr>
              <a:t>safety</a:t>
            </a:r>
            <a:r>
              <a:rPr lang="it-IT" dirty="0" smtClean="0">
                <a:latin typeface="Tahoma"/>
                <a:cs typeface="Tahoma"/>
              </a:rPr>
              <a:t>, </a:t>
            </a:r>
            <a:r>
              <a:rPr lang="it-IT" dirty="0" err="1" smtClean="0">
                <a:latin typeface="Tahoma"/>
                <a:cs typeface="Tahoma"/>
              </a:rPr>
              <a:t>quality</a:t>
            </a:r>
            <a:r>
              <a:rPr lang="it-IT" dirty="0" smtClean="0">
                <a:latin typeface="Tahoma"/>
                <a:cs typeface="Tahoma"/>
              </a:rPr>
              <a:t> and </a:t>
            </a:r>
            <a:r>
              <a:rPr lang="it-IT" dirty="0" err="1" smtClean="0">
                <a:latin typeface="Tahoma"/>
                <a:cs typeface="Tahoma"/>
              </a:rPr>
              <a:t>efficacy</a:t>
            </a:r>
            <a:r>
              <a:rPr lang="it-IT" dirty="0" smtClean="0">
                <a:latin typeface="Tahoma"/>
                <a:cs typeface="Tahoma"/>
              </a:rPr>
              <a:t>.</a:t>
            </a:r>
          </a:p>
          <a:p>
            <a:r>
              <a:rPr lang="it-IT" dirty="0" smtClean="0">
                <a:latin typeface="Tahoma"/>
                <a:cs typeface="Tahoma"/>
              </a:rPr>
              <a:t>By </a:t>
            </a:r>
            <a:r>
              <a:rPr lang="it-IT" dirty="0" err="1" smtClean="0">
                <a:latin typeface="Tahoma"/>
                <a:cs typeface="Tahoma"/>
              </a:rPr>
              <a:t>demonstrating</a:t>
            </a:r>
            <a:r>
              <a:rPr lang="it-IT" dirty="0" smtClean="0">
                <a:latin typeface="Tahoma"/>
                <a:cs typeface="Tahoma"/>
              </a:rPr>
              <a:t> </a:t>
            </a:r>
            <a:r>
              <a:rPr lang="it-IT" dirty="0" err="1" smtClean="0">
                <a:latin typeface="Tahoma"/>
                <a:cs typeface="Tahoma"/>
              </a:rPr>
              <a:t>biosimilarity</a:t>
            </a:r>
            <a:r>
              <a:rPr lang="it-IT" dirty="0" smtClean="0">
                <a:latin typeface="Tahoma"/>
                <a:cs typeface="Tahoma"/>
              </a:rPr>
              <a:t>, a </a:t>
            </a:r>
            <a:r>
              <a:rPr lang="it-IT" dirty="0" err="1" smtClean="0">
                <a:latin typeface="Tahoma"/>
                <a:cs typeface="Tahoma"/>
              </a:rPr>
              <a:t>biosimilar</a:t>
            </a:r>
            <a:r>
              <a:rPr lang="it-IT" dirty="0" smtClean="0">
                <a:latin typeface="Tahoma"/>
                <a:cs typeface="Tahoma"/>
              </a:rPr>
              <a:t> can </a:t>
            </a:r>
            <a:r>
              <a:rPr lang="it-IT" dirty="0" err="1" smtClean="0">
                <a:latin typeface="Tahoma"/>
                <a:cs typeface="Tahoma"/>
              </a:rPr>
              <a:t>rely</a:t>
            </a:r>
            <a:r>
              <a:rPr lang="it-IT" dirty="0" smtClean="0">
                <a:latin typeface="Tahoma"/>
                <a:cs typeface="Tahoma"/>
              </a:rPr>
              <a:t> on the </a:t>
            </a:r>
            <a:r>
              <a:rPr lang="it-IT" dirty="0" err="1" smtClean="0">
                <a:latin typeface="Tahoma"/>
                <a:cs typeface="Tahoma"/>
              </a:rPr>
              <a:t>safety</a:t>
            </a:r>
            <a:r>
              <a:rPr lang="it-IT" dirty="0" smtClean="0">
                <a:latin typeface="Tahoma"/>
                <a:cs typeface="Tahoma"/>
              </a:rPr>
              <a:t> and </a:t>
            </a:r>
            <a:r>
              <a:rPr lang="it-IT" dirty="0" err="1" smtClean="0">
                <a:latin typeface="Tahoma"/>
                <a:cs typeface="Tahoma"/>
              </a:rPr>
              <a:t>efficacy</a:t>
            </a:r>
            <a:r>
              <a:rPr lang="it-IT" dirty="0" smtClean="0">
                <a:latin typeface="Tahoma"/>
                <a:cs typeface="Tahoma"/>
              </a:rPr>
              <a:t> </a:t>
            </a:r>
            <a:r>
              <a:rPr lang="it-IT" dirty="0" err="1" smtClean="0">
                <a:latin typeface="Tahoma"/>
                <a:cs typeface="Tahoma"/>
              </a:rPr>
              <a:t>experience</a:t>
            </a:r>
            <a:r>
              <a:rPr lang="it-IT" dirty="0" smtClean="0">
                <a:latin typeface="Tahoma"/>
                <a:cs typeface="Tahoma"/>
              </a:rPr>
              <a:t> </a:t>
            </a:r>
            <a:r>
              <a:rPr lang="it-IT" dirty="0" err="1" smtClean="0">
                <a:latin typeface="Tahoma"/>
                <a:cs typeface="Tahoma"/>
              </a:rPr>
              <a:t>gained</a:t>
            </a:r>
            <a:r>
              <a:rPr lang="it-IT" dirty="0" smtClean="0">
                <a:latin typeface="Tahoma"/>
                <a:cs typeface="Tahoma"/>
              </a:rPr>
              <a:t> with the </a:t>
            </a:r>
            <a:r>
              <a:rPr lang="it-IT" dirty="0" err="1" smtClean="0">
                <a:latin typeface="Tahoma"/>
                <a:cs typeface="Tahoma"/>
              </a:rPr>
              <a:t>reference</a:t>
            </a:r>
            <a:r>
              <a:rPr lang="it-IT" dirty="0" smtClean="0">
                <a:latin typeface="Tahoma"/>
                <a:cs typeface="Tahoma"/>
              </a:rPr>
              <a:t> medicine.	</a:t>
            </a:r>
          </a:p>
          <a:p>
            <a:pPr eaLnBrk="1" hangingPunct="1">
              <a:lnSpc>
                <a:spcPct val="80000"/>
              </a:lnSpc>
            </a:pPr>
            <a:r>
              <a:rPr lang="fr-FR" sz="1800" dirty="0" smtClean="0"/>
              <a:t>EU </a:t>
            </a:r>
            <a:r>
              <a:rPr lang="fr-FR" sz="1800" dirty="0" err="1" smtClean="0"/>
              <a:t>Legislation</a:t>
            </a:r>
            <a:r>
              <a:rPr lang="fr-FR" sz="1800" dirty="0" smtClean="0"/>
              <a:t> </a:t>
            </a:r>
            <a:r>
              <a:rPr lang="en-US" sz="1800" b="1" dirty="0" smtClean="0"/>
              <a:t>Basic Rule</a:t>
            </a:r>
            <a:r>
              <a:rPr lang="en-US" sz="1800" dirty="0" smtClean="0"/>
              <a:t> </a:t>
            </a:r>
          </a:p>
          <a:p>
            <a:pPr lvl="1" eaLnBrk="1" hangingPunct="1">
              <a:lnSpc>
                <a:spcPct val="80000"/>
              </a:lnSpc>
            </a:pPr>
            <a:r>
              <a:rPr lang="en-US" sz="1600" dirty="0" smtClean="0"/>
              <a:t>No medicinal product can be placed on the market without a MA</a:t>
            </a:r>
          </a:p>
          <a:p>
            <a:pPr lvl="1" eaLnBrk="1" hangingPunct="1">
              <a:lnSpc>
                <a:spcPct val="80000"/>
              </a:lnSpc>
            </a:pPr>
            <a:r>
              <a:rPr lang="en-US" sz="1600" dirty="0" smtClean="0"/>
              <a:t>Applicant must provide the results of: </a:t>
            </a:r>
          </a:p>
          <a:p>
            <a:pPr lvl="2" eaLnBrk="1" hangingPunct="1">
              <a:lnSpc>
                <a:spcPct val="80000"/>
              </a:lnSpc>
            </a:pPr>
            <a:r>
              <a:rPr lang="en-US" sz="1400" b="1" dirty="0" smtClean="0"/>
              <a:t>Pharmaceutical tests (</a:t>
            </a:r>
            <a:r>
              <a:rPr lang="en-US" sz="1400" b="1" dirty="0" err="1" smtClean="0"/>
              <a:t>physico</a:t>
            </a:r>
            <a:r>
              <a:rPr lang="en-US" sz="1400" b="1" dirty="0" smtClean="0"/>
              <a:t>-chemical, biological or microbiological tests);</a:t>
            </a:r>
          </a:p>
          <a:p>
            <a:pPr lvl="2" eaLnBrk="1" hangingPunct="1">
              <a:lnSpc>
                <a:spcPct val="80000"/>
              </a:lnSpc>
            </a:pPr>
            <a:r>
              <a:rPr lang="en-US" sz="1400" b="1" dirty="0" smtClean="0"/>
              <a:t>Pre-clinical tests (toxicological &amp; pharmacological tests); and</a:t>
            </a:r>
          </a:p>
          <a:p>
            <a:pPr lvl="2" eaLnBrk="1" hangingPunct="1">
              <a:lnSpc>
                <a:spcPct val="80000"/>
              </a:lnSpc>
            </a:pPr>
            <a:r>
              <a:rPr lang="en-US" sz="1400" b="1" dirty="0" smtClean="0"/>
              <a:t>Clinical data</a:t>
            </a:r>
          </a:p>
          <a:p>
            <a:pPr eaLnBrk="1" hangingPunct="1">
              <a:lnSpc>
                <a:spcPct val="80000"/>
              </a:lnSpc>
              <a:buFontTx/>
              <a:buNone/>
            </a:pPr>
            <a:endParaRPr lang="fr-FR" sz="1800" b="1" dirty="0" smtClean="0"/>
          </a:p>
          <a:p>
            <a:pPr eaLnBrk="1" hangingPunct="1">
              <a:lnSpc>
                <a:spcPct val="80000"/>
              </a:lnSpc>
            </a:pPr>
            <a:r>
              <a:rPr lang="fr-FR" sz="1800" b="1" dirty="0" smtClean="0"/>
              <a:t>Article 10.1 Directive 2001/83</a:t>
            </a:r>
          </a:p>
          <a:p>
            <a:pPr lvl="1" eaLnBrk="1" hangingPunct="1">
              <a:lnSpc>
                <a:spcPct val="80000"/>
              </a:lnSpc>
            </a:pPr>
            <a:r>
              <a:rPr lang="en-US" sz="1600" dirty="0" smtClean="0"/>
              <a:t>Applicable to </a:t>
            </a:r>
            <a:r>
              <a:rPr lang="en-US" sz="1600" b="1" dirty="0" smtClean="0"/>
              <a:t>Generics</a:t>
            </a:r>
          </a:p>
          <a:p>
            <a:pPr lvl="2" eaLnBrk="1" hangingPunct="1">
              <a:lnSpc>
                <a:spcPct val="80000"/>
              </a:lnSpc>
            </a:pPr>
            <a:r>
              <a:rPr lang="en-US" sz="1400" dirty="0" smtClean="0"/>
              <a:t>Compared to the </a:t>
            </a:r>
            <a:r>
              <a:rPr lang="en-US" sz="1400" i="1" dirty="0" smtClean="0">
                <a:solidFill>
                  <a:srgbClr val="FF6600"/>
                </a:solidFill>
              </a:rPr>
              <a:t>reference product</a:t>
            </a:r>
            <a:r>
              <a:rPr lang="en-US" sz="1400" dirty="0" smtClean="0"/>
              <a:t> : </a:t>
            </a:r>
          </a:p>
          <a:p>
            <a:pPr lvl="3" eaLnBrk="1" hangingPunct="1">
              <a:lnSpc>
                <a:spcPct val="80000"/>
              </a:lnSpc>
            </a:pPr>
            <a:r>
              <a:rPr lang="en-US" sz="1400" dirty="0" smtClean="0"/>
              <a:t>Same qualitative and quantitative composition in </a:t>
            </a:r>
            <a:r>
              <a:rPr lang="en-US" sz="1400" i="1" dirty="0" smtClean="0">
                <a:solidFill>
                  <a:srgbClr val="FF6600"/>
                </a:solidFill>
              </a:rPr>
              <a:t>active substances</a:t>
            </a:r>
            <a:r>
              <a:rPr lang="en-US" sz="1400" dirty="0" smtClean="0">
                <a:solidFill>
                  <a:srgbClr val="FF6600"/>
                </a:solidFill>
              </a:rPr>
              <a:t> </a:t>
            </a:r>
          </a:p>
          <a:p>
            <a:pPr lvl="3" eaLnBrk="1" hangingPunct="1">
              <a:lnSpc>
                <a:spcPct val="80000"/>
              </a:lnSpc>
            </a:pPr>
            <a:r>
              <a:rPr lang="en-US" sz="1400" dirty="0" smtClean="0"/>
              <a:t>Same </a:t>
            </a:r>
            <a:r>
              <a:rPr lang="en-US" sz="1400" i="1" dirty="0" smtClean="0">
                <a:solidFill>
                  <a:srgbClr val="FF6600"/>
                </a:solidFill>
              </a:rPr>
              <a:t>pharmaceutical form</a:t>
            </a:r>
            <a:r>
              <a:rPr lang="en-US" sz="1400" dirty="0" smtClean="0"/>
              <a:t> </a:t>
            </a:r>
          </a:p>
          <a:p>
            <a:pPr lvl="3" eaLnBrk="1" hangingPunct="1">
              <a:lnSpc>
                <a:spcPct val="80000"/>
              </a:lnSpc>
            </a:pPr>
            <a:r>
              <a:rPr lang="en-US" sz="1400" dirty="0" smtClean="0"/>
              <a:t>Bioequivalence (demonstrated by bioavailability studies)</a:t>
            </a:r>
          </a:p>
          <a:p>
            <a:pPr lvl="1" eaLnBrk="1" hangingPunct="1">
              <a:lnSpc>
                <a:spcPct val="80000"/>
              </a:lnSpc>
            </a:pPr>
            <a:endParaRPr lang="en-US" sz="600" dirty="0" smtClean="0"/>
          </a:p>
          <a:p>
            <a:pPr lvl="1" eaLnBrk="1" hangingPunct="1">
              <a:lnSpc>
                <a:spcPct val="80000"/>
              </a:lnSpc>
            </a:pPr>
            <a:r>
              <a:rPr lang="en-US" sz="1600" dirty="0" smtClean="0"/>
              <a:t>The applicant is </a:t>
            </a:r>
            <a:r>
              <a:rPr lang="en-US" sz="1600" b="1" u="sng" dirty="0" smtClean="0"/>
              <a:t>not required to provide the results of pre-clinical tests and of clinical trials</a:t>
            </a:r>
            <a:r>
              <a:rPr lang="en-US" sz="1600" u="sng" dirty="0" smtClean="0"/>
              <a:t> </a:t>
            </a:r>
            <a:r>
              <a:rPr lang="en-US" sz="1600" b="1" u="sng" dirty="0" smtClean="0"/>
              <a:t>if he can demonstrate that the medicinal product is a generic</a:t>
            </a:r>
            <a:r>
              <a:rPr lang="en-US" sz="1600" dirty="0" smtClean="0"/>
              <a:t> of a reference medicinal product which is or has been authorized under Article 6 for not less than </a:t>
            </a:r>
            <a:r>
              <a:rPr lang="en-US" sz="1600" dirty="0" smtClean="0">
                <a:solidFill>
                  <a:srgbClr val="FF6600"/>
                </a:solidFill>
              </a:rPr>
              <a:t>8 years</a:t>
            </a:r>
            <a:r>
              <a:rPr lang="en-US" sz="1600" dirty="0" smtClean="0"/>
              <a:t> </a:t>
            </a:r>
            <a:r>
              <a:rPr lang="en-US" sz="1600" b="1" u="sng" dirty="0" smtClean="0"/>
              <a:t>in a Member State</a:t>
            </a:r>
            <a:r>
              <a:rPr lang="en-US" sz="1600" dirty="0" smtClean="0"/>
              <a:t> </a:t>
            </a:r>
            <a:r>
              <a:rPr lang="en-US" sz="1600" b="1" u="sng" dirty="0" smtClean="0"/>
              <a:t>or in the Community</a:t>
            </a:r>
          </a:p>
          <a:p>
            <a:pPr lvl="1" eaLnBrk="1" hangingPunct="1">
              <a:lnSpc>
                <a:spcPct val="80000"/>
              </a:lnSpc>
            </a:pPr>
            <a:r>
              <a:rPr lang="en-US" sz="1600" dirty="0" smtClean="0"/>
              <a:t>NB “old” rules still in place for reference products applied for pre-Nov 05 (</a:t>
            </a:r>
            <a:r>
              <a:rPr lang="en-US" sz="1600" dirty="0" err="1" smtClean="0"/>
              <a:t>ie</a:t>
            </a:r>
            <a:r>
              <a:rPr lang="en-US" sz="1600" dirty="0" smtClean="0"/>
              <a:t> 10 years RDP for products applied for centrally)</a:t>
            </a:r>
          </a:p>
          <a:p>
            <a:pPr eaLnBrk="1" hangingPunct="1"/>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E09E15DD-9B67-46CA-BC7B-D00BEFAC147F}" type="slidenum">
              <a:rPr lang="it-IT" smtClean="0"/>
              <a:pPr>
                <a:defRPr/>
              </a:pPr>
              <a:t>9</a:t>
            </a:fld>
            <a:endParaRPr lang="it-IT"/>
          </a:p>
        </p:txBody>
      </p:sp>
    </p:spTree>
    <p:extLst>
      <p:ext uri="{BB962C8B-B14F-4D97-AF65-F5344CB8AC3E}">
        <p14:creationId xmlns:p14="http://schemas.microsoft.com/office/powerpoint/2010/main" val="360393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3794" name="Notes Placeholder 2"/>
          <p:cNvSpPr>
            <a:spLocks noGrp="1"/>
          </p:cNvSpPr>
          <p:nvPr>
            <p:ph type="body" idx="1"/>
          </p:nvPr>
        </p:nvSpPr>
        <p:spPr/>
        <p:txBody>
          <a:bodyPr/>
          <a:lstStyle/>
          <a:p>
            <a:r>
              <a:rPr lang="en-US" altLang="en-US" b="1" dirty="0" smtClean="0">
                <a:ea typeface="ＭＳ Ｐゴシック" pitchFamily="34" charset="-128"/>
              </a:rPr>
              <a:t>Per </a:t>
            </a:r>
            <a:r>
              <a:rPr lang="en-US" altLang="en-US" b="1" dirty="0" err="1" smtClean="0">
                <a:ea typeface="ＭＳ Ｐゴシック" pitchFamily="34" charset="-128"/>
              </a:rPr>
              <a:t>assicurare</a:t>
            </a:r>
            <a:r>
              <a:rPr lang="en-US" altLang="en-US" b="1" dirty="0" smtClean="0">
                <a:ea typeface="ＭＳ Ｐゴシック" pitchFamily="34" charset="-128"/>
              </a:rPr>
              <a:t> </a:t>
            </a:r>
            <a:r>
              <a:rPr lang="en-US" altLang="en-US" b="1" dirty="0" err="1" smtClean="0">
                <a:ea typeface="ＭＳ Ｐゴシック" pitchFamily="34" charset="-128"/>
              </a:rPr>
              <a:t>elevata</a:t>
            </a:r>
            <a:r>
              <a:rPr lang="en-US" altLang="en-US" b="1" dirty="0" smtClean="0">
                <a:ea typeface="ＭＳ Ｐゴシック" pitchFamily="34" charset="-128"/>
              </a:rPr>
              <a:t> </a:t>
            </a:r>
            <a:r>
              <a:rPr lang="en-US" altLang="en-US" b="1" dirty="0" err="1" smtClean="0">
                <a:ea typeface="ＭＳ Ｐゴシック" pitchFamily="34" charset="-128"/>
              </a:rPr>
              <a:t>qualità</a:t>
            </a:r>
            <a:r>
              <a:rPr lang="en-US" altLang="en-US" b="1" dirty="0" smtClean="0">
                <a:ea typeface="ＭＳ Ｐゴシック" pitchFamily="34" charset="-128"/>
              </a:rPr>
              <a:t> e </a:t>
            </a:r>
            <a:r>
              <a:rPr lang="en-US" altLang="en-US" b="1" dirty="0" err="1" smtClean="0">
                <a:ea typeface="ＭＳ Ｐゴシック" pitchFamily="34" charset="-128"/>
              </a:rPr>
              <a:t>consistenza</a:t>
            </a:r>
            <a:r>
              <a:rPr lang="en-US" altLang="en-US" b="1" dirty="0" smtClean="0">
                <a:ea typeface="ＭＳ Ｐゴシック" pitchFamily="34" charset="-128"/>
              </a:rPr>
              <a:t> </a:t>
            </a:r>
            <a:r>
              <a:rPr lang="en-US" altLang="en-US" b="1" dirty="0" err="1" smtClean="0">
                <a:ea typeface="ＭＳ Ｐゴシック" pitchFamily="34" charset="-128"/>
              </a:rPr>
              <a:t>il</a:t>
            </a:r>
            <a:r>
              <a:rPr lang="en-US" altLang="en-US" b="1" dirty="0" smtClean="0">
                <a:ea typeface="ＭＳ Ｐゴシック" pitchFamily="34" charset="-128"/>
              </a:rPr>
              <a:t> </a:t>
            </a:r>
            <a:r>
              <a:rPr lang="en-US" altLang="en-US" b="1" dirty="0" err="1" smtClean="0">
                <a:ea typeface="ＭＳ Ｐゴシック" pitchFamily="34" charset="-128"/>
              </a:rPr>
              <a:t>processo</a:t>
            </a:r>
            <a:r>
              <a:rPr lang="en-US" altLang="en-US" b="1" dirty="0" smtClean="0">
                <a:ea typeface="ＭＳ Ｐゴシック" pitchFamily="34" charset="-128"/>
              </a:rPr>
              <a:t> di </a:t>
            </a:r>
            <a:r>
              <a:rPr lang="en-US" altLang="en-US" b="1" dirty="0" err="1" smtClean="0">
                <a:ea typeface="ＭＳ Ｐゴシック" pitchFamily="34" charset="-128"/>
              </a:rPr>
              <a:t>produzione</a:t>
            </a:r>
            <a:r>
              <a:rPr lang="en-US" altLang="en-US" b="1" dirty="0" smtClean="0">
                <a:ea typeface="ＭＳ Ｐゴシック" pitchFamily="34" charset="-128"/>
              </a:rPr>
              <a:t> </a:t>
            </a:r>
            <a:r>
              <a:rPr lang="en-US" altLang="en-US" b="1" dirty="0" err="1" smtClean="0">
                <a:ea typeface="ＭＳ Ｐゴシック" pitchFamily="34" charset="-128"/>
              </a:rPr>
              <a:t>richiede</a:t>
            </a:r>
            <a:r>
              <a:rPr lang="en-US" altLang="en-US" b="1" dirty="0" smtClean="0">
                <a:ea typeface="ＭＳ Ｐゴシック" pitchFamily="34" charset="-128"/>
              </a:rPr>
              <a:t> </a:t>
            </a:r>
            <a:r>
              <a:rPr lang="en-US" altLang="en-US" b="1" dirty="0" err="1" smtClean="0">
                <a:ea typeface="ＭＳ Ｐゴシック" pitchFamily="34" charset="-128"/>
              </a:rPr>
              <a:t>unn</a:t>
            </a:r>
            <a:r>
              <a:rPr lang="en-US" altLang="en-US" b="1" baseline="0" dirty="0" smtClean="0">
                <a:ea typeface="ＭＳ Ｐゴシック" pitchFamily="34" charset="-128"/>
              </a:rPr>
              <a:t> </a:t>
            </a:r>
            <a:r>
              <a:rPr lang="en-US" altLang="en-US" b="1" baseline="0" dirty="0" err="1" smtClean="0">
                <a:ea typeface="ＭＳ Ｐゴシック" pitchFamily="34" charset="-128"/>
              </a:rPr>
              <a:t>elevato</a:t>
            </a:r>
            <a:r>
              <a:rPr lang="en-US" altLang="en-US" b="1" baseline="0" dirty="0" smtClean="0">
                <a:ea typeface="ＭＳ Ｐゴシック" pitchFamily="34" charset="-128"/>
              </a:rPr>
              <a:t> </a:t>
            </a:r>
            <a:r>
              <a:rPr lang="en-US" altLang="en-US" b="1" baseline="0" dirty="0" err="1" smtClean="0">
                <a:ea typeface="ＭＳ Ｐゴシック" pitchFamily="34" charset="-128"/>
              </a:rPr>
              <a:t>livello</a:t>
            </a:r>
            <a:r>
              <a:rPr lang="en-US" altLang="en-US" b="1" baseline="0" dirty="0" smtClean="0">
                <a:ea typeface="ＭＳ Ｐゴシック" pitchFamily="34" charset="-128"/>
              </a:rPr>
              <a:t> di </a:t>
            </a:r>
            <a:r>
              <a:rPr lang="en-US" altLang="en-US" b="1" baseline="0" dirty="0" err="1" smtClean="0">
                <a:ea typeface="ＭＳ Ｐゴシック" pitchFamily="34" charset="-128"/>
              </a:rPr>
              <a:t>mnitoring</a:t>
            </a:r>
            <a:r>
              <a:rPr lang="en-US" altLang="en-US" b="1" baseline="0" dirty="0" smtClean="0">
                <a:ea typeface="ＭＳ Ｐゴシック" pitchFamily="34" charset="-128"/>
              </a:rPr>
              <a:t> e testing </a:t>
            </a:r>
            <a:r>
              <a:rPr lang="en-US" altLang="en-US" b="1" baseline="0" dirty="0" err="1" smtClean="0">
                <a:ea typeface="ＭＳ Ｐゴシック" pitchFamily="34" charset="-128"/>
              </a:rPr>
              <a:t>durante</a:t>
            </a:r>
            <a:r>
              <a:rPr lang="en-US" altLang="en-US" b="1" baseline="0" dirty="0" smtClean="0">
                <a:ea typeface="ＭＳ Ｐゴシック" pitchFamily="34" charset="-128"/>
              </a:rPr>
              <a:t> </a:t>
            </a:r>
            <a:r>
              <a:rPr lang="en-US" altLang="en-US" b="1" baseline="0" dirty="0" err="1" smtClean="0">
                <a:ea typeface="ＭＳ Ｐゴシック" pitchFamily="34" charset="-128"/>
              </a:rPr>
              <a:t>il</a:t>
            </a:r>
            <a:r>
              <a:rPr lang="en-US" altLang="en-US" b="1" baseline="0" dirty="0" smtClean="0">
                <a:ea typeface="ＭＳ Ｐゴシック" pitchFamily="34" charset="-128"/>
              </a:rPr>
              <a:t> </a:t>
            </a:r>
            <a:r>
              <a:rPr lang="en-US" altLang="en-US" b="1" baseline="0" dirty="0" err="1" smtClean="0">
                <a:ea typeface="ＭＳ Ｐゴシック" pitchFamily="34" charset="-128"/>
              </a:rPr>
              <a:t>processo</a:t>
            </a:r>
            <a:r>
              <a:rPr lang="en-US" altLang="en-US" b="1" baseline="0" dirty="0" smtClean="0">
                <a:ea typeface="ＭＳ Ｐゴシック" pitchFamily="34" charset="-128"/>
              </a:rPr>
              <a:t>. Un </a:t>
            </a:r>
            <a:r>
              <a:rPr lang="en-US" altLang="en-US" b="1" baseline="0" dirty="0" err="1" smtClean="0">
                <a:ea typeface="ＭＳ Ｐゴシック" pitchFamily="34" charset="-128"/>
              </a:rPr>
              <a:t>farmaco</a:t>
            </a:r>
            <a:r>
              <a:rPr lang="en-US" altLang="en-US" b="1" baseline="0" dirty="0" smtClean="0">
                <a:ea typeface="ＭＳ Ｐゴシック" pitchFamily="34" charset="-128"/>
              </a:rPr>
              <a:t> </a:t>
            </a:r>
            <a:r>
              <a:rPr lang="en-US" altLang="en-US" b="1" baseline="0" dirty="0" err="1" smtClean="0">
                <a:ea typeface="ＭＳ Ｐゴシック" pitchFamily="34" charset="-128"/>
              </a:rPr>
              <a:t>biologico</a:t>
            </a:r>
            <a:r>
              <a:rPr lang="en-US" altLang="en-US" b="1" baseline="0" dirty="0" smtClean="0">
                <a:ea typeface="ＭＳ Ｐゴシック" pitchFamily="34" charset="-128"/>
              </a:rPr>
              <a:t> </a:t>
            </a:r>
            <a:r>
              <a:rPr lang="en-US" altLang="en-US" b="1" baseline="0" dirty="0" err="1" smtClean="0">
                <a:ea typeface="ＭＳ Ｐゴシック" pitchFamily="34" charset="-128"/>
              </a:rPr>
              <a:t>richiede</a:t>
            </a:r>
            <a:r>
              <a:rPr lang="en-US" altLang="en-US" b="1" baseline="0" dirty="0" smtClean="0">
                <a:ea typeface="ＭＳ Ｐゴシック" pitchFamily="34" charset="-128"/>
              </a:rPr>
              <a:t> circa 250 test </a:t>
            </a:r>
            <a:r>
              <a:rPr lang="en-US" altLang="en-US" b="1" baseline="0" dirty="0" err="1" smtClean="0">
                <a:ea typeface="ＭＳ Ｐゴシック" pitchFamily="34" charset="-128"/>
              </a:rPr>
              <a:t>vs</a:t>
            </a:r>
            <a:r>
              <a:rPr lang="en-US" altLang="en-US" b="1" baseline="0" dirty="0" smtClean="0">
                <a:ea typeface="ＭＳ Ｐゴシック" pitchFamily="34" charset="-128"/>
              </a:rPr>
              <a:t> 50 del </a:t>
            </a:r>
            <a:r>
              <a:rPr lang="en-US" altLang="en-US" b="1" baseline="0" dirty="0" err="1" smtClean="0">
                <a:ea typeface="ＭＳ Ｐゴシック" pitchFamily="34" charset="-128"/>
              </a:rPr>
              <a:t>farmaco</a:t>
            </a:r>
            <a:r>
              <a:rPr lang="en-US" altLang="en-US" b="1" baseline="0" dirty="0" smtClean="0">
                <a:ea typeface="ＭＳ Ｐゴシック" pitchFamily="34" charset="-128"/>
              </a:rPr>
              <a:t> di </a:t>
            </a:r>
            <a:r>
              <a:rPr lang="en-US" altLang="en-US" b="1" baseline="0" dirty="0" err="1" smtClean="0">
                <a:ea typeface="ＭＳ Ｐゴシック" pitchFamily="34" charset="-128"/>
              </a:rPr>
              <a:t>sintesi</a:t>
            </a:r>
            <a:endParaRPr lang="en-US" altLang="en-US" b="1" dirty="0" smtClean="0">
              <a:ea typeface="ＭＳ Ｐゴシック" pitchFamily="34" charset="-128"/>
            </a:endParaRPr>
          </a:p>
          <a:p>
            <a:r>
              <a:rPr lang="en-US" altLang="en-US" b="1" dirty="0" smtClean="0">
                <a:ea typeface="ＭＳ Ｐゴシック" pitchFamily="34" charset="-128"/>
              </a:rPr>
              <a:t>Source</a:t>
            </a:r>
            <a:endParaRPr lang="en-US" altLang="en-US" b="1" dirty="0">
              <a:ea typeface="ＭＳ Ｐゴシック" pitchFamily="34" charset="-128"/>
            </a:endParaRPr>
          </a:p>
          <a:p>
            <a:pPr defTabSz="917692" eaLnBrk="1" fontAlgn="auto" hangingPunct="1">
              <a:spcBef>
                <a:spcPts val="0"/>
              </a:spcBef>
              <a:spcAft>
                <a:spcPts val="0"/>
              </a:spcAft>
              <a:defRPr/>
            </a:pPr>
            <a:r>
              <a:rPr lang="en-US" dirty="0">
                <a:solidFill>
                  <a:prstClr val="black"/>
                </a:solidFill>
                <a:latin typeface="Arial" panose="020B0604020202020204" pitchFamily="34" charset="0"/>
                <a:cs typeface="Arial" panose="020B0604020202020204" pitchFamily="34" charset="0"/>
              </a:rPr>
              <a:t>US Food and Drug Administration. </a:t>
            </a:r>
            <a:r>
              <a:rPr lang="en-US" i="1" dirty="0">
                <a:solidFill>
                  <a:prstClr val="black"/>
                </a:solidFill>
                <a:latin typeface="Arial" panose="020B0604020202020204" pitchFamily="34" charset="0"/>
                <a:cs typeface="Arial" panose="020B0604020202020204" pitchFamily="34" charset="0"/>
              </a:rPr>
              <a:t>Quality Considerations in Demonstrating </a:t>
            </a:r>
            <a:r>
              <a:rPr lang="en-US" i="1" dirty="0" err="1">
                <a:solidFill>
                  <a:prstClr val="black"/>
                </a:solidFill>
                <a:latin typeface="Arial" panose="020B0604020202020204" pitchFamily="34" charset="0"/>
                <a:cs typeface="Arial" panose="020B0604020202020204" pitchFamily="34" charset="0"/>
              </a:rPr>
              <a:t>Biosimilarity</a:t>
            </a:r>
            <a:r>
              <a:rPr lang="en-US" i="1" dirty="0">
                <a:solidFill>
                  <a:prstClr val="black"/>
                </a:solidFill>
                <a:latin typeface="Arial" panose="020B0604020202020204" pitchFamily="34" charset="0"/>
                <a:cs typeface="Arial" panose="020B0604020202020204" pitchFamily="34" charset="0"/>
              </a:rPr>
              <a:t> of a Therapeutic Protein Product to a Reference Product. Guidance for Industry.  </a:t>
            </a:r>
            <a:r>
              <a:rPr lang="en-US" dirty="0" err="1">
                <a:solidFill>
                  <a:prstClr val="black"/>
                </a:solidFill>
                <a:latin typeface="Arial" panose="020B0604020202020204" pitchFamily="34" charset="0"/>
                <a:cs typeface="Arial" panose="020B0604020202020204" pitchFamily="34" charset="0"/>
              </a:rPr>
              <a:t>www.fda.gov</a:t>
            </a:r>
            <a:r>
              <a:rPr lang="en-US" dirty="0">
                <a:solidFill>
                  <a:prstClr val="black"/>
                </a:solidFill>
                <a:latin typeface="Arial" panose="020B0604020202020204" pitchFamily="34" charset="0"/>
                <a:cs typeface="Arial" panose="020B0604020202020204" pitchFamily="34" charset="0"/>
              </a:rPr>
              <a:t>/Downloads/Drugs/</a:t>
            </a:r>
            <a:r>
              <a:rPr lang="en-US" dirty="0" err="1">
                <a:solidFill>
                  <a:prstClr val="black"/>
                </a:solidFill>
                <a:latin typeface="Arial" panose="020B0604020202020204" pitchFamily="34" charset="0"/>
                <a:cs typeface="Arial" panose="020B0604020202020204" pitchFamily="34" charset="0"/>
              </a:rPr>
              <a:t>GuidanceComplianceRegulatoryInformation</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Guidances</a:t>
            </a:r>
            <a:r>
              <a:rPr lang="en-US" dirty="0">
                <a:solidFill>
                  <a:prstClr val="black"/>
                </a:solidFill>
                <a:latin typeface="Arial" panose="020B0604020202020204" pitchFamily="34" charset="0"/>
                <a:cs typeface="Arial" panose="020B0604020202020204" pitchFamily="34" charset="0"/>
              </a:rPr>
              <a:t>/UCM291134.pdf. Published April 2015. Accessed February 6, 2017.</a:t>
            </a:r>
            <a:endParaRPr lang="en-US" dirty="0">
              <a:solidFill>
                <a:prstClr val="black"/>
              </a:solidFill>
              <a:latin typeface="Arial" panose="020B0604020202020204" pitchFamily="34" charset="0"/>
              <a:ea typeface="Calibri"/>
              <a:cs typeface="Arial" panose="020B0604020202020204" pitchFamily="34" charset="0"/>
            </a:endParaRPr>
          </a:p>
          <a:p>
            <a:endParaRPr lang="en-US" altLang="en-US" b="1" dirty="0" smtClean="0">
              <a:ea typeface="ＭＳ Ｐゴシック" pitchFamily="34" charset="-128"/>
            </a:endParaRPr>
          </a:p>
          <a:p>
            <a:r>
              <a:rPr lang="en-US" altLang="en-US" b="1" dirty="0" err="1" smtClean="0">
                <a:ea typeface="ＭＳ Ｐゴシック" pitchFamily="34" charset="-128"/>
              </a:rPr>
              <a:t>Sottomettere</a:t>
            </a:r>
            <a:r>
              <a:rPr lang="en-US" altLang="en-US" b="1" dirty="0" smtClean="0">
                <a:ea typeface="ＭＳ Ｐゴシック" pitchFamily="34" charset="-128"/>
              </a:rPr>
              <a:t> </a:t>
            </a:r>
            <a:r>
              <a:rPr lang="en-US" altLang="en-US" b="1" dirty="0" err="1" smtClean="0">
                <a:ea typeface="ＭＳ Ｐゴシック" pitchFamily="34" charset="-128"/>
              </a:rPr>
              <a:t>più</a:t>
            </a:r>
            <a:r>
              <a:rPr lang="en-US" altLang="en-US" b="1" baseline="0" dirty="0" smtClean="0">
                <a:ea typeface="ＭＳ Ｐゴシック" pitchFamily="34" charset="-128"/>
              </a:rPr>
              <a:t> di </a:t>
            </a:r>
            <a:r>
              <a:rPr lang="en-US" altLang="en-US" b="1" baseline="0" dirty="0" err="1" smtClean="0">
                <a:ea typeface="ＭＳ Ｐゴシック" pitchFamily="34" charset="-128"/>
              </a:rPr>
              <a:t>una</a:t>
            </a:r>
            <a:r>
              <a:rPr lang="en-US" altLang="en-US" b="1" baseline="0" dirty="0" smtClean="0">
                <a:ea typeface="ＭＳ Ｐゴシック" pitchFamily="34" charset="-128"/>
              </a:rPr>
              <a:t> </a:t>
            </a:r>
            <a:r>
              <a:rPr lang="en-US" altLang="en-US" b="1" baseline="0" dirty="0" err="1" smtClean="0">
                <a:ea typeface="ＭＳ Ｐゴシック" pitchFamily="34" charset="-128"/>
              </a:rPr>
              <a:t>procedura</a:t>
            </a:r>
            <a:r>
              <a:rPr lang="en-US" altLang="en-US" b="1" baseline="0" dirty="0" smtClean="0">
                <a:ea typeface="ＭＳ Ｐゴシック" pitchFamily="34" charset="-128"/>
              </a:rPr>
              <a:t> </a:t>
            </a:r>
            <a:r>
              <a:rPr lang="en-US" altLang="en-US" b="1" baseline="0" dirty="0" err="1" smtClean="0">
                <a:ea typeface="ＭＳ Ｐゴシック" pitchFamily="34" charset="-128"/>
              </a:rPr>
              <a:t>analitica</a:t>
            </a:r>
            <a:r>
              <a:rPr lang="en-US" altLang="en-US" b="1" baseline="0" dirty="0" smtClean="0">
                <a:ea typeface="ＭＳ Ｐゴシック" pitchFamily="34" charset="-128"/>
              </a:rPr>
              <a:t> per </a:t>
            </a:r>
            <a:r>
              <a:rPr lang="en-US" altLang="en-US" b="1" baseline="0" dirty="0" err="1" smtClean="0">
                <a:ea typeface="ＭＳ Ｐゴシック" pitchFamily="34" charset="-128"/>
              </a:rPr>
              <a:t>valutare</a:t>
            </a:r>
            <a:r>
              <a:rPr lang="en-US" altLang="en-US" b="1" baseline="0" dirty="0" smtClean="0">
                <a:ea typeface="ＭＳ Ｐゴシック" pitchFamily="34" charset="-128"/>
              </a:rPr>
              <a:t> la </a:t>
            </a:r>
            <a:r>
              <a:rPr lang="en-US" altLang="en-US" b="1" baseline="0" dirty="0" err="1" smtClean="0">
                <a:ea typeface="ＭＳ Ｐゴシック" pitchFamily="34" charset="-128"/>
              </a:rPr>
              <a:t>medesima</a:t>
            </a:r>
            <a:r>
              <a:rPr lang="en-US" altLang="en-US" b="1" baseline="0" dirty="0" smtClean="0">
                <a:ea typeface="ＭＳ Ｐゴシック" pitchFamily="34" charset="-128"/>
              </a:rPr>
              <a:t> </a:t>
            </a:r>
            <a:r>
              <a:rPr lang="en-US" altLang="en-US" b="1" baseline="0" dirty="0" err="1" smtClean="0">
                <a:ea typeface="ＭＳ Ｐゴシック" pitchFamily="34" charset="-128"/>
              </a:rPr>
              <a:t>qualità</a:t>
            </a:r>
            <a:r>
              <a:rPr lang="en-US" altLang="en-US" b="1" baseline="0" dirty="0" smtClean="0">
                <a:ea typeface="ＭＳ Ｐゴシック" pitchFamily="34" charset="-128"/>
              </a:rPr>
              <a:t> </a:t>
            </a:r>
          </a:p>
          <a:p>
            <a:r>
              <a:rPr lang="en-US" altLang="en-US" b="1" baseline="0" dirty="0" err="1" smtClean="0">
                <a:ea typeface="ＭＳ Ｐゴシック" pitchFamily="34" charset="-128"/>
              </a:rPr>
              <a:t>Riferimento</a:t>
            </a:r>
            <a:r>
              <a:rPr lang="en-US" altLang="en-US" b="1" baseline="0" dirty="0" smtClean="0">
                <a:ea typeface="ＭＳ Ｐゴシック" pitchFamily="34" charset="-128"/>
              </a:rPr>
              <a:t> </a:t>
            </a:r>
            <a:r>
              <a:rPr lang="en-US" altLang="en-US" b="1" baseline="0" dirty="0" err="1" smtClean="0">
                <a:ea typeface="ＭＳ Ｐゴシック" pitchFamily="34" charset="-128"/>
              </a:rPr>
              <a:t>ai</a:t>
            </a:r>
            <a:r>
              <a:rPr lang="en-US" altLang="en-US" b="1" baseline="0" dirty="0" smtClean="0">
                <a:ea typeface="ＭＳ Ｐゴシック" pitchFamily="34" charset="-128"/>
              </a:rPr>
              <a:t> </a:t>
            </a:r>
            <a:r>
              <a:rPr lang="en-US" altLang="en-US" b="1" baseline="0" dirty="0" err="1" smtClean="0">
                <a:ea typeface="ＭＳ Ｐゴシック" pitchFamily="34" charset="-128"/>
              </a:rPr>
              <a:t>limiti</a:t>
            </a:r>
            <a:r>
              <a:rPr lang="en-US" altLang="en-US" b="1" baseline="0" dirty="0" smtClean="0">
                <a:ea typeface="ＭＳ Ｐゴシック" pitchFamily="34" charset="-128"/>
              </a:rPr>
              <a:t> di </a:t>
            </a:r>
            <a:r>
              <a:rPr lang="en-US" altLang="en-US" b="1" baseline="0" dirty="0" err="1" smtClean="0">
                <a:ea typeface="ＭＳ Ｐゴシック" pitchFamily="34" charset="-128"/>
              </a:rPr>
              <a:t>accettabilità</a:t>
            </a:r>
            <a:r>
              <a:rPr lang="en-US" altLang="en-US" b="1" baseline="0" dirty="0" smtClean="0">
                <a:ea typeface="ＭＳ Ｐゴシック" pitchFamily="34" charset="-128"/>
              </a:rPr>
              <a:t> di </a:t>
            </a:r>
            <a:r>
              <a:rPr lang="en-US" altLang="en-US" b="1" baseline="0" dirty="0" err="1" smtClean="0">
                <a:ea typeface="ＭＳ Ｐゴシック" pitchFamily="34" charset="-128"/>
              </a:rPr>
              <a:t>ogni</a:t>
            </a:r>
            <a:r>
              <a:rPr lang="en-US" altLang="en-US" b="1" baseline="0" dirty="0" smtClean="0">
                <a:ea typeface="ＭＳ Ｐゴシック" pitchFamily="34" charset="-128"/>
              </a:rPr>
              <a:t> </a:t>
            </a:r>
            <a:r>
              <a:rPr lang="en-US" altLang="en-US" b="1" baseline="0" dirty="0" err="1" smtClean="0">
                <a:ea typeface="ＭＳ Ｐゴシック" pitchFamily="34" charset="-128"/>
              </a:rPr>
              <a:t>parametro</a:t>
            </a:r>
            <a:r>
              <a:rPr lang="en-US" altLang="en-US" b="1" baseline="0" dirty="0" smtClean="0">
                <a:ea typeface="ＭＳ Ｐゴシック" pitchFamily="34" charset="-128"/>
              </a:rPr>
              <a:t> di test </a:t>
            </a:r>
            <a:r>
              <a:rPr lang="en-US" altLang="en-US" b="1" baseline="0" dirty="0" err="1" smtClean="0">
                <a:ea typeface="ＭＳ Ｐゴシック" pitchFamily="34" charset="-128"/>
              </a:rPr>
              <a:t>deve</a:t>
            </a:r>
            <a:r>
              <a:rPr lang="en-US" altLang="en-US" b="1" baseline="0" dirty="0" smtClean="0">
                <a:ea typeface="ＭＳ Ｐゴシック" pitchFamily="34" charset="-128"/>
              </a:rPr>
              <a:t> </a:t>
            </a:r>
            <a:r>
              <a:rPr lang="en-US" altLang="en-US" b="1" baseline="0" dirty="0" err="1" smtClean="0">
                <a:ea typeface="ＭＳ Ｐゴシック" pitchFamily="34" charset="-128"/>
              </a:rPr>
              <a:t>essere</a:t>
            </a:r>
            <a:r>
              <a:rPr lang="en-US" altLang="en-US" b="1" baseline="0" dirty="0" smtClean="0">
                <a:ea typeface="ＭＳ Ｐゴシック" pitchFamily="34" charset="-128"/>
              </a:rPr>
              <a:t> </a:t>
            </a:r>
            <a:r>
              <a:rPr lang="en-US" altLang="en-US" b="1" baseline="0" dirty="0" err="1" smtClean="0">
                <a:ea typeface="ＭＳ Ｐゴシック" pitchFamily="34" charset="-128"/>
              </a:rPr>
              <a:t>fornito</a:t>
            </a:r>
            <a:r>
              <a:rPr lang="en-US" altLang="en-US" b="1" baseline="0" dirty="0" smtClean="0">
                <a:ea typeface="ＭＳ Ｐゴシック" pitchFamily="34" charset="-128"/>
              </a:rPr>
              <a:t> e </a:t>
            </a:r>
            <a:r>
              <a:rPr lang="en-US" altLang="en-US" b="1" baseline="0" dirty="0" err="1" smtClean="0">
                <a:ea typeface="ＭＳ Ｐゴシック" pitchFamily="34" charset="-128"/>
              </a:rPr>
              <a:t>giustificato</a:t>
            </a:r>
            <a:r>
              <a:rPr lang="en-US" altLang="en-US" b="1" baseline="0" dirty="0" smtClean="0">
                <a:ea typeface="ＭＳ Ｐゴシック" pitchFamily="34" charset="-128"/>
              </a:rPr>
              <a:t> </a:t>
            </a:r>
            <a:r>
              <a:rPr lang="en-US" altLang="en-US" b="1" baseline="0" dirty="0" err="1" smtClean="0">
                <a:ea typeface="ＭＳ Ｐゴシック" pitchFamily="34" charset="-128"/>
              </a:rPr>
              <a:t>sulla</a:t>
            </a:r>
            <a:r>
              <a:rPr lang="en-US" altLang="en-US" b="1" baseline="0" dirty="0" smtClean="0">
                <a:ea typeface="ＭＳ Ｐゴシック" pitchFamily="34" charset="-128"/>
              </a:rPr>
              <a:t> base di </a:t>
            </a:r>
            <a:r>
              <a:rPr lang="en-US" altLang="en-US" b="1" baseline="0" dirty="0" err="1" smtClean="0">
                <a:ea typeface="ＭＳ Ｐゴシック" pitchFamily="34" charset="-128"/>
              </a:rPr>
              <a:t>sufficienti</a:t>
            </a:r>
            <a:r>
              <a:rPr lang="en-US" altLang="en-US" b="1" baseline="0" dirty="0" smtClean="0">
                <a:ea typeface="ＭＳ Ｐゴシック" pitchFamily="34" charset="-128"/>
              </a:rPr>
              <a:t> </a:t>
            </a:r>
            <a:r>
              <a:rPr lang="en-US" altLang="en-US" b="1" baseline="0" dirty="0" err="1" smtClean="0">
                <a:ea typeface="ＭＳ Ｐゴシック" pitchFamily="34" charset="-128"/>
              </a:rPr>
              <a:t>lotti</a:t>
            </a:r>
            <a:r>
              <a:rPr lang="en-US" altLang="en-US" b="1" baseline="0" dirty="0" smtClean="0">
                <a:ea typeface="ＭＳ Ｐゴシック" pitchFamily="34" charset="-128"/>
              </a:rPr>
              <a:t> di </a:t>
            </a:r>
            <a:r>
              <a:rPr lang="en-US" altLang="en-US" b="1" baseline="0" dirty="0" err="1" smtClean="0">
                <a:ea typeface="ＭＳ Ｐゴシック" pitchFamily="34" charset="-128"/>
              </a:rPr>
              <a:t>biologici</a:t>
            </a:r>
            <a:r>
              <a:rPr lang="en-US" altLang="en-US" b="1" baseline="0" dirty="0" smtClean="0">
                <a:ea typeface="ＭＳ Ｐゴシック" pitchFamily="34" charset="-128"/>
              </a:rPr>
              <a:t> </a:t>
            </a:r>
            <a:r>
              <a:rPr lang="en-US" altLang="en-US" b="1" baseline="0" dirty="0" err="1" smtClean="0">
                <a:ea typeface="ＭＳ Ｐゴシック" pitchFamily="34" charset="-128"/>
              </a:rPr>
              <a:t>simili</a:t>
            </a:r>
            <a:endParaRPr lang="en-US" altLang="en-US" b="1" baseline="0" dirty="0" smtClean="0">
              <a:ea typeface="ＭＳ Ｐゴシック" pitchFamily="34" charset="-128"/>
            </a:endParaRPr>
          </a:p>
          <a:p>
            <a:r>
              <a:rPr lang="en-US" altLang="en-US" b="1" baseline="0" dirty="0" err="1" smtClean="0">
                <a:ea typeface="ＭＳ Ｐゴシック" pitchFamily="34" charset="-128"/>
              </a:rPr>
              <a:t>Differenze</a:t>
            </a:r>
            <a:r>
              <a:rPr lang="en-US" altLang="en-US" b="1" baseline="0" dirty="0" smtClean="0">
                <a:ea typeface="ＭＳ Ｐゴシック" pitchFamily="34" charset="-128"/>
              </a:rPr>
              <a:t> </a:t>
            </a:r>
            <a:r>
              <a:rPr lang="en-US" altLang="en-US" b="1" baseline="0" dirty="0" err="1" smtClean="0">
                <a:ea typeface="ＭＳ Ｐゴシック" pitchFamily="34" charset="-128"/>
              </a:rPr>
              <a:t>tra</a:t>
            </a:r>
            <a:r>
              <a:rPr lang="en-US" altLang="en-US" b="1" baseline="0" dirty="0" smtClean="0">
                <a:ea typeface="ＭＳ Ｐゴシック" pitchFamily="34" charset="-128"/>
              </a:rPr>
              <a:t> BS e REF </a:t>
            </a:r>
            <a:r>
              <a:rPr lang="en-US" altLang="en-US" b="1" baseline="0" dirty="0" err="1" smtClean="0">
                <a:ea typeface="ＭＳ Ｐゴシック" pitchFamily="34" charset="-128"/>
              </a:rPr>
              <a:t>devono</a:t>
            </a:r>
            <a:r>
              <a:rPr lang="en-US" altLang="en-US" b="1" baseline="0" dirty="0" smtClean="0">
                <a:ea typeface="ＭＳ Ｐゴシック" pitchFamily="34" charset="-128"/>
              </a:rPr>
              <a:t> </a:t>
            </a:r>
            <a:r>
              <a:rPr lang="en-US" altLang="en-US" b="1" baseline="0" dirty="0" err="1" smtClean="0">
                <a:ea typeface="ＭＳ Ｐゴシック" pitchFamily="34" charset="-128"/>
              </a:rPr>
              <a:t>essere</a:t>
            </a:r>
            <a:r>
              <a:rPr lang="en-US" altLang="en-US" b="1" baseline="0" dirty="0" smtClean="0">
                <a:ea typeface="ＭＳ Ｐゴシック" pitchFamily="34" charset="-128"/>
              </a:rPr>
              <a:t> </a:t>
            </a:r>
            <a:r>
              <a:rPr lang="en-US" altLang="en-US" b="1" baseline="0" dirty="0" err="1" smtClean="0">
                <a:ea typeface="ＭＳ Ｐゴシック" pitchFamily="34" charset="-128"/>
              </a:rPr>
              <a:t>valutate</a:t>
            </a:r>
            <a:r>
              <a:rPr lang="en-US" altLang="en-US" b="1" baseline="0" dirty="0" smtClean="0">
                <a:ea typeface="ＭＳ Ｐゴシック" pitchFamily="34" charset="-128"/>
              </a:rPr>
              <a:t> per </a:t>
            </a:r>
            <a:r>
              <a:rPr lang="en-US" altLang="en-US" b="1" baseline="0" dirty="0" err="1" smtClean="0">
                <a:ea typeface="ＭＳ Ｐゴシック" pitchFamily="34" charset="-128"/>
              </a:rPr>
              <a:t>il</a:t>
            </a:r>
            <a:r>
              <a:rPr lang="en-US" altLang="en-US" b="1" baseline="0" dirty="0" smtClean="0">
                <a:ea typeface="ＭＳ Ｐゴシック" pitchFamily="34" charset="-128"/>
              </a:rPr>
              <a:t> </a:t>
            </a:r>
            <a:r>
              <a:rPr lang="en-US" altLang="en-US" b="1" baseline="0" dirty="0" err="1" smtClean="0">
                <a:ea typeface="ＭＳ Ｐゴシック" pitchFamily="34" charset="-128"/>
              </a:rPr>
              <a:t>loro</a:t>
            </a:r>
            <a:r>
              <a:rPr lang="en-US" altLang="en-US" b="1" baseline="0" dirty="0" smtClean="0">
                <a:ea typeface="ＭＳ Ｐゴシック" pitchFamily="34" charset="-128"/>
              </a:rPr>
              <a:t> </a:t>
            </a:r>
            <a:r>
              <a:rPr lang="en-US" altLang="en-US" b="1" baseline="0" dirty="0" err="1" smtClean="0">
                <a:ea typeface="ＭＳ Ｐゴシック" pitchFamily="34" charset="-128"/>
              </a:rPr>
              <a:t>potenziale</a:t>
            </a:r>
            <a:r>
              <a:rPr lang="en-US" altLang="en-US" b="1" baseline="0" dirty="0" smtClean="0">
                <a:ea typeface="ＭＳ Ｐゴシック" pitchFamily="34" charset="-128"/>
              </a:rPr>
              <a:t> </a:t>
            </a:r>
            <a:r>
              <a:rPr lang="en-US" altLang="en-US" b="1" baseline="0" dirty="0" err="1" smtClean="0">
                <a:ea typeface="ＭＳ Ｐゴシック" pitchFamily="34" charset="-128"/>
              </a:rPr>
              <a:t>impatto</a:t>
            </a:r>
            <a:r>
              <a:rPr lang="en-US" altLang="en-US" b="1" baseline="0" dirty="0" smtClean="0">
                <a:ea typeface="ＭＳ Ｐゴシック" pitchFamily="34" charset="-128"/>
              </a:rPr>
              <a:t> </a:t>
            </a:r>
            <a:r>
              <a:rPr lang="en-US" altLang="en-US" b="1" baseline="0" dirty="0" err="1" smtClean="0">
                <a:ea typeface="ＭＳ Ｐゴシック" pitchFamily="34" charset="-128"/>
              </a:rPr>
              <a:t>su</a:t>
            </a:r>
            <a:r>
              <a:rPr lang="en-US" altLang="en-US" b="1" baseline="0" dirty="0" smtClean="0">
                <a:ea typeface="ＭＳ Ｐゴシック" pitchFamily="34" charset="-128"/>
              </a:rPr>
              <a:t> E/S- </a:t>
            </a:r>
            <a:r>
              <a:rPr lang="en-US" altLang="en-US" b="1" baseline="0" dirty="0" err="1" smtClean="0">
                <a:ea typeface="ＭＳ Ｐゴシック" pitchFamily="34" charset="-128"/>
              </a:rPr>
              <a:t>studi</a:t>
            </a:r>
            <a:r>
              <a:rPr lang="en-US" altLang="en-US" b="1" baseline="0" dirty="0" smtClean="0">
                <a:ea typeface="ＭＳ Ｐゴシック" pitchFamily="34" charset="-128"/>
              </a:rPr>
              <a:t> </a:t>
            </a:r>
            <a:r>
              <a:rPr lang="en-US" altLang="en-US" b="1" baseline="0" dirty="0" err="1" smtClean="0">
                <a:ea typeface="ＭＳ Ｐゴシック" pitchFamily="34" charset="-128"/>
              </a:rPr>
              <a:t>addizionali</a:t>
            </a:r>
            <a:r>
              <a:rPr lang="en-US" altLang="en-US" b="1" baseline="0" dirty="0" smtClean="0">
                <a:ea typeface="ＭＳ Ｐゴシック" pitchFamily="34" charset="-128"/>
              </a:rPr>
              <a:t> di </a:t>
            </a:r>
            <a:r>
              <a:rPr lang="en-US" altLang="en-US" b="1" baseline="0" dirty="0" err="1" smtClean="0">
                <a:ea typeface="ＭＳ Ｐゴシック" pitchFamily="34" charset="-128"/>
              </a:rPr>
              <a:t>caratterizzazioni</a:t>
            </a:r>
            <a:r>
              <a:rPr lang="en-US" altLang="en-US" b="1" baseline="0" dirty="0" smtClean="0">
                <a:ea typeface="ＭＳ Ｐゴシック" pitchFamily="34" charset="-128"/>
              </a:rPr>
              <a:t> </a:t>
            </a:r>
            <a:r>
              <a:rPr lang="en-US" altLang="en-US" b="1" baseline="0" dirty="0" err="1" smtClean="0">
                <a:ea typeface="ＭＳ Ｐゴシック" pitchFamily="34" charset="-128"/>
              </a:rPr>
              <a:t>possono</a:t>
            </a:r>
            <a:r>
              <a:rPr lang="en-US" altLang="en-US" b="1" baseline="0" dirty="0" smtClean="0">
                <a:ea typeface="ＭＳ Ｐゴシック" pitchFamily="34" charset="-128"/>
              </a:rPr>
              <a:t> </a:t>
            </a:r>
            <a:r>
              <a:rPr lang="en-US" altLang="en-US" b="1" baseline="0" dirty="0" err="1" smtClean="0">
                <a:ea typeface="ＭＳ Ｐゴシック" pitchFamily="34" charset="-128"/>
              </a:rPr>
              <a:t>essere</a:t>
            </a:r>
            <a:r>
              <a:rPr lang="en-US" altLang="en-US" b="1" baseline="0" dirty="0" smtClean="0">
                <a:ea typeface="ＭＳ Ｐゴシック" pitchFamily="34" charset="-128"/>
              </a:rPr>
              <a:t> </a:t>
            </a:r>
            <a:r>
              <a:rPr lang="en-US" altLang="en-US" b="1" baseline="0" dirty="0" err="1" smtClean="0">
                <a:ea typeface="ＭＳ Ｐゴシック" pitchFamily="34" charset="-128"/>
              </a:rPr>
              <a:t>richiesti</a:t>
            </a:r>
            <a:endParaRPr lang="en-US" altLang="en-US" b="1" baseline="0" dirty="0" smtClean="0">
              <a:ea typeface="ＭＳ Ｐゴシック" pitchFamily="34" charset="-128"/>
            </a:endParaRPr>
          </a:p>
          <a:p>
            <a:endParaRPr lang="en-US" altLang="en-US" b="1" baseline="0" dirty="0" smtClean="0">
              <a:ea typeface="ＭＳ Ｐゴシック" pitchFamily="34" charset="-128"/>
            </a:endParaRPr>
          </a:p>
          <a:p>
            <a:pPr algn="ctr">
              <a:buNone/>
            </a:pPr>
            <a:r>
              <a:rPr lang="en-US" altLang="en-US" b="1" dirty="0" smtClean="0">
                <a:ea typeface="ＭＳ Ｐゴシック" pitchFamily="34" charset="-128"/>
              </a:rPr>
              <a:t>*</a:t>
            </a:r>
            <a:r>
              <a:rPr lang="en-US" altLang="en-US" b="1" dirty="0" smtClean="0">
                <a:solidFill>
                  <a:srgbClr val="A5A5A5">
                    <a:lumMod val="50000"/>
                  </a:srgbClr>
                </a:solidFill>
                <a:latin typeface="Arial" panose="020B0604020202020204" pitchFamily="34" charset="0"/>
              </a:rPr>
              <a:t>Quantitative levels of product variants and </a:t>
            </a:r>
          </a:p>
          <a:p>
            <a:pPr algn="ctr"/>
            <a:r>
              <a:rPr lang="en-US" altLang="en-US" b="1" dirty="0" smtClean="0">
                <a:solidFill>
                  <a:srgbClr val="A5A5A5">
                    <a:lumMod val="50000"/>
                  </a:srgbClr>
                </a:solidFill>
                <a:latin typeface="Arial" panose="020B0604020202020204" pitchFamily="34" charset="0"/>
              </a:rPr>
              <a:t>heir identities</a:t>
            </a:r>
            <a:endParaRPr lang="en-US" altLang="en-US" b="1" baseline="30000" dirty="0" smtClean="0">
              <a:solidFill>
                <a:srgbClr val="A5A5A5">
                  <a:lumMod val="50000"/>
                </a:srgbClr>
              </a:solidFill>
              <a:latin typeface="Arial" panose="020B0604020202020204" pitchFamily="34" charset="0"/>
            </a:endParaRPr>
          </a:p>
          <a:p>
            <a:endParaRPr lang="en-US" altLang="en-US" b="1" dirty="0">
              <a:ea typeface="ＭＳ Ｐゴシック" pitchFamily="34" charset="-128"/>
            </a:endParaRPr>
          </a:p>
        </p:txBody>
      </p:sp>
      <p:sp>
        <p:nvSpPr>
          <p:cNvPr id="5" name="Slide Number Placeholder 3"/>
          <p:cNvSpPr txBox="1">
            <a:spLocks/>
          </p:cNvSpPr>
          <p:nvPr/>
        </p:nvSpPr>
        <p:spPr>
          <a:xfrm>
            <a:off x="3944157" y="9771193"/>
            <a:ext cx="3017352" cy="524552"/>
          </a:xfrm>
          <a:prstGeom prst="rect">
            <a:avLst/>
          </a:prstGeom>
          <a:noFill/>
        </p:spPr>
        <p:txBody>
          <a:bodyPr vert="horz" lIns="97001" tIns="48501" rIns="97001" bIns="48501" rtlCol="0" anchor="b"/>
          <a:lstStyle>
            <a:defPPr>
              <a:defRPr lang="en-US"/>
            </a:defPPr>
            <a:lvl1pPr marL="0" algn="r" defTabSz="924408" rtl="0" eaLnBrk="0" latinLnBrk="0" hangingPunct="0">
              <a:defRPr sz="2400" b="1" kern="1200">
                <a:solidFill>
                  <a:schemeClr val="tx1"/>
                </a:solidFill>
                <a:latin typeface="Arial" pitchFamily="34" charset="0"/>
                <a:ea typeface="ＭＳ Ｐゴシック" pitchFamily="34" charset="-128"/>
                <a:cs typeface="+mn-cs"/>
              </a:defRPr>
            </a:lvl1pPr>
            <a:lvl2pPr marL="737007" indent="-283464" algn="l" defTabSz="924408" rtl="0" eaLnBrk="0" latinLnBrk="0" hangingPunct="0">
              <a:defRPr sz="2400" b="1" kern="1200">
                <a:solidFill>
                  <a:schemeClr val="tx1"/>
                </a:solidFill>
                <a:latin typeface="Arial" pitchFamily="34" charset="0"/>
                <a:ea typeface="ＭＳ Ｐゴシック" pitchFamily="34" charset="-128"/>
                <a:cs typeface="+mn-cs"/>
              </a:defRPr>
            </a:lvl2pPr>
            <a:lvl3pPr marL="1133857" indent="-226771" algn="l" defTabSz="924408" rtl="0" eaLnBrk="0" latinLnBrk="0" hangingPunct="0">
              <a:defRPr sz="2400" b="1" kern="1200">
                <a:solidFill>
                  <a:schemeClr val="tx1"/>
                </a:solidFill>
                <a:latin typeface="Arial" pitchFamily="34" charset="0"/>
                <a:ea typeface="ＭＳ Ｐゴシック" pitchFamily="34" charset="-128"/>
                <a:cs typeface="+mn-cs"/>
              </a:defRPr>
            </a:lvl3pPr>
            <a:lvl4pPr marL="1587400" indent="-226771" algn="l" defTabSz="924408" rtl="0" eaLnBrk="0" latinLnBrk="0" hangingPunct="0">
              <a:defRPr sz="2400" b="1" kern="1200">
                <a:solidFill>
                  <a:schemeClr val="tx1"/>
                </a:solidFill>
                <a:latin typeface="Arial" pitchFamily="34" charset="0"/>
                <a:ea typeface="ＭＳ Ｐゴシック" pitchFamily="34" charset="-128"/>
                <a:cs typeface="+mn-cs"/>
              </a:defRPr>
            </a:lvl4pPr>
            <a:lvl5pPr marL="2040943" indent="-226771" algn="l" defTabSz="924408" rtl="0" eaLnBrk="0" latinLnBrk="0" hangingPunct="0">
              <a:defRPr sz="2400" b="1" kern="1200">
                <a:solidFill>
                  <a:schemeClr val="tx1"/>
                </a:solidFill>
                <a:latin typeface="Arial" pitchFamily="34" charset="0"/>
                <a:ea typeface="ＭＳ Ｐゴシック" pitchFamily="34" charset="-128"/>
                <a:cs typeface="+mn-cs"/>
              </a:defRPr>
            </a:lvl5pPr>
            <a:lvl6pPr marL="2494486" indent="-226771" algn="ctr" defTabSz="924408" rtl="0" eaLnBrk="0" fontAlgn="base" latinLnBrk="0" hangingPunct="0">
              <a:spcBef>
                <a:spcPct val="0"/>
              </a:spcBef>
              <a:spcAft>
                <a:spcPct val="0"/>
              </a:spcAft>
              <a:defRPr sz="2400" b="1" kern="1200">
                <a:solidFill>
                  <a:schemeClr val="tx1"/>
                </a:solidFill>
                <a:latin typeface="Arial" pitchFamily="34" charset="0"/>
                <a:ea typeface="ＭＳ Ｐゴシック" pitchFamily="34" charset="-128"/>
                <a:cs typeface="+mn-cs"/>
              </a:defRPr>
            </a:lvl6pPr>
            <a:lvl7pPr marL="2948028" indent="-226771" algn="ctr" defTabSz="924408" rtl="0" eaLnBrk="0" fontAlgn="base" latinLnBrk="0" hangingPunct="0">
              <a:spcBef>
                <a:spcPct val="0"/>
              </a:spcBef>
              <a:spcAft>
                <a:spcPct val="0"/>
              </a:spcAft>
              <a:defRPr sz="2400" b="1" kern="1200">
                <a:solidFill>
                  <a:schemeClr val="tx1"/>
                </a:solidFill>
                <a:latin typeface="Arial" pitchFamily="34" charset="0"/>
                <a:ea typeface="ＭＳ Ｐゴシック" pitchFamily="34" charset="-128"/>
                <a:cs typeface="+mn-cs"/>
              </a:defRPr>
            </a:lvl7pPr>
            <a:lvl8pPr marL="3401572" indent="-226771" algn="ctr" defTabSz="924408" rtl="0" eaLnBrk="0" fontAlgn="base" latinLnBrk="0" hangingPunct="0">
              <a:spcBef>
                <a:spcPct val="0"/>
              </a:spcBef>
              <a:spcAft>
                <a:spcPct val="0"/>
              </a:spcAft>
              <a:defRPr sz="2400" b="1" kern="1200">
                <a:solidFill>
                  <a:schemeClr val="tx1"/>
                </a:solidFill>
                <a:latin typeface="Arial" pitchFamily="34" charset="0"/>
                <a:ea typeface="ＭＳ Ｐゴシック" pitchFamily="34" charset="-128"/>
                <a:cs typeface="+mn-cs"/>
              </a:defRPr>
            </a:lvl8pPr>
            <a:lvl9pPr marL="3855113" indent="-226771" algn="ctr" defTabSz="924408" rtl="0" eaLnBrk="0" fontAlgn="base" latinLnBrk="0" hangingPunct="0">
              <a:spcBef>
                <a:spcPct val="0"/>
              </a:spcBef>
              <a:spcAft>
                <a:spcPct val="0"/>
              </a:spcAft>
              <a:defRPr sz="2400" b="1" kern="1200">
                <a:solidFill>
                  <a:schemeClr val="tx1"/>
                </a:solidFill>
                <a:latin typeface="Arial" pitchFamily="34" charset="0"/>
                <a:ea typeface="ＭＳ Ｐゴシック" pitchFamily="34" charset="-128"/>
                <a:cs typeface="+mn-cs"/>
              </a:defRPr>
            </a:lvl9pPr>
          </a:lstStyle>
          <a:p>
            <a:pPr eaLnBrk="1" hangingPunct="1"/>
            <a:fld id="{36E47E9B-0914-4AC5-BEBB-6CB325F862A2}" type="slidenum">
              <a:rPr lang="en-US" altLang="en-US" sz="1100" b="0">
                <a:solidFill>
                  <a:srgbClr val="000000"/>
                </a:solidFill>
              </a:rPr>
              <a:pPr eaLnBrk="1" hangingPunct="1"/>
              <a:t>11</a:t>
            </a:fld>
            <a:endParaRPr lang="en-US" altLang="en-US" sz="1100" b="0" dirty="0">
              <a:solidFill>
                <a:srgbClr val="000000"/>
              </a:solidFill>
            </a:endParaRPr>
          </a:p>
        </p:txBody>
      </p:sp>
      <p:sp>
        <p:nvSpPr>
          <p:cNvPr id="6" name="TextBox 5"/>
          <p:cNvSpPr txBox="1"/>
          <p:nvPr/>
        </p:nvSpPr>
        <p:spPr>
          <a:xfrm>
            <a:off x="5916462" y="790390"/>
            <a:ext cx="893078" cy="659923"/>
          </a:xfrm>
          <a:prstGeom prst="rect">
            <a:avLst/>
          </a:prstGeom>
          <a:noFill/>
          <a:ln>
            <a:solidFill>
              <a:srgbClr val="FF0000"/>
            </a:solidFill>
          </a:ln>
        </p:spPr>
        <p:txBody>
          <a:bodyPr wrap="square" lIns="95192" tIns="47596" rIns="95192" bIns="47596" rtlCol="0">
            <a:spAutoFit/>
          </a:bodyPr>
          <a:lstStyle/>
          <a:p>
            <a:r>
              <a:rPr lang="en-US" sz="800" dirty="0">
                <a:solidFill>
                  <a:prstClr val="black"/>
                </a:solidFill>
                <a:latin typeface="Arial Narrow" pitchFamily="34" charset="0"/>
              </a:rPr>
              <a:t>FDA. Quality</a:t>
            </a:r>
          </a:p>
          <a:p>
            <a:r>
              <a:rPr lang="en-US" sz="800" dirty="0">
                <a:solidFill>
                  <a:prstClr val="black"/>
                </a:solidFill>
                <a:latin typeface="Arial Narrow" pitchFamily="34" charset="0"/>
              </a:rPr>
              <a:t>Considerations.</a:t>
            </a:r>
          </a:p>
          <a:p>
            <a:r>
              <a:rPr lang="en-US" sz="800" dirty="0">
                <a:solidFill>
                  <a:prstClr val="black"/>
                </a:solidFill>
                <a:latin typeface="Arial Narrow" pitchFamily="34" charset="0"/>
              </a:rPr>
              <a:t>2015:11‐A‐3,4; </a:t>
            </a:r>
          </a:p>
          <a:p>
            <a:r>
              <a:rPr lang="en-US" sz="800" dirty="0">
                <a:solidFill>
                  <a:prstClr val="black"/>
                </a:solidFill>
                <a:latin typeface="Arial Narrow" pitchFamily="34" charset="0"/>
              </a:rPr>
              <a:t>7-A-2</a:t>
            </a:r>
          </a:p>
        </p:txBody>
      </p:sp>
      <p:cxnSp>
        <p:nvCxnSpPr>
          <p:cNvPr id="7" name="Straight Arrow Connector 6"/>
          <p:cNvCxnSpPr/>
          <p:nvPr/>
        </p:nvCxnSpPr>
        <p:spPr>
          <a:xfrm flipH="1">
            <a:off x="3771489" y="1161406"/>
            <a:ext cx="2144975" cy="48677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30297" y="2801913"/>
            <a:ext cx="893078" cy="520992"/>
          </a:xfrm>
          <a:prstGeom prst="rect">
            <a:avLst/>
          </a:prstGeom>
          <a:noFill/>
          <a:ln>
            <a:solidFill>
              <a:srgbClr val="FF0000"/>
            </a:solidFill>
          </a:ln>
        </p:spPr>
        <p:txBody>
          <a:bodyPr wrap="square" lIns="95192" tIns="47596" rIns="95192" bIns="47596" rtlCol="0">
            <a:spAutoFit/>
          </a:bodyPr>
          <a:lstStyle/>
          <a:p>
            <a:r>
              <a:rPr lang="en-US" sz="800" dirty="0">
                <a:solidFill>
                  <a:prstClr val="black"/>
                </a:solidFill>
                <a:latin typeface="Arial Narrow" pitchFamily="34" charset="0"/>
              </a:rPr>
              <a:t>FDA. Quality</a:t>
            </a:r>
          </a:p>
          <a:p>
            <a:r>
              <a:rPr lang="en-US" sz="800" dirty="0">
                <a:solidFill>
                  <a:prstClr val="black"/>
                </a:solidFill>
                <a:latin typeface="Arial Narrow" pitchFamily="34" charset="0"/>
              </a:rPr>
              <a:t>Considerations.</a:t>
            </a:r>
          </a:p>
          <a:p>
            <a:r>
              <a:rPr lang="en-US" sz="800" dirty="0">
                <a:solidFill>
                  <a:prstClr val="black"/>
                </a:solidFill>
                <a:latin typeface="Arial Narrow" pitchFamily="34" charset="0"/>
              </a:rPr>
              <a:t>2015:13‐A‐3</a:t>
            </a:r>
          </a:p>
        </p:txBody>
      </p:sp>
      <p:cxnSp>
        <p:nvCxnSpPr>
          <p:cNvPr id="9" name="Straight Arrow Connector 8"/>
          <p:cNvCxnSpPr>
            <a:stCxn id="8" idx="1"/>
          </p:cNvCxnSpPr>
          <p:nvPr/>
        </p:nvCxnSpPr>
        <p:spPr>
          <a:xfrm flipH="1">
            <a:off x="4452541" y="3062411"/>
            <a:ext cx="1477755" cy="1897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77291" y="1512210"/>
            <a:ext cx="893078" cy="659923"/>
          </a:xfrm>
          <a:prstGeom prst="rect">
            <a:avLst/>
          </a:prstGeom>
          <a:noFill/>
          <a:ln>
            <a:solidFill>
              <a:srgbClr val="FF0000"/>
            </a:solidFill>
          </a:ln>
        </p:spPr>
        <p:txBody>
          <a:bodyPr wrap="square" lIns="95192" tIns="47596" rIns="95192" bIns="47596" rtlCol="0">
            <a:spAutoFit/>
          </a:bodyPr>
          <a:lstStyle/>
          <a:p>
            <a:r>
              <a:rPr lang="en-US" sz="800" dirty="0">
                <a:solidFill>
                  <a:prstClr val="black"/>
                </a:solidFill>
                <a:latin typeface="Arial Narrow" pitchFamily="34" charset="0"/>
              </a:rPr>
              <a:t>FDA. Quality</a:t>
            </a:r>
          </a:p>
          <a:p>
            <a:r>
              <a:rPr lang="en-US" sz="800" dirty="0">
                <a:solidFill>
                  <a:prstClr val="black"/>
                </a:solidFill>
                <a:latin typeface="Arial Narrow" pitchFamily="34" charset="0"/>
              </a:rPr>
              <a:t>Considerations.</a:t>
            </a:r>
          </a:p>
          <a:p>
            <a:r>
              <a:rPr lang="en-US" sz="800" dirty="0">
                <a:solidFill>
                  <a:prstClr val="black"/>
                </a:solidFill>
                <a:latin typeface="Arial Narrow" pitchFamily="34" charset="0"/>
              </a:rPr>
              <a:t>2015:12-A-5; 13‐A‐3 </a:t>
            </a:r>
          </a:p>
        </p:txBody>
      </p:sp>
      <p:sp>
        <p:nvSpPr>
          <p:cNvPr id="11" name="TextBox 10"/>
          <p:cNvSpPr txBox="1"/>
          <p:nvPr/>
        </p:nvSpPr>
        <p:spPr>
          <a:xfrm>
            <a:off x="5877291" y="2222899"/>
            <a:ext cx="893078" cy="520992"/>
          </a:xfrm>
          <a:prstGeom prst="rect">
            <a:avLst/>
          </a:prstGeom>
          <a:noFill/>
          <a:ln>
            <a:solidFill>
              <a:srgbClr val="FF0000"/>
            </a:solidFill>
          </a:ln>
        </p:spPr>
        <p:txBody>
          <a:bodyPr wrap="square" lIns="95192" tIns="47596" rIns="95192" bIns="47596" rtlCol="0">
            <a:spAutoFit/>
          </a:bodyPr>
          <a:lstStyle/>
          <a:p>
            <a:r>
              <a:rPr lang="en-US" sz="800" dirty="0">
                <a:solidFill>
                  <a:prstClr val="black"/>
                </a:solidFill>
                <a:latin typeface="Arial Narrow" pitchFamily="34" charset="0"/>
              </a:rPr>
              <a:t>FDA. Quality</a:t>
            </a:r>
          </a:p>
          <a:p>
            <a:r>
              <a:rPr lang="en-US" sz="800" dirty="0">
                <a:solidFill>
                  <a:prstClr val="black"/>
                </a:solidFill>
                <a:latin typeface="Arial Narrow" pitchFamily="34" charset="0"/>
              </a:rPr>
              <a:t>Considerations.</a:t>
            </a:r>
          </a:p>
          <a:p>
            <a:r>
              <a:rPr lang="en-US" sz="800" dirty="0">
                <a:solidFill>
                  <a:prstClr val="black"/>
                </a:solidFill>
                <a:latin typeface="Arial Narrow" pitchFamily="34" charset="0"/>
              </a:rPr>
              <a:t>2015:16-A-2</a:t>
            </a:r>
          </a:p>
        </p:txBody>
      </p:sp>
      <p:cxnSp>
        <p:nvCxnSpPr>
          <p:cNvPr id="12" name="Straight Arrow Connector 11"/>
          <p:cNvCxnSpPr/>
          <p:nvPr/>
        </p:nvCxnSpPr>
        <p:spPr>
          <a:xfrm flipH="1">
            <a:off x="4407569" y="1955809"/>
            <a:ext cx="1469724" cy="3731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1"/>
          </p:cNvCxnSpPr>
          <p:nvPr/>
        </p:nvCxnSpPr>
        <p:spPr>
          <a:xfrm flipH="1">
            <a:off x="5452833" y="2483395"/>
            <a:ext cx="424460" cy="3953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7725" y="4175268"/>
            <a:ext cx="795098" cy="785541"/>
          </a:xfrm>
          <a:prstGeom prst="rect">
            <a:avLst/>
          </a:prstGeom>
          <a:noFill/>
          <a:ln>
            <a:solidFill>
              <a:srgbClr val="FF0000"/>
            </a:solidFill>
          </a:ln>
        </p:spPr>
        <p:txBody>
          <a:bodyPr wrap="square" lIns="95192" tIns="47596" rIns="95192" bIns="47596" rtlCol="0">
            <a:spAutoFit/>
          </a:bodyPr>
          <a:lstStyle/>
          <a:p>
            <a:r>
              <a:rPr lang="en-US" sz="800" dirty="0">
                <a:solidFill>
                  <a:prstClr val="black"/>
                </a:solidFill>
                <a:latin typeface="Arial Narrow" pitchFamily="34" charset="0"/>
              </a:rPr>
              <a:t>FDA. Quality</a:t>
            </a:r>
          </a:p>
          <a:p>
            <a:r>
              <a:rPr lang="en-US" sz="800" dirty="0">
                <a:solidFill>
                  <a:prstClr val="black"/>
                </a:solidFill>
                <a:latin typeface="Arial Narrow" pitchFamily="34" charset="0"/>
              </a:rPr>
              <a:t>Considerations.</a:t>
            </a:r>
          </a:p>
          <a:p>
            <a:r>
              <a:rPr lang="en-US" sz="800" dirty="0">
                <a:solidFill>
                  <a:prstClr val="black"/>
                </a:solidFill>
                <a:latin typeface="Arial Narrow" pitchFamily="34" charset="0"/>
              </a:rPr>
              <a:t>2015:13-A-4;</a:t>
            </a:r>
          </a:p>
          <a:p>
            <a:r>
              <a:rPr lang="en-US" sz="800" dirty="0">
                <a:solidFill>
                  <a:prstClr val="black"/>
                </a:solidFill>
                <a:latin typeface="Arial Narrow" pitchFamily="34" charset="0"/>
              </a:rPr>
              <a:t>14-A-2</a:t>
            </a:r>
          </a:p>
        </p:txBody>
      </p:sp>
      <p:cxnSp>
        <p:nvCxnSpPr>
          <p:cNvPr id="15" name="Straight Arrow Connector 14"/>
          <p:cNvCxnSpPr/>
          <p:nvPr/>
        </p:nvCxnSpPr>
        <p:spPr>
          <a:xfrm flipV="1">
            <a:off x="1032824" y="3765372"/>
            <a:ext cx="2168082" cy="5331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7728" y="3081388"/>
            <a:ext cx="795097" cy="785541"/>
          </a:xfrm>
          <a:prstGeom prst="rect">
            <a:avLst/>
          </a:prstGeom>
          <a:noFill/>
          <a:ln>
            <a:solidFill>
              <a:srgbClr val="FF0000"/>
            </a:solidFill>
          </a:ln>
        </p:spPr>
        <p:txBody>
          <a:bodyPr wrap="square" lIns="95192" tIns="47596" rIns="95192" bIns="47596" rtlCol="0">
            <a:spAutoFit/>
          </a:bodyPr>
          <a:lstStyle/>
          <a:p>
            <a:r>
              <a:rPr lang="en-US" sz="800" dirty="0">
                <a:solidFill>
                  <a:prstClr val="black"/>
                </a:solidFill>
                <a:latin typeface="Arial Narrow" pitchFamily="34" charset="0"/>
              </a:rPr>
              <a:t>FDA. Quality</a:t>
            </a:r>
          </a:p>
          <a:p>
            <a:r>
              <a:rPr lang="en-US" sz="800" dirty="0">
                <a:solidFill>
                  <a:prstClr val="black"/>
                </a:solidFill>
                <a:latin typeface="Arial Narrow" pitchFamily="34" charset="0"/>
              </a:rPr>
              <a:t>Considerations.</a:t>
            </a:r>
          </a:p>
          <a:p>
            <a:r>
              <a:rPr lang="en-US" sz="800" dirty="0">
                <a:solidFill>
                  <a:prstClr val="black"/>
                </a:solidFill>
                <a:latin typeface="Arial Narrow" pitchFamily="34" charset="0"/>
              </a:rPr>
              <a:t>2015:15-A-5,</a:t>
            </a:r>
          </a:p>
          <a:p>
            <a:r>
              <a:rPr lang="en-US" sz="800" dirty="0">
                <a:solidFill>
                  <a:prstClr val="black"/>
                </a:solidFill>
                <a:latin typeface="Arial Narrow" pitchFamily="34" charset="0"/>
              </a:rPr>
              <a:t>16-A-1</a:t>
            </a:r>
          </a:p>
        </p:txBody>
      </p:sp>
      <p:cxnSp>
        <p:nvCxnSpPr>
          <p:cNvPr id="17" name="Straight Arrow Connector 16"/>
          <p:cNvCxnSpPr>
            <a:stCxn id="16" idx="3"/>
          </p:cNvCxnSpPr>
          <p:nvPr/>
        </p:nvCxnSpPr>
        <p:spPr>
          <a:xfrm flipV="1">
            <a:off x="1032825" y="3195190"/>
            <a:ext cx="1488596" cy="2789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5707" y="1536164"/>
            <a:ext cx="795097" cy="637808"/>
          </a:xfrm>
          <a:prstGeom prst="rect">
            <a:avLst/>
          </a:prstGeom>
          <a:noFill/>
          <a:ln>
            <a:solidFill>
              <a:srgbClr val="FF0000"/>
            </a:solidFill>
          </a:ln>
        </p:spPr>
        <p:txBody>
          <a:bodyPr wrap="square" lIns="95192" tIns="47596" rIns="95192" bIns="47596" rtlCol="0">
            <a:spAutoFit/>
          </a:bodyPr>
          <a:lstStyle/>
          <a:p>
            <a:r>
              <a:rPr lang="en-US" sz="800" dirty="0">
                <a:solidFill>
                  <a:prstClr val="black"/>
                </a:solidFill>
                <a:latin typeface="Arial Narrow" pitchFamily="34" charset="0"/>
              </a:rPr>
              <a:t>FDA. Quality</a:t>
            </a:r>
          </a:p>
          <a:p>
            <a:r>
              <a:rPr lang="en-US" sz="800" dirty="0">
                <a:solidFill>
                  <a:prstClr val="black"/>
                </a:solidFill>
                <a:latin typeface="Arial Narrow" pitchFamily="34" charset="0"/>
              </a:rPr>
              <a:t>Considerations.</a:t>
            </a:r>
          </a:p>
          <a:p>
            <a:r>
              <a:rPr lang="en-US" sz="800" dirty="0">
                <a:solidFill>
                  <a:prstClr val="black"/>
                </a:solidFill>
                <a:latin typeface="Arial Narrow" pitchFamily="34" charset="0"/>
              </a:rPr>
              <a:t>2015:11-A-3</a:t>
            </a:r>
          </a:p>
        </p:txBody>
      </p:sp>
      <p:sp>
        <p:nvSpPr>
          <p:cNvPr id="19" name="TextBox 18"/>
          <p:cNvSpPr txBox="1"/>
          <p:nvPr/>
        </p:nvSpPr>
        <p:spPr>
          <a:xfrm>
            <a:off x="98518" y="2273490"/>
            <a:ext cx="934306" cy="640948"/>
          </a:xfrm>
          <a:prstGeom prst="rect">
            <a:avLst/>
          </a:prstGeom>
          <a:noFill/>
          <a:ln>
            <a:solidFill>
              <a:srgbClr val="FF0000"/>
            </a:solidFill>
          </a:ln>
        </p:spPr>
        <p:txBody>
          <a:bodyPr wrap="square" lIns="95192" tIns="47596" rIns="95192" bIns="47596" rtlCol="0">
            <a:spAutoFit/>
          </a:bodyPr>
          <a:lstStyle/>
          <a:p>
            <a:r>
              <a:rPr lang="en-US" sz="800" dirty="0">
                <a:solidFill>
                  <a:prstClr val="black"/>
                </a:solidFill>
                <a:latin typeface="Arial Narrow" pitchFamily="34" charset="0"/>
              </a:rPr>
              <a:t>FDA. Quality</a:t>
            </a:r>
          </a:p>
          <a:p>
            <a:r>
              <a:rPr lang="en-US" sz="800" dirty="0">
                <a:solidFill>
                  <a:prstClr val="black"/>
                </a:solidFill>
                <a:latin typeface="Arial Narrow" pitchFamily="34" charset="0"/>
              </a:rPr>
              <a:t>Considerations.</a:t>
            </a:r>
          </a:p>
          <a:p>
            <a:r>
              <a:rPr lang="en-US" sz="800" dirty="0">
                <a:solidFill>
                  <a:prstClr val="black"/>
                </a:solidFill>
                <a:latin typeface="Arial Narrow" pitchFamily="34" charset="0"/>
              </a:rPr>
              <a:t>2015:6-A-5, 7-A-1,2</a:t>
            </a:r>
          </a:p>
        </p:txBody>
      </p:sp>
      <p:cxnSp>
        <p:nvCxnSpPr>
          <p:cNvPr id="20" name="Straight Arrow Connector 19"/>
          <p:cNvCxnSpPr/>
          <p:nvPr/>
        </p:nvCxnSpPr>
        <p:spPr>
          <a:xfrm>
            <a:off x="1130806" y="1740951"/>
            <a:ext cx="1522730" cy="3162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3"/>
          </p:cNvCxnSpPr>
          <p:nvPr/>
        </p:nvCxnSpPr>
        <p:spPr>
          <a:xfrm>
            <a:off x="1032824" y="2593965"/>
            <a:ext cx="2168082" cy="2079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12715" y="260088"/>
            <a:ext cx="1040855" cy="520992"/>
          </a:xfrm>
          <a:prstGeom prst="rect">
            <a:avLst/>
          </a:prstGeom>
          <a:noFill/>
          <a:ln>
            <a:solidFill>
              <a:srgbClr val="FF0000"/>
            </a:solidFill>
          </a:ln>
        </p:spPr>
        <p:txBody>
          <a:bodyPr wrap="square" lIns="95192" tIns="47596" rIns="95192" bIns="47596" rtlCol="0">
            <a:spAutoFit/>
          </a:bodyPr>
          <a:lstStyle/>
          <a:p>
            <a:r>
              <a:rPr lang="en-US" sz="800" dirty="0">
                <a:solidFill>
                  <a:prstClr val="black"/>
                </a:solidFill>
                <a:latin typeface="Arial Narrow" pitchFamily="34" charset="0"/>
              </a:rPr>
              <a:t>FDA. Quality</a:t>
            </a:r>
          </a:p>
          <a:p>
            <a:r>
              <a:rPr lang="en-US" sz="800" dirty="0">
                <a:solidFill>
                  <a:prstClr val="black"/>
                </a:solidFill>
                <a:latin typeface="Arial Narrow" pitchFamily="34" charset="0"/>
              </a:rPr>
              <a:t>Considerations.</a:t>
            </a:r>
          </a:p>
          <a:p>
            <a:r>
              <a:rPr lang="en-US" sz="800" dirty="0">
                <a:solidFill>
                  <a:prstClr val="black"/>
                </a:solidFill>
                <a:latin typeface="Arial Narrow" pitchFamily="34" charset="0"/>
              </a:rPr>
              <a:t>2015:6-A-5</a:t>
            </a:r>
          </a:p>
        </p:txBody>
      </p:sp>
      <p:cxnSp>
        <p:nvCxnSpPr>
          <p:cNvPr id="23" name="Straight Arrow Connector 22"/>
          <p:cNvCxnSpPr>
            <a:stCxn id="22" idx="1"/>
          </p:cNvCxnSpPr>
          <p:nvPr/>
        </p:nvCxnSpPr>
        <p:spPr>
          <a:xfrm flipH="1">
            <a:off x="4690269" y="520584"/>
            <a:ext cx="422446" cy="2224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33255" y="279919"/>
            <a:ext cx="4142561" cy="431220"/>
          </a:xfrm>
          <a:prstGeom prst="rect">
            <a:avLst/>
          </a:prstGeom>
          <a:ln>
            <a:solidFill>
              <a:srgbClr val="FF0000"/>
            </a:solidFill>
          </a:ln>
        </p:spPr>
        <p:txBody>
          <a:bodyPr wrap="square" lIns="91769" tIns="45885" rIns="91769" bIns="45885">
            <a:spAutoFit/>
          </a:bodyPr>
          <a:lstStyle/>
          <a:p>
            <a:r>
              <a:rPr lang="en-US" sz="1100" dirty="0">
                <a:solidFill>
                  <a:prstClr val="black"/>
                </a:solidFill>
                <a:ea typeface="Calibri" panose="020F0502020204030204" pitchFamily="34" charset="0"/>
                <a:cs typeface="Times New Roman" panose="02020603050405020304" pitchFamily="18" charset="0"/>
              </a:rPr>
              <a:t>Note to reviewers: </a:t>
            </a:r>
            <a:r>
              <a:rPr lang="en-US" sz="1100" dirty="0">
                <a:solidFill>
                  <a:prstClr val="black"/>
                </a:solidFill>
              </a:rPr>
              <a:t>Pulled from slide 35 in ACR deck USA-ERHM-113157</a:t>
            </a:r>
          </a:p>
        </p:txBody>
      </p:sp>
      <p:cxnSp>
        <p:nvCxnSpPr>
          <p:cNvPr id="26" name="Straight Arrow Connector 25"/>
          <p:cNvCxnSpPr>
            <a:stCxn id="19" idx="3"/>
          </p:cNvCxnSpPr>
          <p:nvPr/>
        </p:nvCxnSpPr>
        <p:spPr>
          <a:xfrm>
            <a:off x="1032824" y="2593965"/>
            <a:ext cx="601943" cy="2079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86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151CA147-A8E5-4E9E-999A-7E04BB79C9B8}" type="slidenum">
              <a:rPr lang="it-IT">
                <a:solidFill>
                  <a:prstClr val="black"/>
                </a:solidFill>
              </a:rPr>
              <a:pPr/>
              <a:t>16</a:t>
            </a:fld>
            <a:endParaRPr lang="it-IT">
              <a:solidFill>
                <a:prstClr val="black"/>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72A17318-68E2-41A8-BB8F-F6B74D8B8C7C}" type="slidenum">
              <a:rPr lang="it-IT">
                <a:solidFill>
                  <a:prstClr val="black"/>
                </a:solidFill>
              </a:rPr>
              <a:pPr/>
              <a:t>18</a:t>
            </a:fld>
            <a:endParaRPr lang="it-IT">
              <a:solidFill>
                <a:prstClr val="black"/>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dirty="0" smtClean="0"/>
              <a:t>The EU Risk Management Plan; Part I: a) Safety Specification; b) </a:t>
            </a:r>
            <a:r>
              <a:rPr lang="en-US" dirty="0" err="1" smtClean="0"/>
              <a:t>Pharmacovigilance</a:t>
            </a:r>
            <a:r>
              <a:rPr lang="en-US" dirty="0" smtClean="0"/>
              <a:t> Plan Part II  Evaluation of the need for risk </a:t>
            </a:r>
            <a:r>
              <a:rPr lang="en-US" dirty="0" err="1" smtClean="0"/>
              <a:t>minimisation</a:t>
            </a:r>
            <a:r>
              <a:rPr lang="en-US" dirty="0" smtClean="0"/>
              <a:t> activities,-&gt; if a need for additional activities</a:t>
            </a:r>
          </a:p>
          <a:p>
            <a:pPr eaLnBrk="1" hangingPunct="1"/>
            <a:r>
              <a:rPr lang="en-US" b="1" dirty="0" smtClean="0"/>
              <a:t>RMP Class review (reference products + </a:t>
            </a:r>
            <a:r>
              <a:rPr lang="en-US" b="1" dirty="0" err="1" smtClean="0"/>
              <a:t>biosimilars</a:t>
            </a:r>
            <a:r>
              <a:rPr lang="en-US" b="1" dirty="0" smtClean="0"/>
              <a:t>)</a:t>
            </a:r>
            <a:r>
              <a:rPr lang="en-US" dirty="0" smtClean="0"/>
              <a:t> </a:t>
            </a:r>
          </a:p>
          <a:p>
            <a:pPr eaLnBrk="1" hangingPunct="1"/>
            <a:r>
              <a:rPr lang="en-US" dirty="0" smtClean="0"/>
              <a:t>•  CHMP press release in October 2007 (http://www.emea.europa.eu/pdfs/human/press/pus/49618807en.pdf)</a:t>
            </a:r>
          </a:p>
          <a:p>
            <a:pPr eaLnBrk="1" hangingPunct="1"/>
            <a:r>
              <a:rPr lang="en-US" dirty="0" smtClean="0"/>
              <a:t>•  Results of new studies available since then, needs to be reflected in the safety specification of all relevant products</a:t>
            </a:r>
          </a:p>
          <a:p>
            <a:pPr eaLnBrk="1" hangingPunct="1"/>
            <a:r>
              <a:rPr lang="en-US" dirty="0" smtClean="0"/>
              <a:t>•  Based on the new safety specification, re-consider a need for additional </a:t>
            </a:r>
            <a:r>
              <a:rPr lang="en-US" dirty="0" err="1" smtClean="0"/>
              <a:t>pharmacovigilance</a:t>
            </a:r>
            <a:r>
              <a:rPr lang="en-US" dirty="0" smtClean="0"/>
              <a:t> and/or risk </a:t>
            </a:r>
            <a:r>
              <a:rPr lang="en-US" dirty="0" err="1" smtClean="0"/>
              <a:t>minimisation</a:t>
            </a:r>
            <a:r>
              <a:rPr lang="en-US" dirty="0" smtClean="0"/>
              <a:t> activities</a:t>
            </a:r>
          </a:p>
          <a:p>
            <a:pPr eaLnBrk="1" hangingPunct="1"/>
            <a:r>
              <a:rPr lang="en-US" dirty="0" smtClean="0"/>
              <a:t>Co-operation between MAHs</a:t>
            </a:r>
          </a:p>
          <a:p>
            <a:pPr eaLnBrk="1" hangingPunct="1"/>
            <a:r>
              <a:rPr lang="en-US" dirty="0" smtClean="0"/>
              <a:t>•  It is of added value when a common risk management system between MAHs of reference product and </a:t>
            </a:r>
            <a:r>
              <a:rPr lang="en-US" dirty="0" err="1" smtClean="0"/>
              <a:t>biosimilar</a:t>
            </a:r>
            <a:r>
              <a:rPr lang="en-US" dirty="0" smtClean="0"/>
              <a:t> products is achieved</a:t>
            </a:r>
          </a:p>
          <a:p>
            <a:pPr eaLnBrk="1" hangingPunct="1"/>
            <a:r>
              <a:rPr lang="en-US" dirty="0" smtClean="0"/>
              <a:t>•  The EMEA may facilitate such a dialogue</a:t>
            </a:r>
          </a:p>
          <a:p>
            <a:pPr eaLnBrk="1" hangingPunct="1"/>
            <a:r>
              <a:rPr lang="en-US" dirty="0" smtClean="0"/>
              <a:t>•</a:t>
            </a:r>
            <a:endParaRPr lang="it-IT" dirty="0" smtClean="0"/>
          </a:p>
          <a:p>
            <a:pPr eaLnBrk="1" hangingPunct="1"/>
            <a:endParaRPr lang="it-IT" dirty="0" smtClean="0"/>
          </a:p>
          <a:p>
            <a:pPr eaLnBrk="1" hangingPunct="1"/>
            <a:r>
              <a:rPr lang="it-IT" dirty="0" smtClean="0"/>
              <a:t>*</a:t>
            </a:r>
            <a:r>
              <a:rPr lang="en-US" dirty="0" smtClean="0">
                <a:solidFill>
                  <a:srgbClr val="000000"/>
                </a:solidFill>
              </a:rPr>
              <a:t>e for a </a:t>
            </a:r>
            <a:r>
              <a:rPr lang="en-US" dirty="0" err="1" smtClean="0">
                <a:solidFill>
                  <a:srgbClr val="000000"/>
                </a:solidFill>
              </a:rPr>
              <a:t>biosimilar</a:t>
            </a:r>
            <a:r>
              <a:rPr lang="en-US" dirty="0" smtClean="0">
                <a:solidFill>
                  <a:srgbClr val="000000"/>
                </a:solidFill>
              </a:rPr>
              <a:t> product needs to cover risks known for the reference  product and theoretical ones of the </a:t>
            </a:r>
            <a:r>
              <a:rPr lang="en-US" dirty="0" err="1" smtClean="0">
                <a:solidFill>
                  <a:srgbClr val="000000"/>
                </a:solidFill>
              </a:rPr>
              <a:t>biosimilar</a:t>
            </a:r>
            <a:r>
              <a:rPr lang="en-US" dirty="0" smtClean="0">
                <a:solidFill>
                  <a:srgbClr val="000000"/>
                </a:solidFill>
              </a:rPr>
              <a:t> product</a:t>
            </a:r>
            <a:endParaRPr lang="it-IT" dirty="0" smtClean="0"/>
          </a:p>
          <a:p>
            <a:pPr eaLnBrk="1" hangingPunct="1"/>
            <a:endParaRPr lang="it-IT"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2ED4BC54-E7AE-493C-ADCB-12203F95BC63}" type="slidenum">
              <a:rPr lang="it-IT" smtClean="0">
                <a:cs typeface="Arial" charset="0"/>
              </a:rPr>
              <a:pPr/>
              <a:t>28</a:t>
            </a:fld>
            <a:endParaRPr lang="it-IT" smtClean="0">
              <a:cs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GB"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D888EC2-8332-413E-8179-94617DDBE89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2246F23-C2E3-4FC3-9351-4C6C3FE7353B}"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6015706-BDBF-436C-94BE-AEC3B6CF265C}"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F214056C-88DA-457E-A668-0578DFE430D9}" type="datetime1">
              <a:rPr lang="en-GB"/>
              <a:pPr>
                <a:defRPr/>
              </a:pPr>
              <a:t>27/03/18</a:t>
            </a:fld>
            <a:endParaRPr lang="en-GB"/>
          </a:p>
        </p:txBody>
      </p:sp>
      <p:sp>
        <p:nvSpPr>
          <p:cNvPr id="5"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6"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521A7234-5369-46FA-828F-38654D03AA76}" type="slidenum">
              <a:rPr lang="en-GB"/>
              <a:pPr>
                <a:defRPr/>
              </a:pPr>
              <a:t>‹n.›</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C8972066-C6A3-4561-AEED-CB4C3C7B7852}" type="datetime1">
              <a:rPr lang="en-GB"/>
              <a:pPr>
                <a:defRPr/>
              </a:pPr>
              <a:t>27/03/18</a:t>
            </a:fld>
            <a:endParaRPr lang="en-GB"/>
          </a:p>
        </p:txBody>
      </p:sp>
      <p:sp>
        <p:nvSpPr>
          <p:cNvPr id="5"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6"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36057C1B-89B4-4E83-88CF-77A686645304}" type="slidenum">
              <a:rPr lang="en-GB"/>
              <a:pPr>
                <a:defRPr/>
              </a:pPr>
              <a:t>‹n.›</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346BB38C-5D79-4E25-B4C8-FA0C56EC4A30}" type="datetime1">
              <a:rPr lang="en-GB"/>
              <a:pPr>
                <a:defRPr/>
              </a:pPr>
              <a:t>27/03/18</a:t>
            </a:fld>
            <a:endParaRPr lang="en-GB"/>
          </a:p>
        </p:txBody>
      </p:sp>
      <p:sp>
        <p:nvSpPr>
          <p:cNvPr id="5"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6"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70A672EE-6153-46CF-B168-BE357104AF62}" type="slidenum">
              <a:rPr lang="en-GB"/>
              <a:pPr>
                <a:defRPr/>
              </a:pPr>
              <a:t>‹n.›</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EC6A56D0-DCF6-4A18-ABE3-79497E1A01E1}" type="datetime1">
              <a:rPr lang="en-GB"/>
              <a:pPr>
                <a:defRPr/>
              </a:pPr>
              <a:t>27/03/18</a:t>
            </a:fld>
            <a:endParaRPr lang="en-GB"/>
          </a:p>
        </p:txBody>
      </p:sp>
      <p:sp>
        <p:nvSpPr>
          <p:cNvPr id="6"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7"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998DF0BB-0B2F-4B47-8876-EA22E80A0350}" type="slidenum">
              <a:rPr lang="en-GB"/>
              <a:pPr>
                <a:defRPr/>
              </a:pPr>
              <a:t>‹n.›</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55FBD242-C373-4D2C-9812-CC9F58BD1F9B}" type="datetime1">
              <a:rPr lang="en-GB"/>
              <a:pPr>
                <a:defRPr/>
              </a:pPr>
              <a:t>27/03/18</a:t>
            </a:fld>
            <a:endParaRPr lang="en-GB"/>
          </a:p>
        </p:txBody>
      </p:sp>
      <p:sp>
        <p:nvSpPr>
          <p:cNvPr id="8"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9"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18947D95-7E5B-4C81-92E3-D7B6AFF30092}" type="slidenum">
              <a:rPr lang="en-GB"/>
              <a:pPr>
                <a:defRPr/>
              </a:pPr>
              <a:t>‹n.›</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21096415-8073-4AD0-9A16-DACCD01A6E1F}" type="datetime1">
              <a:rPr lang="en-GB"/>
              <a:pPr>
                <a:defRPr/>
              </a:pPr>
              <a:t>27/03/18</a:t>
            </a:fld>
            <a:endParaRPr lang="en-GB"/>
          </a:p>
        </p:txBody>
      </p:sp>
      <p:sp>
        <p:nvSpPr>
          <p:cNvPr id="4"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5"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40BE49B4-898C-4A3A-83C4-EF198564516A}" type="slidenum">
              <a:rPr lang="en-GB"/>
              <a:pPr>
                <a:defRPr/>
              </a:pPr>
              <a:t>‹n.›</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CDC298A3-8A67-452B-8BBC-003B2BC4940E}" type="datetime1">
              <a:rPr lang="en-GB"/>
              <a:pPr>
                <a:defRPr/>
              </a:pPr>
              <a:t>27/03/18</a:t>
            </a:fld>
            <a:endParaRPr lang="en-GB"/>
          </a:p>
        </p:txBody>
      </p:sp>
      <p:sp>
        <p:nvSpPr>
          <p:cNvPr id="3"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4"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8DACFA8E-B4FC-4CF2-8287-CE0AE823B4F7}" type="slidenum">
              <a:rPr lang="en-GB"/>
              <a:pPr>
                <a:defRPr/>
              </a:pPr>
              <a:t>‹n.›</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D397E12C-8529-4478-B688-F5684A59668B}" type="datetime1">
              <a:rPr lang="en-GB"/>
              <a:pPr>
                <a:defRPr/>
              </a:pPr>
              <a:t>27/03/18</a:t>
            </a:fld>
            <a:endParaRPr lang="en-GB"/>
          </a:p>
        </p:txBody>
      </p:sp>
      <p:sp>
        <p:nvSpPr>
          <p:cNvPr id="6"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7"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95BCF65D-A0D1-44FB-88D0-6D9EA1980F3E}"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993B2B7-407B-465D-A485-D8FB971FC426}" type="slidenum">
              <a:rPr lang="it-IT"/>
              <a:pPr>
                <a:defRPr/>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4840A786-FACF-41B2-8C69-975EDABA08F3}" type="datetime1">
              <a:rPr lang="en-GB"/>
              <a:pPr>
                <a:defRPr/>
              </a:pPr>
              <a:t>27/03/18</a:t>
            </a:fld>
            <a:endParaRPr lang="en-GB"/>
          </a:p>
        </p:txBody>
      </p:sp>
      <p:sp>
        <p:nvSpPr>
          <p:cNvPr id="6"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7"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BC4B581F-A80A-46BF-BA78-5619D4FE7112}" type="slidenum">
              <a:rPr lang="en-GB"/>
              <a:pPr>
                <a:defRPr/>
              </a:pPr>
              <a:t>‹n.›</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27A92D7D-4625-4C29-BB59-FBC1CAA2FFCC}" type="datetime1">
              <a:rPr lang="en-GB"/>
              <a:pPr>
                <a:defRPr/>
              </a:pPr>
              <a:t>27/03/18</a:t>
            </a:fld>
            <a:endParaRPr lang="en-GB"/>
          </a:p>
        </p:txBody>
      </p:sp>
      <p:sp>
        <p:nvSpPr>
          <p:cNvPr id="5"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6"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8CD3CEE3-7986-4CA6-87A0-EAA35BE75BF5}" type="slidenum">
              <a:rPr lang="en-GB"/>
              <a:pPr>
                <a:defRPr/>
              </a:pPr>
              <a:t>‹n.›</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3A24B06B-170F-491F-A39D-4B33B1A029DF}" type="datetime1">
              <a:rPr lang="en-GB"/>
              <a:pPr>
                <a:defRPr/>
              </a:pPr>
              <a:t>27/03/18</a:t>
            </a:fld>
            <a:endParaRPr lang="en-GB"/>
          </a:p>
        </p:txBody>
      </p:sp>
      <p:sp>
        <p:nvSpPr>
          <p:cNvPr id="5"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6"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98DEDE9F-15CD-4F65-9C52-58D867E67B6E}" type="slidenum">
              <a:rPr lang="en-GB"/>
              <a:pPr>
                <a:defRPr/>
              </a:pPr>
              <a:t>‹n.›</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ayout personalizzato">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79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22770A1A-74CE-4E24-8699-A7552B9A28E2}" type="datetime1">
              <a:rPr lang="en-GB"/>
              <a:pPr>
                <a:defRPr/>
              </a:pPr>
              <a:t>27/03/18</a:t>
            </a:fld>
            <a:endParaRPr lang="en-GB"/>
          </a:p>
        </p:txBody>
      </p:sp>
      <p:sp>
        <p:nvSpPr>
          <p:cNvPr id="5"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6"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71069BB2-3B1B-4290-B386-38D0BA18C777}" type="slidenum">
              <a:rPr lang="en-GB"/>
              <a:pPr>
                <a:defRPr/>
              </a:pPr>
              <a:t>‹n.›</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4E9AB42C-4FED-4142-8000-D976CBEB7EC8}" type="datetime1">
              <a:rPr lang="en-GB"/>
              <a:pPr>
                <a:defRPr/>
              </a:pPr>
              <a:t>27/03/18</a:t>
            </a:fld>
            <a:endParaRPr lang="en-GB"/>
          </a:p>
        </p:txBody>
      </p:sp>
      <p:sp>
        <p:nvSpPr>
          <p:cNvPr id="5"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6"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0899B0A6-0085-41F2-8671-8501810B160E}" type="slidenum">
              <a:rPr lang="en-GB"/>
              <a:pPr>
                <a:defRPr/>
              </a:pPr>
              <a:t>‹n.›</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8D4C60FC-F492-4BC7-8CD1-F5D0FFB48F71}" type="datetime1">
              <a:rPr lang="en-GB"/>
              <a:pPr>
                <a:defRPr/>
              </a:pPr>
              <a:t>27/03/18</a:t>
            </a:fld>
            <a:endParaRPr lang="en-GB"/>
          </a:p>
        </p:txBody>
      </p:sp>
      <p:sp>
        <p:nvSpPr>
          <p:cNvPr id="5"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6"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8725D9F7-8005-4B7C-BBC6-FC136D1EB629}" type="slidenum">
              <a:rPr lang="en-GB"/>
              <a:pPr>
                <a:defRPr/>
              </a:pPr>
              <a:t>‹n.›</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B26B43ED-2B6F-4B4B-BAB7-A470643C249E}" type="datetime1">
              <a:rPr lang="en-GB"/>
              <a:pPr>
                <a:defRPr/>
              </a:pPr>
              <a:t>27/03/18</a:t>
            </a:fld>
            <a:endParaRPr lang="en-GB"/>
          </a:p>
        </p:txBody>
      </p:sp>
      <p:sp>
        <p:nvSpPr>
          <p:cNvPr id="6"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7"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0227CA58-62F1-4986-A4CB-A92F8A47D319}" type="slidenum">
              <a:rPr lang="en-GB"/>
              <a:pPr>
                <a:defRPr/>
              </a:pPr>
              <a:t>‹n.›</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F239A316-121E-45CC-BC5D-5299F508AE4E}" type="datetime1">
              <a:rPr lang="en-GB"/>
              <a:pPr>
                <a:defRPr/>
              </a:pPr>
              <a:t>27/03/18</a:t>
            </a:fld>
            <a:endParaRPr lang="en-GB"/>
          </a:p>
        </p:txBody>
      </p:sp>
      <p:sp>
        <p:nvSpPr>
          <p:cNvPr id="8"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9"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FEE7B628-A698-4CB5-88D6-25A44837EB3A}" type="slidenum">
              <a:rPr lang="en-GB"/>
              <a:pPr>
                <a:defRPr/>
              </a:pPr>
              <a:t>‹n.›</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4AAE704E-0B9E-429D-AD0D-04570A2812F0}" type="datetime1">
              <a:rPr lang="en-GB"/>
              <a:pPr>
                <a:defRPr/>
              </a:pPr>
              <a:t>27/03/18</a:t>
            </a:fld>
            <a:endParaRPr lang="en-GB"/>
          </a:p>
        </p:txBody>
      </p:sp>
      <p:sp>
        <p:nvSpPr>
          <p:cNvPr id="4"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5"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077621AA-141D-405C-B67F-05F276C2BCA9}" type="slidenum">
              <a:rPr lang="en-GB"/>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897A2AF-51B8-41AC-985F-B4413276B2B4}" type="slidenum">
              <a:rPr lang="it-IT"/>
              <a:pPr>
                <a:defRPr/>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086058C8-4EA6-4753-87AE-3BE25BF623AB}" type="datetime1">
              <a:rPr lang="en-GB"/>
              <a:pPr>
                <a:defRPr/>
              </a:pPr>
              <a:t>27/03/18</a:t>
            </a:fld>
            <a:endParaRPr lang="en-GB"/>
          </a:p>
        </p:txBody>
      </p:sp>
      <p:sp>
        <p:nvSpPr>
          <p:cNvPr id="3"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4"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2EC64B32-918E-4DA4-8D30-369B5D6F70EB}" type="slidenum">
              <a:rPr lang="en-GB"/>
              <a:pPr>
                <a:defRPr/>
              </a:pPr>
              <a:t>‹n.›</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0284A64C-59AC-4F15-8EF8-B24B1C3DD2C8}" type="datetime1">
              <a:rPr lang="en-GB"/>
              <a:pPr>
                <a:defRPr/>
              </a:pPr>
              <a:t>27/03/18</a:t>
            </a:fld>
            <a:endParaRPr lang="en-GB"/>
          </a:p>
        </p:txBody>
      </p:sp>
      <p:sp>
        <p:nvSpPr>
          <p:cNvPr id="6"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7"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A2370A16-D7C0-4581-9FC3-211640E99591}" type="slidenum">
              <a:rPr lang="en-GB"/>
              <a:pPr>
                <a:defRPr/>
              </a:pPr>
              <a:t>‹n.›</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5BE77198-557D-496E-BBF4-E9BE00FD410B}" type="datetime1">
              <a:rPr lang="en-GB"/>
              <a:pPr>
                <a:defRPr/>
              </a:pPr>
              <a:t>27/03/18</a:t>
            </a:fld>
            <a:endParaRPr lang="en-GB"/>
          </a:p>
        </p:txBody>
      </p:sp>
      <p:sp>
        <p:nvSpPr>
          <p:cNvPr id="6"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7"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635CB175-C7D3-41A6-8E49-3190216820D2}" type="slidenum">
              <a:rPr lang="en-GB"/>
              <a:pPr>
                <a:defRPr/>
              </a:pPr>
              <a:t>‹n.›</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437CE441-72B5-4665-A432-88058BB9F1CA}" type="datetime1">
              <a:rPr lang="en-GB"/>
              <a:pPr>
                <a:defRPr/>
              </a:pPr>
              <a:t>27/03/18</a:t>
            </a:fld>
            <a:endParaRPr lang="en-GB"/>
          </a:p>
        </p:txBody>
      </p:sp>
      <p:sp>
        <p:nvSpPr>
          <p:cNvPr id="5"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6"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0778EE2B-1302-496D-88E6-B27F873B83CF}" type="slidenum">
              <a:rPr lang="en-GB"/>
              <a:pPr>
                <a:defRPr/>
              </a:pPr>
              <a:t>‹n.›</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spcBef>
                <a:spcPct val="20000"/>
              </a:spcBef>
              <a:buFontTx/>
              <a:buChar char="•"/>
              <a:defRPr>
                <a:latin typeface="Arial" charset="0"/>
                <a:ea typeface="+mn-ea"/>
              </a:defRPr>
            </a:lvl1pPr>
          </a:lstStyle>
          <a:p>
            <a:pPr>
              <a:defRPr/>
            </a:pPr>
            <a:fld id="{2C223EB5-108F-4493-B6A0-9D577C0EB512}" type="datetime1">
              <a:rPr lang="en-GB"/>
              <a:pPr>
                <a:defRPr/>
              </a:pPr>
              <a:t>27/03/18</a:t>
            </a:fld>
            <a:endParaRPr lang="en-GB"/>
          </a:p>
        </p:txBody>
      </p:sp>
      <p:sp>
        <p:nvSpPr>
          <p:cNvPr id="5" name="Rectangle 5"/>
          <p:cNvSpPr>
            <a:spLocks noGrp="1" noChangeArrowheads="1"/>
          </p:cNvSpPr>
          <p:nvPr>
            <p:ph type="ftr" sz="quarter" idx="11"/>
          </p:nvPr>
        </p:nvSpPr>
        <p:spPr/>
        <p:txBody>
          <a:bodyPr/>
          <a:lstStyle>
            <a:lvl1pPr>
              <a:spcBef>
                <a:spcPct val="20000"/>
              </a:spcBef>
              <a:buFontTx/>
              <a:buChar char="•"/>
              <a:defRPr>
                <a:latin typeface="Arial" charset="0"/>
                <a:ea typeface="+mn-ea"/>
              </a:defRPr>
            </a:lvl1pPr>
          </a:lstStyle>
          <a:p>
            <a:pPr>
              <a:defRPr/>
            </a:pPr>
            <a:r>
              <a:rPr lang="hu-HU"/>
              <a:t>Nature biotechnology 2011; 29: 310-312</a:t>
            </a:r>
            <a:endParaRPr lang="en-GB"/>
          </a:p>
        </p:txBody>
      </p:sp>
      <p:sp>
        <p:nvSpPr>
          <p:cNvPr id="6" name="Rectangle 6"/>
          <p:cNvSpPr>
            <a:spLocks noGrp="1" noChangeArrowheads="1"/>
          </p:cNvSpPr>
          <p:nvPr>
            <p:ph type="sldNum" sz="quarter" idx="12"/>
          </p:nvPr>
        </p:nvSpPr>
        <p:spPr/>
        <p:txBody>
          <a:bodyPr/>
          <a:lstStyle>
            <a:lvl1pPr>
              <a:spcBef>
                <a:spcPct val="20000"/>
              </a:spcBef>
              <a:buFontTx/>
              <a:buChar char="•"/>
              <a:defRPr>
                <a:latin typeface="Arial" charset="0"/>
                <a:ea typeface="+mn-ea"/>
              </a:defRPr>
            </a:lvl1pPr>
          </a:lstStyle>
          <a:p>
            <a:pPr>
              <a:defRPr/>
            </a:pPr>
            <a:fld id="{4B8FFBE0-6B0C-4BC8-86F9-B6ADA4EF53DD}" type="slidenum">
              <a:rPr lang="en-GB"/>
              <a:pPr>
                <a:defRPr/>
              </a:pPr>
              <a:t>‹n.›</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iapositiva tito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Layout personalizzat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1A6A95F-C10E-4726-96DC-7BB147E887A1}" type="slidenum">
              <a:rPr lang="it-IT"/>
              <a:pPr>
                <a:defRPr/>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Layout personalizzat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70307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F5D4AABD-20FD-4323-A6E0-0BED1F3CC80F}" type="slidenum">
              <a:rPr lang="it-IT"/>
              <a:pPr>
                <a:defRPr/>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24372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054766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881559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0201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131227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487904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70429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397381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13737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27/03/18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5258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D8F08948-6863-429B-AB4D-C6E2D87F4216}" type="slidenum">
              <a:rPr lang="it-IT"/>
              <a:pPr>
                <a:defRPr/>
              </a:pPr>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Layout personalizzat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4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2B8B046B-6B37-4D3F-B9C7-6FC95038F1D4}"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F95B753-DD08-4A29-8A85-7522374A1F6D}"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6B7414E-2DC5-4391-8EC8-9DBBE8E1E39D}"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theme" Target="../theme/theme5.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34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cs typeface="+mn-cs"/>
              </a:defRPr>
            </a:lvl1pPr>
          </a:lstStyle>
          <a:p>
            <a:pPr>
              <a:defRPr/>
            </a:pPr>
            <a:endParaRPr lang="it-IT"/>
          </a:p>
        </p:txBody>
      </p:sp>
      <p:sp>
        <p:nvSpPr>
          <p:cNvPr id="434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cs typeface="+mn-cs"/>
              </a:defRPr>
            </a:lvl1pPr>
          </a:lstStyle>
          <a:p>
            <a:pPr>
              <a:defRPr/>
            </a:pPr>
            <a:endParaRPr lang="it-IT"/>
          </a:p>
        </p:txBody>
      </p:sp>
      <p:sp>
        <p:nvSpPr>
          <p:cNvPr id="434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Arial" charset="0"/>
                <a:cs typeface="+mn-cs"/>
              </a:defRPr>
            </a:lvl1pPr>
          </a:lstStyle>
          <a:p>
            <a:pPr>
              <a:defRPr/>
            </a:pPr>
            <a:fld id="{17E3892C-5DC4-4696-ADD8-6C88FD28EAB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000000"/>
                </a:solidFill>
                <a:latin typeface="Times New Roman" charset="0"/>
                <a:ea typeface="ＭＳ Ｐゴシック" charset="0"/>
                <a:cs typeface="+mn-cs"/>
              </a:defRPr>
            </a:lvl1pPr>
          </a:lstStyle>
          <a:p>
            <a:pPr>
              <a:defRPr/>
            </a:pPr>
            <a:fld id="{A121B883-944C-470D-BA58-CFEDF0EAC714}" type="datetime1">
              <a:rPr lang="en-GB"/>
              <a:pPr>
                <a:defRPr/>
              </a:pPr>
              <a:t>27/03/18</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charset="0"/>
                <a:ea typeface="ＭＳ Ｐゴシック" charset="0"/>
                <a:cs typeface="+mn-cs"/>
              </a:defRPr>
            </a:lvl1pPr>
          </a:lstStyle>
          <a:p>
            <a:pPr>
              <a:defRPr/>
            </a:pPr>
            <a:r>
              <a:rPr lang="hu-HU"/>
              <a:t>Nature biotechnology 2011; 29: 310-312</a:t>
            </a: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000000"/>
                </a:solidFill>
                <a:latin typeface="Times New Roman" charset="0"/>
                <a:ea typeface="ＭＳ Ｐゴシック" charset="0"/>
                <a:cs typeface="+mn-cs"/>
              </a:defRPr>
            </a:lvl1pPr>
          </a:lstStyle>
          <a:p>
            <a:pPr>
              <a:defRPr/>
            </a:pPr>
            <a:fld id="{9E2F6AF0-A684-43B0-BBBC-0D7A3ACCA10B}"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2" r:id="rId12"/>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000000"/>
                </a:solidFill>
                <a:latin typeface="Times New Roman" charset="0"/>
                <a:ea typeface="ＭＳ Ｐゴシック" charset="0"/>
                <a:cs typeface="+mn-cs"/>
              </a:defRPr>
            </a:lvl1pPr>
          </a:lstStyle>
          <a:p>
            <a:pPr>
              <a:defRPr/>
            </a:pPr>
            <a:fld id="{93703A26-1A4F-4EC0-8215-83EF7A3962D0}" type="datetime1">
              <a:rPr lang="en-GB"/>
              <a:pPr>
                <a:defRPr/>
              </a:pPr>
              <a:t>27/03/18</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charset="0"/>
                <a:ea typeface="ＭＳ Ｐゴシック" charset="0"/>
                <a:cs typeface="+mn-cs"/>
              </a:defRPr>
            </a:lvl1pPr>
          </a:lstStyle>
          <a:p>
            <a:pPr>
              <a:defRPr/>
            </a:pPr>
            <a:r>
              <a:rPr lang="hu-HU"/>
              <a:t>Nature biotechnology 2011; 29: 310-312</a:t>
            </a: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000000"/>
                </a:solidFill>
                <a:latin typeface="Times New Roman" charset="0"/>
                <a:ea typeface="ＭＳ Ｐゴシック" charset="0"/>
                <a:cs typeface="+mn-cs"/>
              </a:defRPr>
            </a:lvl1pPr>
          </a:lstStyle>
          <a:p>
            <a:pPr>
              <a:defRPr/>
            </a:pPr>
            <a:fld id="{1DA7FE06-99A5-4C65-BF75-1BE29E560D9D}"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FontTx/>
              <a:buNone/>
            </a:pPr>
            <a:fld id="{4B6055F8-1D02-4417-9241-55C834FD9970}" type="datetimeFigureOut">
              <a:rPr lang="it-IT" smtClean="0">
                <a:solidFill>
                  <a:prstClr val="black">
                    <a:tint val="75000"/>
                  </a:prstClr>
                </a:solidFill>
                <a:latin typeface="Calibri"/>
                <a:cs typeface="+mn-cs"/>
              </a:rPr>
              <a:pPr fontAlgn="auto">
                <a:spcBef>
                  <a:spcPts val="0"/>
                </a:spcBef>
                <a:spcAft>
                  <a:spcPts val="0"/>
                </a:spcAft>
                <a:buFontTx/>
                <a:buNone/>
              </a:pPr>
              <a:t>27/03/18</a:t>
            </a:fld>
            <a:endParaRPr lang="it-IT">
              <a:solidFill>
                <a:prstClr val="black">
                  <a:tint val="75000"/>
                </a:prstClr>
              </a:solidFill>
              <a:latin typeface="Calibri"/>
              <a:cs typeface="+mn-cs"/>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FontTx/>
              <a:buNone/>
            </a:pPr>
            <a:endParaRPr lang="it-IT">
              <a:solidFill>
                <a:prstClr val="black">
                  <a:tint val="75000"/>
                </a:prstClr>
              </a:solidFill>
              <a:latin typeface="Calibri"/>
              <a:cs typeface="+mn-cs"/>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FontTx/>
              <a:buNone/>
            </a:pPr>
            <a:fld id="{B007B441-5312-499D-93C3-6E37886527FA}" type="slidenum">
              <a:rPr lang="it-IT" smtClean="0">
                <a:solidFill>
                  <a:prstClr val="black">
                    <a:tint val="75000"/>
                  </a:prstClr>
                </a:solidFill>
                <a:latin typeface="Calibri"/>
                <a:cs typeface="+mn-cs"/>
              </a:rPr>
              <a:pPr fontAlgn="auto">
                <a:spcBef>
                  <a:spcPts val="0"/>
                </a:spcBef>
                <a:spcAft>
                  <a:spcPts val="0"/>
                </a:spcAft>
                <a:buFontTx/>
                <a:buNone/>
              </a:pPr>
              <a:t>‹n.›</a:t>
            </a:fld>
            <a:endParaRPr lang="it-IT">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FontTx/>
              <a:buNone/>
            </a:pPr>
            <a:fld id="{4B6055F8-1D02-4417-9241-55C834FD9970}" type="datetimeFigureOut">
              <a:rPr lang="it-IT" smtClean="0">
                <a:solidFill>
                  <a:prstClr val="black">
                    <a:tint val="75000"/>
                  </a:prstClr>
                </a:solidFill>
                <a:latin typeface="Calibri"/>
              </a:rPr>
              <a:pPr fontAlgn="auto">
                <a:spcBef>
                  <a:spcPts val="0"/>
                </a:spcBef>
                <a:spcAft>
                  <a:spcPts val="0"/>
                </a:spcAft>
                <a:buFontTx/>
                <a:buNone/>
              </a:pPr>
              <a:t>27/03/18</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FontTx/>
              <a:buNone/>
            </a:pP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FontTx/>
              <a:buNone/>
            </a:pPr>
            <a:fld id="{B007B441-5312-499D-93C3-6E37886527FA}" type="slidenum">
              <a:rPr lang="it-IT" smtClean="0">
                <a:solidFill>
                  <a:prstClr val="black">
                    <a:tint val="75000"/>
                  </a:prstClr>
                </a:solidFill>
                <a:latin typeface="Calibri"/>
              </a:rPr>
              <a:pPr fontAlgn="auto">
                <a:spcBef>
                  <a:spcPts val="0"/>
                </a:spcBef>
                <a:spcAft>
                  <a:spcPts val="0"/>
                </a:spcAft>
                <a:buFontTx/>
                <a:buNone/>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3392417"/>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jpeg"/><Relationship Id="rId1" Type="http://schemas.openxmlformats.org/officeDocument/2006/relationships/themeOverride" Target="../theme/themeOverride5.xml"/><Relationship Id="rId2"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1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chart" Target="../charts/char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chart" Target="../charts/char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chart" Target="../charts/chart6.xml"/><Relationship Id="rId3" Type="http://schemas.openxmlformats.org/officeDocument/2006/relationships/chart" Target="../charts/char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jpeg"/><Relationship Id="rId5" Type="http://schemas.openxmlformats.org/officeDocument/2006/relationships/image" Target="../media/image13.png"/><Relationship Id="rId1" Type="http://schemas.openxmlformats.org/officeDocument/2006/relationships/themeOverride" Target="../theme/themeOverride6.xml"/><Relationship Id="rId2"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5" Type="http://schemas.openxmlformats.org/officeDocument/2006/relationships/image" Target="../media/image3.png"/><Relationship Id="rId1" Type="http://schemas.openxmlformats.org/officeDocument/2006/relationships/themeOverride" Target="../theme/themeOverride1.xml"/><Relationship Id="rId2"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48.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jpe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themeOverride" Target="../theme/themeOverride2.xml"/><Relationship Id="rId2"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emf"/><Relationship Id="rId1" Type="http://schemas.openxmlformats.org/officeDocument/2006/relationships/themeOverride" Target="../theme/themeOverride3.xml"/><Relationship Id="rId2"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jpeg"/><Relationship Id="rId1" Type="http://schemas.openxmlformats.org/officeDocument/2006/relationships/themeOverride" Target="../theme/themeOverride4.xml"/><Relationship Id="rId2"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1.wdp"/><Relationship Id="rId1" Type="http://schemas.openxmlformats.org/officeDocument/2006/relationships/slideLayout" Target="../slideLayouts/slideLayout36.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asellaDiTesto 3"/>
          <p:cNvSpPr txBox="1">
            <a:spLocks noChangeArrowheads="1"/>
          </p:cNvSpPr>
          <p:nvPr/>
        </p:nvSpPr>
        <p:spPr bwMode="auto">
          <a:xfrm>
            <a:off x="0" y="3189288"/>
            <a:ext cx="9144000" cy="1176337"/>
          </a:xfrm>
          <a:prstGeom prst="rect">
            <a:avLst/>
          </a:prstGeom>
          <a:noFill/>
          <a:ln w="9525">
            <a:noFill/>
            <a:miter lim="800000"/>
            <a:headEnd/>
            <a:tailEnd/>
          </a:ln>
        </p:spPr>
        <p:txBody>
          <a:bodyPr>
            <a:spAutoFit/>
          </a:bodyPr>
          <a:lstStyle/>
          <a:p>
            <a:pPr algn="ctr">
              <a:buFontTx/>
              <a:buNone/>
            </a:pPr>
            <a:r>
              <a:rPr lang="it-IT" b="1" dirty="0" smtClean="0">
                <a:solidFill>
                  <a:srgbClr val="006699"/>
                </a:solidFill>
                <a:latin typeface="Tahoma" pitchFamily="34" charset="0"/>
              </a:rPr>
              <a:t>Quadro </a:t>
            </a:r>
            <a:r>
              <a:rPr lang="it-IT" b="1" dirty="0" err="1" smtClean="0">
                <a:solidFill>
                  <a:srgbClr val="006699"/>
                </a:solidFill>
                <a:latin typeface="Tahoma" pitchFamily="34" charset="0"/>
              </a:rPr>
              <a:t>scientifico-regolatorio</a:t>
            </a:r>
            <a:r>
              <a:rPr lang="it-IT" b="1" dirty="0" smtClean="0">
                <a:solidFill>
                  <a:srgbClr val="006699"/>
                </a:solidFill>
                <a:latin typeface="Tahoma" pitchFamily="34" charset="0"/>
              </a:rPr>
              <a:t> dei </a:t>
            </a:r>
          </a:p>
          <a:p>
            <a:pPr algn="ctr">
              <a:buFontTx/>
              <a:buNone/>
            </a:pPr>
            <a:r>
              <a:rPr lang="it-IT" b="1" dirty="0" smtClean="0">
                <a:solidFill>
                  <a:srgbClr val="006699"/>
                </a:solidFill>
                <a:latin typeface="Tahoma" pitchFamily="34" charset="0"/>
              </a:rPr>
              <a:t>farmaci </a:t>
            </a:r>
            <a:r>
              <a:rPr lang="it-IT" b="1" dirty="0" err="1" smtClean="0">
                <a:solidFill>
                  <a:srgbClr val="006699"/>
                </a:solidFill>
                <a:latin typeface="Tahoma" pitchFamily="34" charset="0"/>
              </a:rPr>
              <a:t>biosimilari</a:t>
            </a:r>
            <a:endParaRPr lang="it-IT" b="1" dirty="0" smtClean="0">
              <a:solidFill>
                <a:srgbClr val="006699"/>
              </a:solidFill>
            </a:endParaRPr>
          </a:p>
        </p:txBody>
      </p:sp>
      <p:sp>
        <p:nvSpPr>
          <p:cNvPr id="28675" name="Rettangolo 2"/>
          <p:cNvSpPr>
            <a:spLocks noChangeArrowheads="1"/>
          </p:cNvSpPr>
          <p:nvPr/>
        </p:nvSpPr>
        <p:spPr bwMode="auto">
          <a:xfrm>
            <a:off x="2286000" y="4797425"/>
            <a:ext cx="4572000" cy="1020216"/>
          </a:xfrm>
          <a:prstGeom prst="rect">
            <a:avLst/>
          </a:prstGeom>
          <a:noFill/>
          <a:ln w="9525">
            <a:noFill/>
            <a:miter lim="800000"/>
            <a:headEnd/>
            <a:tailEnd/>
          </a:ln>
        </p:spPr>
        <p:txBody>
          <a:bodyPr>
            <a:spAutoFit/>
          </a:bodyPr>
          <a:lstStyle/>
          <a:p>
            <a:pPr algn="ctr">
              <a:lnSpc>
                <a:spcPct val="150000"/>
              </a:lnSpc>
              <a:buFontTx/>
              <a:buNone/>
            </a:pPr>
            <a:r>
              <a:rPr lang="it-IT" sz="2000" b="1" dirty="0" smtClean="0">
                <a:solidFill>
                  <a:srgbClr val="006699"/>
                </a:solidFill>
                <a:cs typeface="Tahoma" pitchFamily="34" charset="0"/>
              </a:rPr>
              <a:t>Simona Montilla</a:t>
            </a:r>
          </a:p>
          <a:p>
            <a:pPr algn="ctr">
              <a:lnSpc>
                <a:spcPct val="150000"/>
              </a:lnSpc>
              <a:buFontTx/>
              <a:buNone/>
            </a:pPr>
            <a:r>
              <a:rPr lang="it-IT" sz="2000" b="1" dirty="0" smtClean="0">
                <a:solidFill>
                  <a:srgbClr val="006699"/>
                </a:solidFill>
                <a:cs typeface="Tahoma" pitchFamily="34" charset="0"/>
              </a:rPr>
              <a:t>s.montilla@aifa.gov.it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887" t="17249" r="52367" b="18306"/>
          <a:stretch>
            <a:fillRect/>
          </a:stretch>
        </p:blipFill>
        <p:spPr bwMode="auto">
          <a:xfrm>
            <a:off x="755576" y="2060848"/>
            <a:ext cx="3672408" cy="3384376"/>
          </a:xfrm>
          <a:prstGeom prst="rect">
            <a:avLst/>
          </a:prstGeom>
          <a:noFill/>
          <a:ln w="9525" algn="ctr">
            <a:noFill/>
            <a:miter lim="800000"/>
            <a:headEnd/>
            <a:tailEnd/>
          </a:ln>
          <a:effectLst/>
        </p:spPr>
      </p:pic>
      <p:pic>
        <p:nvPicPr>
          <p:cNvPr id="30723" name="Picture 2" descr="Risultati immagini per ema biosimilari"/>
          <p:cNvPicPr>
            <a:picLocks noChangeAspect="1" noChangeArrowheads="1"/>
          </p:cNvPicPr>
          <p:nvPr/>
        </p:nvPicPr>
        <p:blipFill>
          <a:blip r:embed="rId3" cstate="print"/>
          <a:srcRect/>
          <a:stretch>
            <a:fillRect/>
          </a:stretch>
        </p:blipFill>
        <p:spPr bwMode="auto">
          <a:xfrm>
            <a:off x="6732588" y="5589588"/>
            <a:ext cx="1768475" cy="598487"/>
          </a:xfrm>
          <a:prstGeom prst="rect">
            <a:avLst/>
          </a:prstGeom>
          <a:noFill/>
          <a:ln w="9525">
            <a:noFill/>
            <a:miter lim="800000"/>
            <a:headEnd/>
            <a:tailEnd/>
          </a:ln>
        </p:spPr>
      </p:pic>
      <p:sp>
        <p:nvSpPr>
          <p:cNvPr id="30724" name="CasellaDiTesto 3"/>
          <p:cNvSpPr txBox="1">
            <a:spLocks noChangeArrowheads="1"/>
          </p:cNvSpPr>
          <p:nvPr/>
        </p:nvSpPr>
        <p:spPr bwMode="auto">
          <a:xfrm>
            <a:off x="0" y="620688"/>
            <a:ext cx="9144000" cy="1077218"/>
          </a:xfrm>
          <a:prstGeom prst="rect">
            <a:avLst/>
          </a:prstGeom>
          <a:noFill/>
          <a:ln w="9525">
            <a:noFill/>
            <a:miter lim="800000"/>
            <a:headEnd/>
            <a:tailEnd/>
          </a:ln>
        </p:spPr>
        <p:txBody>
          <a:bodyPr>
            <a:spAutoFit/>
          </a:bodyPr>
          <a:lstStyle/>
          <a:p>
            <a:pPr algn="ctr">
              <a:buFontTx/>
              <a:buNone/>
            </a:pPr>
            <a:r>
              <a:rPr lang="it-IT" dirty="0" smtClean="0">
                <a:solidFill>
                  <a:srgbClr val="006699"/>
                </a:solidFill>
                <a:latin typeface="Tahoma" pitchFamily="34" charset="0"/>
                <a:ea typeface="Tahoma" pitchFamily="34" charset="0"/>
                <a:cs typeface="Tahoma" pitchFamily="34" charset="0"/>
              </a:rPr>
              <a:t>Confronto dei dati richiesti per l’approvazione del </a:t>
            </a:r>
            <a:r>
              <a:rPr lang="it-IT" dirty="0" err="1" smtClean="0">
                <a:solidFill>
                  <a:srgbClr val="006699"/>
                </a:solidFill>
                <a:latin typeface="Tahoma" pitchFamily="34" charset="0"/>
                <a:ea typeface="Tahoma" pitchFamily="34" charset="0"/>
                <a:cs typeface="Tahoma" pitchFamily="34" charset="0"/>
              </a:rPr>
              <a:t>biosimilari</a:t>
            </a:r>
            <a:r>
              <a:rPr lang="it-IT" dirty="0" smtClean="0">
                <a:solidFill>
                  <a:srgbClr val="006699"/>
                </a:solidFill>
                <a:latin typeface="Tahoma" pitchFamily="34" charset="0"/>
                <a:ea typeface="Tahoma" pitchFamily="34" charset="0"/>
                <a:cs typeface="Tahoma" pitchFamily="34" charset="0"/>
              </a:rPr>
              <a:t> verso il medicinale di riferimento</a:t>
            </a:r>
            <a:endParaRPr lang="it-IT" dirty="0">
              <a:solidFill>
                <a:srgbClr val="006699"/>
              </a:solidFill>
              <a:latin typeface="Tahoma" pitchFamily="34" charset="0"/>
              <a:ea typeface="Tahoma" pitchFamily="34" charset="0"/>
              <a:cs typeface="Tahoma" pitchFamily="34" charset="0"/>
            </a:endParaRPr>
          </a:p>
        </p:txBody>
      </p:sp>
      <p:pic>
        <p:nvPicPr>
          <p:cNvPr id="5" name="Picture 2"/>
          <p:cNvPicPr>
            <a:picLocks noChangeAspect="1" noChangeArrowheads="1"/>
          </p:cNvPicPr>
          <p:nvPr/>
        </p:nvPicPr>
        <p:blipFill>
          <a:blip r:embed="rId2" cstate="print"/>
          <a:srcRect l="47633" t="17249" r="3774" b="18306"/>
          <a:stretch>
            <a:fillRect/>
          </a:stretch>
        </p:blipFill>
        <p:spPr bwMode="auto">
          <a:xfrm>
            <a:off x="4559477" y="2060848"/>
            <a:ext cx="3900955" cy="3384376"/>
          </a:xfrm>
          <a:prstGeom prst="rect">
            <a:avLst/>
          </a:prstGeom>
          <a:noFill/>
          <a:ln w="9525" algn="ctr">
            <a:noFill/>
            <a:miter lim="800000"/>
            <a:headEnd/>
            <a:tailEnd/>
          </a:ln>
          <a:effectLst/>
        </p:spPr>
      </p:pic>
    </p:spTree>
    <p:extLst>
      <p:ext uri="{BB962C8B-B14F-4D97-AF65-F5344CB8AC3E}">
        <p14:creationId xmlns:p14="http://schemas.microsoft.com/office/powerpoint/2010/main" val="23967518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9" name="Hexagon 18"/>
          <p:cNvSpPr/>
          <p:nvPr/>
        </p:nvSpPr>
        <p:spPr>
          <a:xfrm>
            <a:off x="3782107" y="2493307"/>
            <a:ext cx="469892" cy="404300"/>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2770" name="Title 1"/>
          <p:cNvSpPr>
            <a:spLocks noGrp="1"/>
          </p:cNvSpPr>
          <p:nvPr>
            <p:ph type="title"/>
          </p:nvPr>
        </p:nvSpPr>
        <p:spPr>
          <a:xfrm>
            <a:off x="685800" y="332656"/>
            <a:ext cx="7772400" cy="1143000"/>
          </a:xfrm>
        </p:spPr>
        <p:txBody>
          <a:bodyPr>
            <a:normAutofit/>
          </a:bodyPr>
          <a:lstStyle/>
          <a:p>
            <a:r>
              <a:rPr lang="en-US" altLang="en-US" sz="3200" dirty="0" err="1" smtClean="0">
                <a:solidFill>
                  <a:srgbClr val="006699"/>
                </a:solidFill>
                <a:latin typeface="Tahoma"/>
                <a:ea typeface="ＭＳ Ｐゴシック" pitchFamily="34" charset="-128"/>
                <a:cs typeface="Tahoma"/>
              </a:rPr>
              <a:t>Caratterizzazione</a:t>
            </a:r>
            <a:r>
              <a:rPr lang="en-US" altLang="en-US" sz="3200" dirty="0" smtClean="0">
                <a:solidFill>
                  <a:srgbClr val="006699"/>
                </a:solidFill>
                <a:latin typeface="Tahoma"/>
                <a:ea typeface="ＭＳ Ｐゴシック" pitchFamily="34" charset="-128"/>
                <a:cs typeface="Tahoma"/>
              </a:rPr>
              <a:t> </a:t>
            </a:r>
            <a:r>
              <a:rPr lang="en-US" altLang="en-US" sz="3200" dirty="0" err="1" smtClean="0">
                <a:solidFill>
                  <a:srgbClr val="006699"/>
                </a:solidFill>
                <a:latin typeface="Tahoma"/>
                <a:ea typeface="ＭＳ Ｐゴシック" pitchFamily="34" charset="-128"/>
                <a:cs typeface="Tahoma"/>
              </a:rPr>
              <a:t>Analitica</a:t>
            </a:r>
            <a:endParaRPr lang="en-US" altLang="en-US" sz="3200" dirty="0">
              <a:solidFill>
                <a:srgbClr val="006699"/>
              </a:solidFill>
              <a:latin typeface="Tahoma"/>
              <a:ea typeface="ＭＳ Ｐゴシック" pitchFamily="34" charset="-128"/>
              <a:cs typeface="Tahoma"/>
            </a:endParaRPr>
          </a:p>
        </p:txBody>
      </p:sp>
      <p:sp>
        <p:nvSpPr>
          <p:cNvPr id="5" name="Freeform 4"/>
          <p:cNvSpPr/>
          <p:nvPr/>
        </p:nvSpPr>
        <p:spPr>
          <a:xfrm>
            <a:off x="3851920" y="2875754"/>
            <a:ext cx="1471801" cy="1201318"/>
          </a:xfrm>
          <a:custGeom>
            <a:avLst/>
            <a:gdLst>
              <a:gd name="connsiteX0" fmla="*/ 0 w 1654247"/>
              <a:gd name="connsiteY0" fmla="*/ 715496 h 1430991"/>
              <a:gd name="connsiteX1" fmla="*/ 408834 w 1654247"/>
              <a:gd name="connsiteY1" fmla="*/ 0 h 1430991"/>
              <a:gd name="connsiteX2" fmla="*/ 1245413 w 1654247"/>
              <a:gd name="connsiteY2" fmla="*/ 0 h 1430991"/>
              <a:gd name="connsiteX3" fmla="*/ 1654247 w 1654247"/>
              <a:gd name="connsiteY3" fmla="*/ 715496 h 1430991"/>
              <a:gd name="connsiteX4" fmla="*/ 1245413 w 1654247"/>
              <a:gd name="connsiteY4" fmla="*/ 1430991 h 1430991"/>
              <a:gd name="connsiteX5" fmla="*/ 408834 w 1654247"/>
              <a:gd name="connsiteY5" fmla="*/ 1430991 h 1430991"/>
              <a:gd name="connsiteX6" fmla="*/ 0 w 1654247"/>
              <a:gd name="connsiteY6" fmla="*/ 715496 h 143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4247" h="1430991">
                <a:moveTo>
                  <a:pt x="0" y="715496"/>
                </a:moveTo>
                <a:lnTo>
                  <a:pt x="408834" y="0"/>
                </a:lnTo>
                <a:lnTo>
                  <a:pt x="1245413" y="0"/>
                </a:lnTo>
                <a:lnTo>
                  <a:pt x="1654247" y="715496"/>
                </a:lnTo>
                <a:lnTo>
                  <a:pt x="1245413" y="1430991"/>
                </a:lnTo>
                <a:lnTo>
                  <a:pt x="408834" y="1430991"/>
                </a:lnTo>
                <a:lnTo>
                  <a:pt x="0" y="715496"/>
                </a:lnTo>
                <a:close/>
              </a:path>
            </a:pathLst>
          </a:custGeom>
          <a:solidFill>
            <a:srgbClr val="3E8E4B">
              <a:alpha val="81961"/>
            </a:srgbClr>
          </a:solidFill>
          <a:ln>
            <a:solidFill>
              <a:schemeClr val="bg1"/>
            </a:solidFill>
          </a:ln>
        </p:spPr>
        <p:style>
          <a:lnRef idx="2">
            <a:scrgbClr r="0" g="0" b="0"/>
          </a:lnRef>
          <a:fillRef idx="1">
            <a:scrgbClr r="0" g="0" b="0"/>
          </a:fillRef>
          <a:effectRef idx="0">
            <a:schemeClr val="accent1">
              <a:alpha val="90000"/>
              <a:hueOff val="0"/>
              <a:satOff val="0"/>
              <a:lumOff val="0"/>
              <a:alphaOff val="-8000"/>
            </a:schemeClr>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endParaRPr lang="en-US" sz="1050" b="1" dirty="0" smtClean="0">
              <a:ln/>
              <a:solidFill>
                <a:srgbClr val="FFFFFF"/>
              </a:solidFill>
              <a:latin typeface="Arial" panose="020B0604020202020204" pitchFamily="34" charset="0"/>
              <a:ea typeface="Arial Unicode MS" pitchFamily="34" charset="-128"/>
              <a:cs typeface="Times New Roman" pitchFamily="18" charset="0"/>
            </a:endParaRPr>
          </a:p>
          <a:p>
            <a:pPr algn="ctr" defTabSz="400050">
              <a:lnSpc>
                <a:spcPct val="90000"/>
              </a:lnSpc>
              <a:spcBef>
                <a:spcPct val="0"/>
              </a:spcBef>
              <a:spcAft>
                <a:spcPct val="35000"/>
              </a:spcAft>
            </a:pPr>
            <a:endParaRPr lang="en-US" sz="1050" b="1" dirty="0" smtClean="0">
              <a:ln/>
              <a:solidFill>
                <a:srgbClr val="FFFFFF"/>
              </a:solidFill>
              <a:latin typeface="Arial" panose="020B0604020202020204" pitchFamily="34" charset="0"/>
              <a:ea typeface="Arial Unicode MS" pitchFamily="34" charset="-128"/>
              <a:cs typeface="Times New Roman" pitchFamily="18" charset="0"/>
            </a:endParaRPr>
          </a:p>
          <a:p>
            <a:pPr algn="ctr" defTabSz="400050">
              <a:lnSpc>
                <a:spcPct val="90000"/>
              </a:lnSpc>
              <a:spcBef>
                <a:spcPct val="0"/>
              </a:spcBef>
              <a:spcAft>
                <a:spcPct val="35000"/>
              </a:spcAft>
              <a:buNone/>
            </a:pPr>
            <a:r>
              <a:rPr lang="en-US" sz="1050" b="1" dirty="0" err="1" smtClean="0">
                <a:ln/>
                <a:solidFill>
                  <a:srgbClr val="FFFFFF"/>
                </a:solidFill>
                <a:latin typeface="Arial" panose="020B0604020202020204" pitchFamily="34" charset="0"/>
                <a:ea typeface="Arial Unicode MS" pitchFamily="34" charset="-128"/>
                <a:cs typeface="Times New Roman" pitchFamily="18" charset="0"/>
              </a:rPr>
              <a:t>Impurezze</a:t>
            </a:r>
            <a:endParaRPr lang="en-US" sz="1050" b="1" dirty="0" smtClean="0">
              <a:ln/>
              <a:solidFill>
                <a:srgbClr val="FFFFFF"/>
              </a:solidFill>
              <a:latin typeface="Arial" panose="020B0604020202020204" pitchFamily="34" charset="0"/>
              <a:ea typeface="Arial Unicode MS" pitchFamily="34" charset="-128"/>
              <a:cs typeface="Times New Roman" pitchFamily="18" charset="0"/>
            </a:endParaRPr>
          </a:p>
          <a:p>
            <a:pPr algn="ctr" defTabSz="400050">
              <a:lnSpc>
                <a:spcPct val="90000"/>
              </a:lnSpc>
              <a:spcBef>
                <a:spcPct val="0"/>
              </a:spcBef>
              <a:spcAft>
                <a:spcPct val="35000"/>
              </a:spcAft>
              <a:buNone/>
            </a:pPr>
            <a:r>
              <a:rPr lang="en-US" sz="1050" b="1" dirty="0" smtClean="0">
                <a:ln/>
                <a:solidFill>
                  <a:srgbClr val="FFFFFF"/>
                </a:solidFill>
                <a:latin typeface="Arial" panose="020B0604020202020204" pitchFamily="34" charset="0"/>
                <a:ea typeface="Arial Unicode MS" pitchFamily="34" charset="-128"/>
                <a:cs typeface="Times New Roman" pitchFamily="18" charset="0"/>
              </a:rPr>
              <a:t>process-related </a:t>
            </a:r>
            <a:endParaRPr lang="en-US" sz="1050" b="1" dirty="0">
              <a:ln/>
              <a:solidFill>
                <a:srgbClr val="FFFFFF"/>
              </a:solidFill>
              <a:latin typeface="Arial" panose="020B0604020202020204" pitchFamily="34" charset="0"/>
              <a:ea typeface="Arial Unicode MS" pitchFamily="34" charset="-128"/>
              <a:cs typeface="Times New Roman" pitchFamily="18" charset="0"/>
            </a:endParaRPr>
          </a:p>
        </p:txBody>
      </p:sp>
      <p:sp>
        <p:nvSpPr>
          <p:cNvPr id="6" name="Hexagon 5"/>
          <p:cNvSpPr/>
          <p:nvPr/>
        </p:nvSpPr>
        <p:spPr>
          <a:xfrm>
            <a:off x="4722608" y="2398041"/>
            <a:ext cx="468107" cy="403336"/>
          </a:xfrm>
          <a:prstGeom prst="hexagon">
            <a:avLst>
              <a:gd name="adj" fmla="val 28900"/>
              <a:gd name="vf" fmla="val 11547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4059986" y="1844824"/>
            <a:ext cx="1088078" cy="970169"/>
          </a:xfrm>
          <a:custGeom>
            <a:avLst/>
            <a:gdLst>
              <a:gd name="connsiteX0" fmla="*/ 0 w 1355644"/>
              <a:gd name="connsiteY0" fmla="*/ 586396 h 1172791"/>
              <a:gd name="connsiteX1" fmla="*/ 335066 w 1355644"/>
              <a:gd name="connsiteY1" fmla="*/ 0 h 1172791"/>
              <a:gd name="connsiteX2" fmla="*/ 1020578 w 1355644"/>
              <a:gd name="connsiteY2" fmla="*/ 0 h 1172791"/>
              <a:gd name="connsiteX3" fmla="*/ 1355644 w 1355644"/>
              <a:gd name="connsiteY3" fmla="*/ 586396 h 1172791"/>
              <a:gd name="connsiteX4" fmla="*/ 1020578 w 1355644"/>
              <a:gd name="connsiteY4" fmla="*/ 1172791 h 1172791"/>
              <a:gd name="connsiteX5" fmla="*/ 335066 w 1355644"/>
              <a:gd name="connsiteY5" fmla="*/ 1172791 h 1172791"/>
              <a:gd name="connsiteX6" fmla="*/ 0 w 1355644"/>
              <a:gd name="connsiteY6" fmla="*/ 586396 h 117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5644" h="1172791">
                <a:moveTo>
                  <a:pt x="0" y="586396"/>
                </a:moveTo>
                <a:lnTo>
                  <a:pt x="335066" y="0"/>
                </a:lnTo>
                <a:lnTo>
                  <a:pt x="1020578" y="0"/>
                </a:lnTo>
                <a:lnTo>
                  <a:pt x="1355644" y="586396"/>
                </a:lnTo>
                <a:lnTo>
                  <a:pt x="1020578" y="1172791"/>
                </a:lnTo>
                <a:lnTo>
                  <a:pt x="335066" y="1172791"/>
                </a:lnTo>
                <a:lnTo>
                  <a:pt x="0" y="586396"/>
                </a:lnTo>
                <a:close/>
              </a:path>
            </a:pathLst>
          </a:custGeom>
          <a:solidFill>
            <a:schemeClr val="accent4">
              <a:alpha val="89804"/>
            </a:schemeClr>
          </a:solidFill>
        </p:spPr>
        <p:style>
          <a:lnRef idx="2">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buNone/>
            </a:pPr>
            <a:r>
              <a:rPr lang="en-US" sz="1200" b="1" dirty="0" err="1" smtClean="0">
                <a:solidFill>
                  <a:srgbClr val="FFFFFF"/>
                </a:solidFill>
                <a:latin typeface="Tahoma"/>
                <a:ea typeface="Arial Unicode MS" pitchFamily="34" charset="-128"/>
                <a:cs typeface="Tahoma"/>
              </a:rPr>
              <a:t>Struttura</a:t>
            </a:r>
            <a:r>
              <a:rPr lang="en-US" sz="1200" b="1" dirty="0" smtClean="0">
                <a:solidFill>
                  <a:srgbClr val="FFFFFF"/>
                </a:solidFill>
                <a:latin typeface="Tahoma"/>
                <a:ea typeface="Arial Unicode MS" pitchFamily="34" charset="-128"/>
                <a:cs typeface="Tahoma"/>
              </a:rPr>
              <a:t> </a:t>
            </a:r>
            <a:r>
              <a:rPr lang="en-US" sz="1200" b="1" dirty="0">
                <a:solidFill>
                  <a:srgbClr val="FFFFFF"/>
                </a:solidFill>
                <a:latin typeface="Tahoma"/>
                <a:ea typeface="Arial Unicode MS" pitchFamily="34" charset="-128"/>
                <a:cs typeface="Tahoma"/>
              </a:rPr>
              <a:t/>
            </a:r>
            <a:br>
              <a:rPr lang="en-US" sz="1200" b="1" dirty="0">
                <a:solidFill>
                  <a:srgbClr val="FFFFFF"/>
                </a:solidFill>
                <a:latin typeface="Tahoma"/>
                <a:ea typeface="Arial Unicode MS" pitchFamily="34" charset="-128"/>
                <a:cs typeface="Tahoma"/>
              </a:rPr>
            </a:br>
            <a:r>
              <a:rPr lang="en-US" sz="1200" b="1" dirty="0" err="1" smtClean="0">
                <a:solidFill>
                  <a:srgbClr val="FFFFFF"/>
                </a:solidFill>
                <a:latin typeface="Tahoma"/>
                <a:ea typeface="Arial Unicode MS" pitchFamily="34" charset="-128"/>
                <a:cs typeface="Tahoma"/>
              </a:rPr>
              <a:t>primaria</a:t>
            </a:r>
            <a:endParaRPr lang="en-US" sz="1200" b="1" dirty="0">
              <a:solidFill>
                <a:srgbClr val="FFFFFF"/>
              </a:solidFill>
              <a:latin typeface="Tahoma"/>
              <a:ea typeface="Arial Unicode MS" pitchFamily="34" charset="-128"/>
              <a:cs typeface="Tahoma"/>
            </a:endParaRPr>
          </a:p>
        </p:txBody>
      </p:sp>
      <p:sp>
        <p:nvSpPr>
          <p:cNvPr id="8" name="Hexagon 7"/>
          <p:cNvSpPr/>
          <p:nvPr/>
        </p:nvSpPr>
        <p:spPr>
          <a:xfrm>
            <a:off x="5268925" y="3152065"/>
            <a:ext cx="468107" cy="403336"/>
          </a:xfrm>
          <a:prstGeom prst="hexagon">
            <a:avLst>
              <a:gd name="adj" fmla="val 28900"/>
              <a:gd name="vf" fmla="val 11547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4992448" y="2476409"/>
            <a:ext cx="1091720" cy="879593"/>
          </a:xfrm>
          <a:custGeom>
            <a:avLst/>
            <a:gdLst>
              <a:gd name="connsiteX0" fmla="*/ 0 w 1355644"/>
              <a:gd name="connsiteY0" fmla="*/ 586396 h 1172791"/>
              <a:gd name="connsiteX1" fmla="*/ 335066 w 1355644"/>
              <a:gd name="connsiteY1" fmla="*/ 0 h 1172791"/>
              <a:gd name="connsiteX2" fmla="*/ 1020578 w 1355644"/>
              <a:gd name="connsiteY2" fmla="*/ 0 h 1172791"/>
              <a:gd name="connsiteX3" fmla="*/ 1355644 w 1355644"/>
              <a:gd name="connsiteY3" fmla="*/ 586396 h 1172791"/>
              <a:gd name="connsiteX4" fmla="*/ 1020578 w 1355644"/>
              <a:gd name="connsiteY4" fmla="*/ 1172791 h 1172791"/>
              <a:gd name="connsiteX5" fmla="*/ 335066 w 1355644"/>
              <a:gd name="connsiteY5" fmla="*/ 1172791 h 1172791"/>
              <a:gd name="connsiteX6" fmla="*/ 0 w 1355644"/>
              <a:gd name="connsiteY6" fmla="*/ 586396 h 117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5644" h="1172791">
                <a:moveTo>
                  <a:pt x="0" y="586396"/>
                </a:moveTo>
                <a:lnTo>
                  <a:pt x="335066" y="0"/>
                </a:lnTo>
                <a:lnTo>
                  <a:pt x="1020578" y="0"/>
                </a:lnTo>
                <a:lnTo>
                  <a:pt x="1355644" y="586396"/>
                </a:lnTo>
                <a:lnTo>
                  <a:pt x="1020578" y="1172791"/>
                </a:lnTo>
                <a:lnTo>
                  <a:pt x="335066" y="1172791"/>
                </a:lnTo>
                <a:lnTo>
                  <a:pt x="0" y="586396"/>
                </a:lnTo>
                <a:close/>
              </a:path>
            </a:pathLst>
          </a:custGeom>
          <a:solidFill>
            <a:srgbClr val="0E799A">
              <a:alpha val="80000"/>
            </a:srgbClr>
          </a:solidFill>
          <a:ln>
            <a:solidFill>
              <a:schemeClr val="bg1"/>
            </a:solidFill>
          </a:ln>
        </p:spPr>
        <p:style>
          <a:lnRef idx="2">
            <a:scrgbClr r="0" g="0" b="0"/>
          </a:lnRef>
          <a:fillRef idx="1">
            <a:scrgbClr r="0" g="0" b="0"/>
          </a:fillRef>
          <a:effectRef idx="0">
            <a:schemeClr val="accent1">
              <a:alpha val="90000"/>
              <a:hueOff val="0"/>
              <a:satOff val="0"/>
              <a:lumOff val="0"/>
              <a:alphaOff val="-40000"/>
            </a:schemeClr>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buNone/>
            </a:pPr>
            <a:r>
              <a:rPr lang="en-US" sz="1050" b="1" dirty="0" err="1" smtClean="0">
                <a:solidFill>
                  <a:srgbClr val="FFFFFF"/>
                </a:solidFill>
                <a:latin typeface="Tahoma"/>
                <a:ea typeface="Arial Unicode MS" pitchFamily="34" charset="-128"/>
                <a:cs typeface="Tahoma"/>
              </a:rPr>
              <a:t>Funzione</a:t>
            </a:r>
            <a:endParaRPr lang="en-US" sz="1050" b="1" dirty="0" smtClean="0">
              <a:solidFill>
                <a:srgbClr val="FFFFFF"/>
              </a:solidFill>
              <a:latin typeface="Tahoma"/>
              <a:ea typeface="Arial Unicode MS" pitchFamily="34" charset="-128"/>
              <a:cs typeface="Tahoma"/>
            </a:endParaRPr>
          </a:p>
          <a:p>
            <a:pPr algn="ctr" defTabSz="400050">
              <a:lnSpc>
                <a:spcPct val="90000"/>
              </a:lnSpc>
              <a:spcBef>
                <a:spcPct val="0"/>
              </a:spcBef>
              <a:spcAft>
                <a:spcPct val="35000"/>
              </a:spcAft>
              <a:buNone/>
            </a:pPr>
            <a:r>
              <a:rPr lang="en-US" sz="1050" b="1" dirty="0" err="1" smtClean="0">
                <a:solidFill>
                  <a:srgbClr val="FFFFFF"/>
                </a:solidFill>
                <a:latin typeface="Tahoma"/>
                <a:ea typeface="Arial Unicode MS" pitchFamily="34" charset="-128"/>
                <a:cs typeface="Tahoma"/>
              </a:rPr>
              <a:t>biologica</a:t>
            </a:r>
            <a:endParaRPr lang="en-US" sz="1050" b="1" dirty="0">
              <a:solidFill>
                <a:srgbClr val="FFFFFF"/>
              </a:solidFill>
              <a:latin typeface="Tahoma"/>
              <a:ea typeface="Arial Unicode MS" pitchFamily="34" charset="-128"/>
              <a:cs typeface="Tahoma"/>
            </a:endParaRPr>
          </a:p>
        </p:txBody>
      </p:sp>
      <p:sp>
        <p:nvSpPr>
          <p:cNvPr id="10" name="Hexagon 9"/>
          <p:cNvSpPr/>
          <p:nvPr/>
        </p:nvSpPr>
        <p:spPr>
          <a:xfrm>
            <a:off x="4889418" y="4003216"/>
            <a:ext cx="468107" cy="403336"/>
          </a:xfrm>
          <a:prstGeom prst="hexagon">
            <a:avLst>
              <a:gd name="adj" fmla="val 28900"/>
              <a:gd name="vf" fmla="val 11547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4992448" y="3539970"/>
            <a:ext cx="1163728" cy="879593"/>
          </a:xfrm>
          <a:custGeom>
            <a:avLst/>
            <a:gdLst>
              <a:gd name="connsiteX0" fmla="*/ 0 w 1355644"/>
              <a:gd name="connsiteY0" fmla="*/ 586396 h 1172791"/>
              <a:gd name="connsiteX1" fmla="*/ 335066 w 1355644"/>
              <a:gd name="connsiteY1" fmla="*/ 0 h 1172791"/>
              <a:gd name="connsiteX2" fmla="*/ 1020578 w 1355644"/>
              <a:gd name="connsiteY2" fmla="*/ 0 h 1172791"/>
              <a:gd name="connsiteX3" fmla="*/ 1355644 w 1355644"/>
              <a:gd name="connsiteY3" fmla="*/ 586396 h 1172791"/>
              <a:gd name="connsiteX4" fmla="*/ 1020578 w 1355644"/>
              <a:gd name="connsiteY4" fmla="*/ 1172791 h 1172791"/>
              <a:gd name="connsiteX5" fmla="*/ 335066 w 1355644"/>
              <a:gd name="connsiteY5" fmla="*/ 1172791 h 1172791"/>
              <a:gd name="connsiteX6" fmla="*/ 0 w 1355644"/>
              <a:gd name="connsiteY6" fmla="*/ 586396 h 117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5644" h="1172791">
                <a:moveTo>
                  <a:pt x="0" y="586396"/>
                </a:moveTo>
                <a:lnTo>
                  <a:pt x="335066" y="0"/>
                </a:lnTo>
                <a:lnTo>
                  <a:pt x="1020578" y="0"/>
                </a:lnTo>
                <a:lnTo>
                  <a:pt x="1355644" y="586396"/>
                </a:lnTo>
                <a:lnTo>
                  <a:pt x="1020578" y="1172791"/>
                </a:lnTo>
                <a:lnTo>
                  <a:pt x="335066" y="1172791"/>
                </a:lnTo>
                <a:lnTo>
                  <a:pt x="0" y="586396"/>
                </a:lnTo>
                <a:close/>
              </a:path>
            </a:pathLst>
          </a:custGeom>
          <a:solidFill>
            <a:srgbClr val="5B95DB">
              <a:alpha val="80000"/>
            </a:srgbClr>
          </a:solidFill>
        </p:spPr>
        <p:style>
          <a:lnRef idx="2">
            <a:schemeClr val="lt1">
              <a:hueOff val="0"/>
              <a:satOff val="0"/>
              <a:lumOff val="0"/>
              <a:alphaOff val="0"/>
            </a:schemeClr>
          </a:lnRef>
          <a:fillRef idx="1">
            <a:scrgbClr r="0" g="0" b="0"/>
          </a:fillRef>
          <a:effectRef idx="0">
            <a:schemeClr val="accent1">
              <a:alpha val="8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buNone/>
            </a:pPr>
            <a:r>
              <a:rPr lang="en-US" sz="1050" b="1" dirty="0" smtClean="0">
                <a:ln/>
                <a:solidFill>
                  <a:srgbClr val="FFFFFF"/>
                </a:solidFill>
                <a:latin typeface="Arial" panose="020B0604020202020204" pitchFamily="34" charset="0"/>
                <a:cs typeface="Times New Roman" pitchFamily="18" charset="0"/>
              </a:rPr>
              <a:t>Binding al </a:t>
            </a:r>
            <a:r>
              <a:rPr lang="en-US" sz="1050" b="1" dirty="0" err="1" smtClean="0">
                <a:ln/>
                <a:solidFill>
                  <a:srgbClr val="FFFFFF"/>
                </a:solidFill>
                <a:latin typeface="Arial" panose="020B0604020202020204" pitchFamily="34" charset="0"/>
                <a:cs typeface="Times New Roman" pitchFamily="18" charset="0"/>
              </a:rPr>
              <a:t>recettore</a:t>
            </a:r>
            <a:r>
              <a:rPr lang="en-US" sz="1050" b="1" dirty="0" smtClean="0">
                <a:ln/>
                <a:solidFill>
                  <a:srgbClr val="FFFFFF"/>
                </a:solidFill>
                <a:latin typeface="Arial" panose="020B0604020202020204" pitchFamily="34" charset="0"/>
                <a:cs typeface="Times New Roman" pitchFamily="18" charset="0"/>
              </a:rPr>
              <a:t> </a:t>
            </a:r>
            <a:r>
              <a:rPr lang="en-US" sz="1050" b="1" dirty="0">
                <a:ln/>
                <a:solidFill>
                  <a:srgbClr val="FFFFFF"/>
                </a:solidFill>
                <a:latin typeface="Arial" panose="020B0604020202020204" pitchFamily="34" charset="0"/>
                <a:cs typeface="Times New Roman" pitchFamily="18" charset="0"/>
              </a:rPr>
              <a:t/>
            </a:r>
            <a:br>
              <a:rPr lang="en-US" sz="1050" b="1" dirty="0">
                <a:ln/>
                <a:solidFill>
                  <a:srgbClr val="FFFFFF"/>
                </a:solidFill>
                <a:latin typeface="Arial" panose="020B0604020202020204" pitchFamily="34" charset="0"/>
                <a:cs typeface="Times New Roman" pitchFamily="18" charset="0"/>
              </a:rPr>
            </a:br>
            <a:r>
              <a:rPr lang="en-US" sz="1050" b="1" dirty="0" smtClean="0">
                <a:ln/>
                <a:solidFill>
                  <a:srgbClr val="FFFFFF"/>
                </a:solidFill>
                <a:latin typeface="Arial" panose="020B0604020202020204" pitchFamily="34" charset="0"/>
                <a:cs typeface="Times New Roman" pitchFamily="18" charset="0"/>
              </a:rPr>
              <a:t>e </a:t>
            </a:r>
            <a:r>
              <a:rPr lang="en-US" sz="1050" b="1" dirty="0" err="1" smtClean="0">
                <a:ln/>
                <a:solidFill>
                  <a:srgbClr val="FFFFFF"/>
                </a:solidFill>
                <a:latin typeface="Arial" panose="020B0604020202020204" pitchFamily="34" charset="0"/>
                <a:cs typeface="Times New Roman" pitchFamily="18" charset="0"/>
              </a:rPr>
              <a:t>proprietà</a:t>
            </a:r>
            <a:r>
              <a:rPr lang="en-US" sz="1050" b="1" dirty="0" smtClean="0">
                <a:ln/>
                <a:solidFill>
                  <a:srgbClr val="FFFFFF"/>
                </a:solidFill>
                <a:latin typeface="Arial" panose="020B0604020202020204" pitchFamily="34" charset="0"/>
                <a:cs typeface="Times New Roman" pitchFamily="18" charset="0"/>
              </a:rPr>
              <a:t> </a:t>
            </a:r>
            <a:r>
              <a:rPr lang="en-US" sz="1050" b="1" dirty="0" err="1" smtClean="0">
                <a:ln/>
                <a:solidFill>
                  <a:srgbClr val="FFFFFF"/>
                </a:solidFill>
                <a:latin typeface="Arial" panose="020B0604020202020204" pitchFamily="34" charset="0"/>
                <a:cs typeface="Times New Roman" pitchFamily="18" charset="0"/>
              </a:rPr>
              <a:t>immuno</a:t>
            </a:r>
            <a:r>
              <a:rPr lang="en-US" sz="1050" b="1" dirty="0">
                <a:ln/>
                <a:solidFill>
                  <a:srgbClr val="FFFFFF"/>
                </a:solidFill>
                <a:latin typeface="Arial" panose="020B0604020202020204" pitchFamily="34" charset="0"/>
                <a:cs typeface="Times New Roman" pitchFamily="18" charset="0"/>
              </a:rPr>
              <a:t>-</a:t>
            </a:r>
            <a:br>
              <a:rPr lang="en-US" sz="1050" b="1" dirty="0">
                <a:ln/>
                <a:solidFill>
                  <a:srgbClr val="FFFFFF"/>
                </a:solidFill>
                <a:latin typeface="Arial" panose="020B0604020202020204" pitchFamily="34" charset="0"/>
                <a:cs typeface="Times New Roman" pitchFamily="18" charset="0"/>
              </a:rPr>
            </a:br>
            <a:r>
              <a:rPr lang="en-US" sz="1050" b="1" dirty="0" err="1" smtClean="0">
                <a:ln/>
                <a:solidFill>
                  <a:srgbClr val="FFFFFF"/>
                </a:solidFill>
                <a:latin typeface="Arial" panose="020B0604020202020204" pitchFamily="34" charset="0"/>
                <a:cs typeface="Times New Roman" pitchFamily="18" charset="0"/>
              </a:rPr>
              <a:t>chimiche</a:t>
            </a:r>
            <a:endParaRPr lang="en-US" sz="1050" b="1" dirty="0">
              <a:ln/>
              <a:solidFill>
                <a:srgbClr val="FFFFFF"/>
              </a:solidFill>
              <a:latin typeface="Arial" panose="020B0604020202020204" pitchFamily="34" charset="0"/>
              <a:cs typeface="Times New Roman" pitchFamily="18" charset="0"/>
            </a:endParaRPr>
          </a:p>
        </p:txBody>
      </p:sp>
      <p:sp>
        <p:nvSpPr>
          <p:cNvPr id="12" name="Hexagon 11"/>
          <p:cNvSpPr/>
          <p:nvPr/>
        </p:nvSpPr>
        <p:spPr>
          <a:xfrm>
            <a:off x="3948010" y="4091569"/>
            <a:ext cx="468107" cy="403336"/>
          </a:xfrm>
          <a:prstGeom prst="hexagon">
            <a:avLst>
              <a:gd name="adj" fmla="val 28900"/>
              <a:gd name="vf" fmla="val 11547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4059986" y="4081584"/>
            <a:ext cx="1016733" cy="1003600"/>
          </a:xfrm>
          <a:custGeom>
            <a:avLst/>
            <a:gdLst>
              <a:gd name="connsiteX0" fmla="*/ 0 w 1355644"/>
              <a:gd name="connsiteY0" fmla="*/ 586396 h 1172791"/>
              <a:gd name="connsiteX1" fmla="*/ 335066 w 1355644"/>
              <a:gd name="connsiteY1" fmla="*/ 0 h 1172791"/>
              <a:gd name="connsiteX2" fmla="*/ 1020578 w 1355644"/>
              <a:gd name="connsiteY2" fmla="*/ 0 h 1172791"/>
              <a:gd name="connsiteX3" fmla="*/ 1355644 w 1355644"/>
              <a:gd name="connsiteY3" fmla="*/ 586396 h 1172791"/>
              <a:gd name="connsiteX4" fmla="*/ 1020578 w 1355644"/>
              <a:gd name="connsiteY4" fmla="*/ 1172791 h 1172791"/>
              <a:gd name="connsiteX5" fmla="*/ 335066 w 1355644"/>
              <a:gd name="connsiteY5" fmla="*/ 1172791 h 1172791"/>
              <a:gd name="connsiteX6" fmla="*/ 0 w 1355644"/>
              <a:gd name="connsiteY6" fmla="*/ 586396 h 117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5644" h="1172791">
                <a:moveTo>
                  <a:pt x="0" y="586396"/>
                </a:moveTo>
                <a:lnTo>
                  <a:pt x="335066" y="0"/>
                </a:lnTo>
                <a:lnTo>
                  <a:pt x="1020578" y="0"/>
                </a:lnTo>
                <a:lnTo>
                  <a:pt x="1355644" y="586396"/>
                </a:lnTo>
                <a:lnTo>
                  <a:pt x="1020578" y="1172791"/>
                </a:lnTo>
                <a:lnTo>
                  <a:pt x="335066" y="1172791"/>
                </a:lnTo>
                <a:lnTo>
                  <a:pt x="0" y="586396"/>
                </a:lnTo>
                <a:close/>
              </a:path>
            </a:pathLst>
          </a:custGeom>
          <a:solidFill>
            <a:schemeClr val="accent5">
              <a:alpha val="81176"/>
            </a:schemeClr>
          </a:solidFill>
          <a:ln>
            <a:solidFill>
              <a:schemeClr val="bg1"/>
            </a:solidFill>
          </a:ln>
        </p:spPr>
        <p:style>
          <a:lnRef idx="2">
            <a:scrgbClr r="0" g="0" b="0"/>
          </a:lnRef>
          <a:fillRef idx="1">
            <a:scrgbClr r="0" g="0" b="0"/>
          </a:fillRef>
          <a:effectRef idx="0">
            <a:schemeClr val="accent1">
              <a:alpha val="90000"/>
              <a:hueOff val="0"/>
              <a:satOff val="0"/>
              <a:lumOff val="0"/>
              <a:alphaOff val="-24000"/>
            </a:schemeClr>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buNone/>
            </a:pPr>
            <a:r>
              <a:rPr lang="en-US" sz="1050" b="1" dirty="0" err="1" smtClean="0">
                <a:ln/>
                <a:solidFill>
                  <a:srgbClr val="FFFFFF"/>
                </a:solidFill>
                <a:latin typeface="Arial" panose="020B0604020202020204" pitchFamily="34" charset="0"/>
                <a:cs typeface="Times New Roman" pitchFamily="18" charset="0"/>
              </a:rPr>
              <a:t>Stabilità</a:t>
            </a:r>
            <a:endParaRPr lang="en-US" sz="1050" b="1" dirty="0">
              <a:ln/>
              <a:solidFill>
                <a:srgbClr val="FFFFFF"/>
              </a:solidFill>
              <a:latin typeface="Arial" panose="020B0604020202020204" pitchFamily="34" charset="0"/>
              <a:cs typeface="Times New Roman" pitchFamily="18" charset="0"/>
            </a:endParaRPr>
          </a:p>
        </p:txBody>
      </p:sp>
      <p:sp>
        <p:nvSpPr>
          <p:cNvPr id="14" name="Hexagon 13"/>
          <p:cNvSpPr/>
          <p:nvPr/>
        </p:nvSpPr>
        <p:spPr>
          <a:xfrm>
            <a:off x="3392746" y="3337848"/>
            <a:ext cx="468107" cy="403336"/>
          </a:xfrm>
          <a:prstGeom prst="hexagon">
            <a:avLst>
              <a:gd name="adj" fmla="val 28900"/>
              <a:gd name="vf" fmla="val 11547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3059832" y="3540575"/>
            <a:ext cx="1080095" cy="879593"/>
          </a:xfrm>
          <a:custGeom>
            <a:avLst/>
            <a:gdLst>
              <a:gd name="connsiteX0" fmla="*/ 0 w 1355644"/>
              <a:gd name="connsiteY0" fmla="*/ 586396 h 1172791"/>
              <a:gd name="connsiteX1" fmla="*/ 335066 w 1355644"/>
              <a:gd name="connsiteY1" fmla="*/ 0 h 1172791"/>
              <a:gd name="connsiteX2" fmla="*/ 1020578 w 1355644"/>
              <a:gd name="connsiteY2" fmla="*/ 0 h 1172791"/>
              <a:gd name="connsiteX3" fmla="*/ 1355644 w 1355644"/>
              <a:gd name="connsiteY3" fmla="*/ 586396 h 1172791"/>
              <a:gd name="connsiteX4" fmla="*/ 1020578 w 1355644"/>
              <a:gd name="connsiteY4" fmla="*/ 1172791 h 1172791"/>
              <a:gd name="connsiteX5" fmla="*/ 335066 w 1355644"/>
              <a:gd name="connsiteY5" fmla="*/ 1172791 h 1172791"/>
              <a:gd name="connsiteX6" fmla="*/ 0 w 1355644"/>
              <a:gd name="connsiteY6" fmla="*/ 586396 h 117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5644" h="1172791">
                <a:moveTo>
                  <a:pt x="0" y="586396"/>
                </a:moveTo>
                <a:lnTo>
                  <a:pt x="335066" y="0"/>
                </a:lnTo>
                <a:lnTo>
                  <a:pt x="1020578" y="0"/>
                </a:lnTo>
                <a:lnTo>
                  <a:pt x="1355644" y="586396"/>
                </a:lnTo>
                <a:lnTo>
                  <a:pt x="1020578" y="1172791"/>
                </a:lnTo>
                <a:lnTo>
                  <a:pt x="335066" y="1172791"/>
                </a:lnTo>
                <a:lnTo>
                  <a:pt x="0" y="586396"/>
                </a:lnTo>
                <a:close/>
              </a:path>
            </a:pathLst>
          </a:custGeom>
          <a:solidFill>
            <a:srgbClr val="626262">
              <a:alpha val="57647"/>
            </a:srgbClr>
          </a:solidFill>
          <a:ln>
            <a:solidFill>
              <a:schemeClr val="bg1"/>
            </a:solidFill>
          </a:ln>
        </p:spPr>
        <p:style>
          <a:lnRef idx="2">
            <a:scrgbClr r="0" g="0" b="0"/>
          </a:lnRef>
          <a:fillRef idx="1">
            <a:scrgbClr r="0" g="0" b="0"/>
          </a:fillRef>
          <a:effectRef idx="0">
            <a:schemeClr val="accent1">
              <a:alpha val="90000"/>
              <a:hueOff val="0"/>
              <a:satOff val="0"/>
              <a:lumOff val="0"/>
              <a:alphaOff val="-32000"/>
            </a:schemeClr>
          </a:effectRef>
          <a:fontRef idx="minor">
            <a:schemeClr val="lt1"/>
          </a:fontRef>
        </p:style>
        <p:txBody>
          <a:bodyPr spcFirstLastPara="0" vert="horz" wrap="square" lIns="179924" tIns="157197" rIns="179924" bIns="157197" numCol="1" spcCol="1270" anchor="ctr" anchorCtr="0">
            <a:noAutofit/>
          </a:bodyPr>
          <a:lstStyle/>
          <a:p>
            <a:pPr algn="ctr" defTabSz="400050">
              <a:lnSpc>
                <a:spcPct val="90000"/>
              </a:lnSpc>
              <a:spcBef>
                <a:spcPct val="0"/>
              </a:spcBef>
              <a:spcAft>
                <a:spcPct val="35000"/>
              </a:spcAft>
              <a:buNone/>
            </a:pPr>
            <a:r>
              <a:rPr lang="en-US" sz="1050" b="1" dirty="0" err="1" smtClean="0">
                <a:solidFill>
                  <a:srgbClr val="FFFFFF"/>
                </a:solidFill>
                <a:latin typeface="Tahoma"/>
                <a:ea typeface="Arial Unicode MS" pitchFamily="34" charset="-128"/>
                <a:cs typeface="Tahoma"/>
              </a:rPr>
              <a:t>Proprietà</a:t>
            </a:r>
            <a:r>
              <a:rPr lang="en-US" sz="1050" b="1" dirty="0" smtClean="0">
                <a:solidFill>
                  <a:srgbClr val="FFFFFF"/>
                </a:solidFill>
                <a:latin typeface="Tahoma"/>
                <a:ea typeface="Arial Unicode MS" pitchFamily="34" charset="-128"/>
                <a:cs typeface="Tahoma"/>
              </a:rPr>
              <a:t> </a:t>
            </a:r>
            <a:r>
              <a:rPr lang="en-US" sz="1050" b="1" dirty="0" err="1" smtClean="0">
                <a:solidFill>
                  <a:srgbClr val="FFFFFF"/>
                </a:solidFill>
                <a:latin typeface="Tahoma"/>
                <a:ea typeface="Arial Unicode MS" pitchFamily="34" charset="-128"/>
                <a:cs typeface="Tahoma"/>
              </a:rPr>
              <a:t>generali</a:t>
            </a:r>
            <a:r>
              <a:rPr lang="en-US" sz="1050" b="1" dirty="0" smtClean="0">
                <a:solidFill>
                  <a:srgbClr val="FFFFFF"/>
                </a:solidFill>
                <a:latin typeface="Tahoma"/>
                <a:ea typeface="Arial Unicode MS" pitchFamily="34" charset="-128"/>
                <a:cs typeface="Tahoma"/>
              </a:rPr>
              <a:t> e </a:t>
            </a:r>
            <a:r>
              <a:rPr lang="en-US" sz="1050" b="1" dirty="0" err="1" smtClean="0">
                <a:solidFill>
                  <a:srgbClr val="FFFFFF"/>
                </a:solidFill>
                <a:latin typeface="Tahoma"/>
                <a:ea typeface="Arial Unicode MS" pitchFamily="34" charset="-128"/>
                <a:cs typeface="Tahoma"/>
              </a:rPr>
              <a:t>eccipienti</a:t>
            </a:r>
            <a:endParaRPr lang="en-US" sz="1050" b="1" dirty="0">
              <a:solidFill>
                <a:srgbClr val="FFFFFF"/>
              </a:solidFill>
              <a:latin typeface="Tahoma"/>
              <a:ea typeface="Arial Unicode MS" pitchFamily="34" charset="-128"/>
              <a:cs typeface="Tahoma"/>
            </a:endParaRPr>
          </a:p>
        </p:txBody>
      </p:sp>
      <p:sp>
        <p:nvSpPr>
          <p:cNvPr id="16" name="Freeform 15"/>
          <p:cNvSpPr/>
          <p:nvPr/>
        </p:nvSpPr>
        <p:spPr>
          <a:xfrm>
            <a:off x="3059832" y="2475199"/>
            <a:ext cx="1080095" cy="879593"/>
          </a:xfrm>
          <a:custGeom>
            <a:avLst/>
            <a:gdLst>
              <a:gd name="connsiteX0" fmla="*/ 0 w 1355644"/>
              <a:gd name="connsiteY0" fmla="*/ 586396 h 1172791"/>
              <a:gd name="connsiteX1" fmla="*/ 335066 w 1355644"/>
              <a:gd name="connsiteY1" fmla="*/ 0 h 1172791"/>
              <a:gd name="connsiteX2" fmla="*/ 1020578 w 1355644"/>
              <a:gd name="connsiteY2" fmla="*/ 0 h 1172791"/>
              <a:gd name="connsiteX3" fmla="*/ 1355644 w 1355644"/>
              <a:gd name="connsiteY3" fmla="*/ 586396 h 1172791"/>
              <a:gd name="connsiteX4" fmla="*/ 1020578 w 1355644"/>
              <a:gd name="connsiteY4" fmla="*/ 1172791 h 1172791"/>
              <a:gd name="connsiteX5" fmla="*/ 335066 w 1355644"/>
              <a:gd name="connsiteY5" fmla="*/ 1172791 h 1172791"/>
              <a:gd name="connsiteX6" fmla="*/ 0 w 1355644"/>
              <a:gd name="connsiteY6" fmla="*/ 586396 h 117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5644" h="1172791">
                <a:moveTo>
                  <a:pt x="0" y="586396"/>
                </a:moveTo>
                <a:lnTo>
                  <a:pt x="335066" y="0"/>
                </a:lnTo>
                <a:lnTo>
                  <a:pt x="1020578" y="0"/>
                </a:lnTo>
                <a:lnTo>
                  <a:pt x="1355644" y="586396"/>
                </a:lnTo>
                <a:lnTo>
                  <a:pt x="1020578" y="1172791"/>
                </a:lnTo>
                <a:lnTo>
                  <a:pt x="335066" y="1172791"/>
                </a:lnTo>
                <a:lnTo>
                  <a:pt x="0" y="586396"/>
                </a:lnTo>
                <a:close/>
              </a:path>
            </a:pathLst>
          </a:custGeom>
          <a:solidFill>
            <a:schemeClr val="accent4">
              <a:lumMod val="60000"/>
              <a:lumOff val="40000"/>
              <a:alpha val="84000"/>
            </a:schemeClr>
          </a:solidFill>
          <a:ln>
            <a:solidFill>
              <a:schemeClr val="bg1"/>
            </a:solidFill>
          </a:ln>
        </p:spPr>
        <p:style>
          <a:lnRef idx="2">
            <a:scrgbClr r="0" g="0" b="0"/>
          </a:lnRef>
          <a:fillRef idx="1">
            <a:scrgbClr r="0" g="0" b="0"/>
          </a:fillRef>
          <a:effectRef idx="0">
            <a:schemeClr val="accent1">
              <a:alpha val="90000"/>
              <a:hueOff val="0"/>
              <a:satOff val="0"/>
              <a:lumOff val="0"/>
              <a:alphaOff val="-16000"/>
            </a:schemeClr>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buNone/>
            </a:pPr>
            <a:r>
              <a:rPr lang="en-US" sz="1050" b="1" dirty="0" err="1">
                <a:solidFill>
                  <a:srgbClr val="FFFFFF"/>
                </a:solidFill>
                <a:latin typeface="Tahoma"/>
                <a:ea typeface="Arial Unicode MS" pitchFamily="34" charset="-128"/>
                <a:cs typeface="Tahoma"/>
              </a:rPr>
              <a:t>Struttura</a:t>
            </a:r>
            <a:r>
              <a:rPr lang="en-US" sz="1050" b="1" dirty="0">
                <a:solidFill>
                  <a:srgbClr val="FFFFFF"/>
                </a:solidFill>
                <a:latin typeface="Tahoma"/>
                <a:ea typeface="Arial Unicode MS" pitchFamily="34" charset="-128"/>
                <a:cs typeface="Tahoma"/>
              </a:rPr>
              <a:t> </a:t>
            </a:r>
            <a:br>
              <a:rPr lang="en-US" sz="1050" b="1" dirty="0">
                <a:solidFill>
                  <a:srgbClr val="FFFFFF"/>
                </a:solidFill>
                <a:latin typeface="Tahoma"/>
                <a:ea typeface="Arial Unicode MS" pitchFamily="34" charset="-128"/>
                <a:cs typeface="Tahoma"/>
              </a:rPr>
            </a:br>
            <a:r>
              <a:rPr lang="en-US" sz="1050" b="1" dirty="0" smtClean="0">
                <a:solidFill>
                  <a:srgbClr val="FFFFFF"/>
                </a:solidFill>
                <a:latin typeface="Tahoma"/>
                <a:ea typeface="Arial Unicode MS" pitchFamily="34" charset="-128"/>
                <a:cs typeface="Tahoma"/>
              </a:rPr>
              <a:t>di </a:t>
            </a:r>
            <a:r>
              <a:rPr lang="en-US" sz="1050" b="1" dirty="0" err="1" smtClean="0">
                <a:solidFill>
                  <a:srgbClr val="FFFFFF"/>
                </a:solidFill>
                <a:latin typeface="Tahoma"/>
                <a:ea typeface="Arial Unicode MS" pitchFamily="34" charset="-128"/>
                <a:cs typeface="Tahoma"/>
              </a:rPr>
              <a:t>livello</a:t>
            </a:r>
            <a:r>
              <a:rPr lang="en-US" sz="1050" b="1" dirty="0" smtClean="0">
                <a:solidFill>
                  <a:srgbClr val="FFFFFF"/>
                </a:solidFill>
                <a:latin typeface="Tahoma"/>
                <a:ea typeface="Arial Unicode MS" pitchFamily="34" charset="-128"/>
                <a:cs typeface="Tahoma"/>
              </a:rPr>
              <a:t> </a:t>
            </a:r>
            <a:r>
              <a:rPr lang="en-US" sz="1050" b="1" dirty="0" err="1" smtClean="0">
                <a:solidFill>
                  <a:srgbClr val="FFFFFF"/>
                </a:solidFill>
                <a:latin typeface="Tahoma"/>
                <a:ea typeface="Arial Unicode MS" pitchFamily="34" charset="-128"/>
                <a:cs typeface="Tahoma"/>
              </a:rPr>
              <a:t>superiore</a:t>
            </a:r>
            <a:endParaRPr lang="en-US" sz="1050" b="1" dirty="0">
              <a:solidFill>
                <a:srgbClr val="FFFFFF"/>
              </a:solidFill>
              <a:latin typeface="Tahoma"/>
              <a:ea typeface="Arial Unicode MS" pitchFamily="34" charset="-128"/>
              <a:cs typeface="Tahoma"/>
            </a:endParaRPr>
          </a:p>
        </p:txBody>
      </p:sp>
      <p:sp>
        <p:nvSpPr>
          <p:cNvPr id="33" name="TextBox 7"/>
          <p:cNvSpPr txBox="1">
            <a:spLocks noChangeArrowheads="1"/>
          </p:cNvSpPr>
          <p:nvPr/>
        </p:nvSpPr>
        <p:spPr bwMode="auto">
          <a:xfrm>
            <a:off x="4095381" y="2924944"/>
            <a:ext cx="922565"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buNone/>
            </a:pPr>
            <a:r>
              <a:rPr lang="en-US" altLang="en-US" sz="1050" dirty="0" err="1" smtClean="0">
                <a:solidFill>
                  <a:srgbClr val="FFFFFF"/>
                </a:solidFill>
                <a:cs typeface="Times New Roman" pitchFamily="18" charset="0"/>
              </a:rPr>
              <a:t>Impurezze</a:t>
            </a:r>
            <a:r>
              <a:rPr lang="en-US" altLang="en-US" sz="1050" baseline="30000" dirty="0" smtClean="0">
                <a:solidFill>
                  <a:srgbClr val="FFFFFF"/>
                </a:solidFill>
                <a:cs typeface="Times New Roman" pitchFamily="18" charset="0"/>
              </a:rPr>
              <a:t> </a:t>
            </a:r>
            <a:r>
              <a:rPr lang="en-US" altLang="en-US" sz="1050" dirty="0">
                <a:solidFill>
                  <a:srgbClr val="FFFFFF"/>
                </a:solidFill>
                <a:cs typeface="Times New Roman" pitchFamily="18" charset="0"/>
              </a:rPr>
              <a:t>p</a:t>
            </a:r>
            <a:r>
              <a:rPr lang="en-US" altLang="en-US" sz="1050" dirty="0" smtClean="0">
                <a:solidFill>
                  <a:srgbClr val="FFFFFF"/>
                </a:solidFill>
                <a:cs typeface="Times New Roman" pitchFamily="18" charset="0"/>
              </a:rPr>
              <a:t>roduct</a:t>
            </a:r>
            <a:r>
              <a:rPr lang="en-US" altLang="en-US" sz="1050" dirty="0">
                <a:solidFill>
                  <a:srgbClr val="FFFFFF"/>
                </a:solidFill>
                <a:cs typeface="Times New Roman" pitchFamily="18" charset="0"/>
              </a:rPr>
              <a:t>-</a:t>
            </a:r>
            <a:r>
              <a:rPr lang="en-US" altLang="en-US" sz="1050" dirty="0" smtClean="0">
                <a:solidFill>
                  <a:srgbClr val="FFFFFF"/>
                </a:solidFill>
                <a:cs typeface="Times New Roman" pitchFamily="18" charset="0"/>
              </a:rPr>
              <a:t>related</a:t>
            </a:r>
            <a:endParaRPr lang="en-US" altLang="en-US" sz="1050" baseline="30000" dirty="0">
              <a:solidFill>
                <a:srgbClr val="FFFFFF"/>
              </a:solidFill>
              <a:cs typeface="Times New Roman" pitchFamily="18" charset="0"/>
            </a:endParaRPr>
          </a:p>
        </p:txBody>
      </p:sp>
      <p:sp>
        <p:nvSpPr>
          <p:cNvPr id="2" name="Parallelogram 1"/>
          <p:cNvSpPr/>
          <p:nvPr/>
        </p:nvSpPr>
        <p:spPr>
          <a:xfrm>
            <a:off x="1763688" y="1556792"/>
            <a:ext cx="2555427" cy="778829"/>
          </a:xfrm>
          <a:prstGeom prst="parallelogram">
            <a:avLst>
              <a:gd name="adj" fmla="val 58942"/>
            </a:avLst>
          </a:prstGeom>
          <a:solidFill>
            <a:srgbClr val="F3EF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buNone/>
            </a:pPr>
            <a:r>
              <a:rPr lang="en-US" altLang="en-US" sz="1100" b="1" dirty="0" err="1" smtClean="0">
                <a:solidFill>
                  <a:prstClr val="black"/>
                </a:solidFill>
                <a:latin typeface="Arial" panose="020B0604020202020204" pitchFamily="34" charset="0"/>
              </a:rPr>
              <a:t>Sequenza</a:t>
            </a:r>
            <a:r>
              <a:rPr lang="en-US" altLang="en-US" sz="1100" b="1" dirty="0" smtClean="0">
                <a:solidFill>
                  <a:prstClr val="black"/>
                </a:solidFill>
                <a:latin typeface="Arial" panose="020B0604020202020204" pitchFamily="34" charset="0"/>
              </a:rPr>
              <a:t> </a:t>
            </a:r>
            <a:r>
              <a:rPr lang="en-US" altLang="en-US" sz="1100" b="1" dirty="0" err="1" smtClean="0">
                <a:solidFill>
                  <a:prstClr val="black"/>
                </a:solidFill>
                <a:latin typeface="Arial" panose="020B0604020202020204" pitchFamily="34" charset="0"/>
              </a:rPr>
              <a:t>aminoacidica</a:t>
            </a:r>
            <a:r>
              <a:rPr lang="en-US" altLang="en-US" sz="1100" b="1" dirty="0" smtClean="0">
                <a:solidFill>
                  <a:prstClr val="black"/>
                </a:solidFill>
                <a:latin typeface="Arial" panose="020B0604020202020204" pitchFamily="34" charset="0"/>
              </a:rPr>
              <a:t> </a:t>
            </a:r>
            <a:r>
              <a:rPr lang="en-US" altLang="en-US" sz="1100" b="1" dirty="0">
                <a:solidFill>
                  <a:prstClr val="black"/>
                </a:solidFill>
                <a:latin typeface="Arial" panose="020B0604020202020204" pitchFamily="34" charset="0"/>
              </a:rPr>
              <a:t>e </a:t>
            </a:r>
            <a:r>
              <a:rPr lang="en-US" altLang="en-US" sz="1100" b="1" dirty="0" err="1" smtClean="0">
                <a:solidFill>
                  <a:prstClr val="black"/>
                </a:solidFill>
                <a:latin typeface="Arial" panose="020B0604020202020204" pitchFamily="34" charset="0"/>
              </a:rPr>
              <a:t>modificazioni</a:t>
            </a:r>
            <a:r>
              <a:rPr lang="en-US" altLang="en-US" sz="1100" b="1" dirty="0" smtClean="0">
                <a:solidFill>
                  <a:prstClr val="black"/>
                </a:solidFill>
                <a:latin typeface="Arial" panose="020B0604020202020204" pitchFamily="34" charset="0"/>
              </a:rPr>
              <a:t> post</a:t>
            </a:r>
            <a:r>
              <a:rPr lang="en-US" altLang="en-US" sz="1100" b="1" dirty="0">
                <a:solidFill>
                  <a:prstClr val="black"/>
                </a:solidFill>
                <a:latin typeface="Arial" panose="020B0604020202020204" pitchFamily="34" charset="0"/>
              </a:rPr>
              <a:t>-</a:t>
            </a:r>
            <a:r>
              <a:rPr lang="en-US" altLang="en-US" sz="1100" b="1" dirty="0" err="1" smtClean="0">
                <a:solidFill>
                  <a:prstClr val="black"/>
                </a:solidFill>
                <a:latin typeface="Arial" panose="020B0604020202020204" pitchFamily="34" charset="0"/>
              </a:rPr>
              <a:t>translazionali</a:t>
            </a:r>
            <a:r>
              <a:rPr lang="en-US" altLang="en-US" sz="1100" b="1" dirty="0" smtClean="0">
                <a:solidFill>
                  <a:prstClr val="black"/>
                </a:solidFill>
                <a:latin typeface="Arial" panose="020B0604020202020204" pitchFamily="34" charset="0"/>
              </a:rPr>
              <a:t> </a:t>
            </a:r>
            <a:r>
              <a:rPr lang="en-US" altLang="en-US" sz="1100" b="1" dirty="0" err="1" smtClean="0">
                <a:solidFill>
                  <a:prstClr val="black"/>
                </a:solidFill>
                <a:latin typeface="Arial" panose="020B0604020202020204" pitchFamily="34" charset="0"/>
              </a:rPr>
              <a:t>inclusa</a:t>
            </a:r>
            <a:r>
              <a:rPr lang="en-US" altLang="en-US" sz="1100" b="1" dirty="0" smtClean="0">
                <a:solidFill>
                  <a:prstClr val="black"/>
                </a:solidFill>
                <a:latin typeface="Arial" panose="020B0604020202020204" pitchFamily="34" charset="0"/>
              </a:rPr>
              <a:t> la </a:t>
            </a:r>
            <a:r>
              <a:rPr lang="en-US" altLang="en-US" sz="1100" b="1" dirty="0" err="1" smtClean="0">
                <a:solidFill>
                  <a:prstClr val="black"/>
                </a:solidFill>
                <a:latin typeface="Arial" panose="020B0604020202020204" pitchFamily="34" charset="0"/>
              </a:rPr>
              <a:t>glicosilazione</a:t>
            </a:r>
            <a:endParaRPr lang="en-US" altLang="en-US" sz="1100" b="1" dirty="0">
              <a:solidFill>
                <a:prstClr val="black"/>
              </a:solidFill>
              <a:latin typeface="Arial" panose="020B0604020202020204" pitchFamily="34" charset="0"/>
            </a:endParaRPr>
          </a:p>
        </p:txBody>
      </p:sp>
      <p:sp>
        <p:nvSpPr>
          <p:cNvPr id="34" name="Parallelogram 33"/>
          <p:cNvSpPr/>
          <p:nvPr/>
        </p:nvSpPr>
        <p:spPr>
          <a:xfrm>
            <a:off x="5245810" y="1556792"/>
            <a:ext cx="2782574" cy="920109"/>
          </a:xfrm>
          <a:prstGeom prst="parallelogram">
            <a:avLst>
              <a:gd name="adj" fmla="val 58549"/>
            </a:avLst>
          </a:prstGeom>
          <a:solidFill>
            <a:srgbClr val="F3EF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buNone/>
            </a:pPr>
            <a:r>
              <a:rPr lang="en-US" altLang="en-US" sz="1050" b="1" dirty="0" err="1" smtClean="0">
                <a:solidFill>
                  <a:prstClr val="black"/>
                </a:solidFill>
                <a:latin typeface="Tahoma"/>
                <a:cs typeface="Tahoma"/>
              </a:rPr>
              <a:t>Attività</a:t>
            </a:r>
            <a:r>
              <a:rPr lang="en-US" altLang="en-US" sz="1050" b="1" dirty="0" smtClean="0">
                <a:solidFill>
                  <a:prstClr val="black"/>
                </a:solidFill>
                <a:latin typeface="Tahoma"/>
                <a:cs typeface="Tahoma"/>
              </a:rPr>
              <a:t> </a:t>
            </a:r>
            <a:r>
              <a:rPr lang="en-US" altLang="en-US" sz="1050" b="1" dirty="0" err="1" smtClean="0">
                <a:solidFill>
                  <a:prstClr val="black"/>
                </a:solidFill>
                <a:latin typeface="Tahoma"/>
                <a:cs typeface="Tahoma"/>
              </a:rPr>
              <a:t>biologiche</a:t>
            </a:r>
            <a:r>
              <a:rPr lang="en-US" altLang="en-US" sz="1050" b="1" dirty="0" smtClean="0">
                <a:solidFill>
                  <a:prstClr val="black"/>
                </a:solidFill>
                <a:latin typeface="Tahoma"/>
                <a:cs typeface="Tahoma"/>
              </a:rPr>
              <a:t> e </a:t>
            </a:r>
            <a:r>
              <a:rPr lang="en-US" altLang="en-US" sz="1050" b="1" dirty="0" err="1" smtClean="0">
                <a:solidFill>
                  <a:prstClr val="black"/>
                </a:solidFill>
                <a:latin typeface="Tahoma"/>
                <a:cs typeface="Tahoma"/>
              </a:rPr>
              <a:t>funzionali</a:t>
            </a:r>
            <a:r>
              <a:rPr lang="en-US" altLang="en-US" sz="1050" b="1" dirty="0" smtClean="0">
                <a:solidFill>
                  <a:prstClr val="black"/>
                </a:solidFill>
                <a:latin typeface="Tahoma"/>
                <a:cs typeface="Tahoma"/>
              </a:rPr>
              <a:t>, </a:t>
            </a:r>
            <a:r>
              <a:rPr lang="en-US" altLang="en-US" sz="1050" b="1" dirty="0" err="1" smtClean="0">
                <a:solidFill>
                  <a:prstClr val="black"/>
                </a:solidFill>
                <a:latin typeface="Tahoma"/>
                <a:cs typeface="Tahoma"/>
              </a:rPr>
              <a:t>incluso</a:t>
            </a:r>
            <a:r>
              <a:rPr lang="en-US" altLang="en-US" sz="1050" b="1" dirty="0" smtClean="0">
                <a:solidFill>
                  <a:prstClr val="black"/>
                </a:solidFill>
                <a:latin typeface="Tahoma"/>
                <a:cs typeface="Tahoma"/>
              </a:rPr>
              <a:t> </a:t>
            </a:r>
            <a:r>
              <a:rPr lang="en-US" altLang="en-US" sz="1050" b="1" dirty="0" err="1" smtClean="0">
                <a:solidFill>
                  <a:prstClr val="black"/>
                </a:solidFill>
                <a:latin typeface="Tahoma"/>
                <a:cs typeface="Tahoma"/>
              </a:rPr>
              <a:t>il</a:t>
            </a:r>
            <a:r>
              <a:rPr lang="en-US" altLang="en-US" sz="1050" b="1" dirty="0" smtClean="0">
                <a:solidFill>
                  <a:prstClr val="black"/>
                </a:solidFill>
                <a:latin typeface="Tahoma"/>
                <a:cs typeface="Tahoma"/>
              </a:rPr>
              <a:t> </a:t>
            </a:r>
            <a:r>
              <a:rPr lang="en-US" altLang="en-US" sz="1050" b="1" dirty="0" err="1" smtClean="0">
                <a:solidFill>
                  <a:prstClr val="black"/>
                </a:solidFill>
                <a:latin typeface="Tahoma"/>
                <a:cs typeface="Tahoma"/>
              </a:rPr>
              <a:t>legame</a:t>
            </a:r>
            <a:r>
              <a:rPr lang="en-US" altLang="en-US" sz="1050" b="1" dirty="0" smtClean="0">
                <a:solidFill>
                  <a:prstClr val="black"/>
                </a:solidFill>
                <a:latin typeface="Tahoma"/>
                <a:cs typeface="Tahoma"/>
              </a:rPr>
              <a:t> al </a:t>
            </a:r>
            <a:r>
              <a:rPr lang="en-US" altLang="en-US" sz="1050" b="1" dirty="0" err="1" smtClean="0">
                <a:solidFill>
                  <a:prstClr val="black"/>
                </a:solidFill>
                <a:latin typeface="Tahoma"/>
                <a:cs typeface="Tahoma"/>
              </a:rPr>
              <a:t>recettore</a:t>
            </a:r>
            <a:r>
              <a:rPr lang="en-US" altLang="en-US" sz="1050" b="1" dirty="0" smtClean="0">
                <a:solidFill>
                  <a:prstClr val="black"/>
                </a:solidFill>
                <a:latin typeface="Tahoma"/>
                <a:cs typeface="Tahoma"/>
              </a:rPr>
              <a:t> e le </a:t>
            </a:r>
            <a:r>
              <a:rPr lang="en-US" altLang="en-US" sz="1050" b="1" dirty="0" err="1" smtClean="0">
                <a:solidFill>
                  <a:prstClr val="black"/>
                </a:solidFill>
                <a:latin typeface="Tahoma"/>
                <a:cs typeface="Tahoma"/>
              </a:rPr>
              <a:t>proprietà</a:t>
            </a:r>
            <a:r>
              <a:rPr lang="en-US" altLang="en-US" sz="1050" b="1" dirty="0" smtClean="0">
                <a:solidFill>
                  <a:prstClr val="black"/>
                </a:solidFill>
                <a:latin typeface="Tahoma"/>
                <a:cs typeface="Tahoma"/>
              </a:rPr>
              <a:t> </a:t>
            </a:r>
            <a:r>
              <a:rPr lang="en-US" altLang="en-US" sz="1050" b="1" dirty="0" err="1" smtClean="0">
                <a:solidFill>
                  <a:prstClr val="black"/>
                </a:solidFill>
                <a:latin typeface="Tahoma"/>
                <a:cs typeface="Tahoma"/>
              </a:rPr>
              <a:t>immunochimiche</a:t>
            </a:r>
            <a:endParaRPr lang="en-US" altLang="en-US" sz="1050" b="1" dirty="0">
              <a:solidFill>
                <a:prstClr val="black"/>
              </a:solidFill>
              <a:latin typeface="Tahoma"/>
              <a:cs typeface="Tahoma"/>
            </a:endParaRPr>
          </a:p>
        </p:txBody>
      </p:sp>
      <p:sp>
        <p:nvSpPr>
          <p:cNvPr id="35" name="Parallelogram 34"/>
          <p:cNvSpPr/>
          <p:nvPr/>
        </p:nvSpPr>
        <p:spPr>
          <a:xfrm>
            <a:off x="5796137" y="2852936"/>
            <a:ext cx="1584176" cy="526437"/>
          </a:xfrm>
          <a:prstGeom prst="parallelogram">
            <a:avLst>
              <a:gd name="adj" fmla="val 58549"/>
            </a:avLst>
          </a:prstGeom>
          <a:solidFill>
            <a:srgbClr val="F3EF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buNone/>
            </a:pPr>
            <a:r>
              <a:rPr lang="en-US" altLang="en-US" sz="1200" b="1" dirty="0" err="1" smtClean="0">
                <a:solidFill>
                  <a:prstClr val="black"/>
                </a:solidFill>
                <a:latin typeface="Arial" panose="020B0604020202020204" pitchFamily="34" charset="0"/>
              </a:rPr>
              <a:t>Impurezze</a:t>
            </a:r>
            <a:r>
              <a:rPr lang="en-US" altLang="en-US" sz="1200" b="1" dirty="0" smtClean="0">
                <a:solidFill>
                  <a:prstClr val="black"/>
                </a:solidFill>
                <a:latin typeface="Arial" panose="020B0604020202020204" pitchFamily="34" charset="0"/>
              </a:rPr>
              <a:t> </a:t>
            </a:r>
            <a:r>
              <a:rPr lang="en-US" altLang="en-US" sz="1200" b="1" dirty="0" err="1" smtClean="0">
                <a:solidFill>
                  <a:prstClr val="black"/>
                </a:solidFill>
                <a:latin typeface="Arial" panose="020B0604020202020204" pitchFamily="34" charset="0"/>
              </a:rPr>
              <a:t>dalla</a:t>
            </a:r>
            <a:r>
              <a:rPr lang="en-US" altLang="en-US" sz="1200" b="1" dirty="0" smtClean="0">
                <a:solidFill>
                  <a:prstClr val="black"/>
                </a:solidFill>
                <a:latin typeface="Arial" panose="020B0604020202020204" pitchFamily="34" charset="0"/>
              </a:rPr>
              <a:t> </a:t>
            </a:r>
            <a:r>
              <a:rPr lang="en-US" altLang="en-US" sz="1200" b="1" dirty="0" err="1" smtClean="0">
                <a:solidFill>
                  <a:prstClr val="black"/>
                </a:solidFill>
                <a:latin typeface="Arial" panose="020B0604020202020204" pitchFamily="34" charset="0"/>
              </a:rPr>
              <a:t>cellula</a:t>
            </a:r>
            <a:r>
              <a:rPr lang="en-US" altLang="en-US" sz="1200" b="1" dirty="0" smtClean="0">
                <a:solidFill>
                  <a:prstClr val="black"/>
                </a:solidFill>
                <a:latin typeface="Arial" panose="020B0604020202020204" pitchFamily="34" charset="0"/>
              </a:rPr>
              <a:t> </a:t>
            </a:r>
            <a:r>
              <a:rPr lang="en-US" altLang="en-US" sz="1200" b="1" dirty="0" err="1" smtClean="0">
                <a:solidFill>
                  <a:prstClr val="black"/>
                </a:solidFill>
                <a:latin typeface="Arial" panose="020B0604020202020204" pitchFamily="34" charset="0"/>
              </a:rPr>
              <a:t>ospite</a:t>
            </a:r>
            <a:endParaRPr lang="en-US" altLang="en-US" sz="1200" b="1" dirty="0">
              <a:solidFill>
                <a:prstClr val="black"/>
              </a:solidFill>
              <a:latin typeface="Arial" panose="020B0604020202020204" pitchFamily="34" charset="0"/>
            </a:endParaRPr>
          </a:p>
        </p:txBody>
      </p:sp>
      <p:sp>
        <p:nvSpPr>
          <p:cNvPr id="40" name="Parallelogram 39"/>
          <p:cNvSpPr/>
          <p:nvPr/>
        </p:nvSpPr>
        <p:spPr>
          <a:xfrm>
            <a:off x="1331640" y="3501008"/>
            <a:ext cx="1987974" cy="576064"/>
          </a:xfrm>
          <a:prstGeom prst="parallelogram">
            <a:avLst>
              <a:gd name="adj" fmla="val 58549"/>
            </a:avLst>
          </a:prstGeom>
          <a:solidFill>
            <a:srgbClr val="F3EF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buNone/>
            </a:pPr>
            <a:r>
              <a:rPr lang="en-US" altLang="en-US" sz="1100" b="1" dirty="0" err="1" smtClean="0">
                <a:solidFill>
                  <a:srgbClr val="A5A5A5">
                    <a:lumMod val="50000"/>
                  </a:srgbClr>
                </a:solidFill>
                <a:latin typeface="Arial" panose="020B0604020202020204" pitchFamily="34" charset="0"/>
              </a:rPr>
              <a:t>Livelli</a:t>
            </a:r>
            <a:r>
              <a:rPr lang="en-US" altLang="en-US" sz="1100" b="1" dirty="0" smtClean="0">
                <a:solidFill>
                  <a:srgbClr val="A5A5A5">
                    <a:lumMod val="50000"/>
                  </a:srgbClr>
                </a:solidFill>
                <a:latin typeface="Arial" panose="020B0604020202020204" pitchFamily="34" charset="0"/>
              </a:rPr>
              <a:t> </a:t>
            </a:r>
            <a:r>
              <a:rPr lang="en-US" altLang="en-US" sz="1100" b="1" dirty="0" err="1" smtClean="0">
                <a:solidFill>
                  <a:srgbClr val="A5A5A5">
                    <a:lumMod val="50000"/>
                  </a:srgbClr>
                </a:solidFill>
                <a:latin typeface="Arial" panose="020B0604020202020204" pitchFamily="34" charset="0"/>
              </a:rPr>
              <a:t>quantitativi</a:t>
            </a:r>
            <a:r>
              <a:rPr lang="en-US" altLang="en-US" sz="1100" b="1" dirty="0" smtClean="0">
                <a:solidFill>
                  <a:srgbClr val="A5A5A5">
                    <a:lumMod val="50000"/>
                  </a:srgbClr>
                </a:solidFill>
                <a:latin typeface="Arial" panose="020B0604020202020204" pitchFamily="34" charset="0"/>
              </a:rPr>
              <a:t> </a:t>
            </a:r>
            <a:r>
              <a:rPr lang="en-US" altLang="en-US" sz="1100" b="1" dirty="0" err="1" smtClean="0">
                <a:solidFill>
                  <a:srgbClr val="A5A5A5">
                    <a:lumMod val="50000"/>
                  </a:srgbClr>
                </a:solidFill>
                <a:latin typeface="Arial" panose="020B0604020202020204" pitchFamily="34" charset="0"/>
              </a:rPr>
              <a:t>delle</a:t>
            </a:r>
            <a:r>
              <a:rPr lang="en-US" altLang="en-US" sz="1100" b="1" dirty="0" smtClean="0">
                <a:solidFill>
                  <a:srgbClr val="A5A5A5">
                    <a:lumMod val="50000"/>
                  </a:srgbClr>
                </a:solidFill>
                <a:latin typeface="Arial" panose="020B0604020202020204" pitchFamily="34" charset="0"/>
              </a:rPr>
              <a:t> </a:t>
            </a:r>
            <a:r>
              <a:rPr lang="en-US" altLang="en-US" sz="1100" b="1" dirty="0" err="1" smtClean="0">
                <a:solidFill>
                  <a:srgbClr val="A5A5A5">
                    <a:lumMod val="50000"/>
                  </a:srgbClr>
                </a:solidFill>
                <a:latin typeface="Arial" panose="020B0604020202020204" pitchFamily="34" charset="0"/>
              </a:rPr>
              <a:t>varianti</a:t>
            </a:r>
            <a:r>
              <a:rPr lang="en-US" altLang="en-US" sz="1100" b="1" dirty="0" smtClean="0">
                <a:solidFill>
                  <a:srgbClr val="A5A5A5">
                    <a:lumMod val="50000"/>
                  </a:srgbClr>
                </a:solidFill>
                <a:latin typeface="Arial" panose="020B0604020202020204" pitchFamily="34" charset="0"/>
              </a:rPr>
              <a:t> e </a:t>
            </a:r>
            <a:r>
              <a:rPr lang="en-US" altLang="en-US" sz="1100" b="1" dirty="0" err="1" smtClean="0">
                <a:solidFill>
                  <a:srgbClr val="A5A5A5">
                    <a:lumMod val="50000"/>
                  </a:srgbClr>
                </a:solidFill>
                <a:latin typeface="Arial" panose="020B0604020202020204" pitchFamily="34" charset="0"/>
              </a:rPr>
              <a:t>delle</a:t>
            </a:r>
            <a:r>
              <a:rPr lang="en-US" altLang="en-US" sz="1100" b="1" dirty="0" smtClean="0">
                <a:solidFill>
                  <a:srgbClr val="A5A5A5">
                    <a:lumMod val="50000"/>
                  </a:srgbClr>
                </a:solidFill>
                <a:latin typeface="Arial" panose="020B0604020202020204" pitchFamily="34" charset="0"/>
              </a:rPr>
              <a:t> </a:t>
            </a:r>
            <a:r>
              <a:rPr lang="en-US" altLang="en-US" sz="1100" b="1" dirty="0" err="1" smtClean="0">
                <a:solidFill>
                  <a:srgbClr val="A5A5A5">
                    <a:lumMod val="50000"/>
                  </a:srgbClr>
                </a:solidFill>
                <a:latin typeface="Arial" panose="020B0604020202020204" pitchFamily="34" charset="0"/>
              </a:rPr>
              <a:t>loro</a:t>
            </a:r>
            <a:r>
              <a:rPr lang="en-US" altLang="en-US" sz="1100" b="1" dirty="0" smtClean="0">
                <a:solidFill>
                  <a:srgbClr val="A5A5A5">
                    <a:lumMod val="50000"/>
                  </a:srgbClr>
                </a:solidFill>
                <a:latin typeface="Arial" panose="020B0604020202020204" pitchFamily="34" charset="0"/>
              </a:rPr>
              <a:t> </a:t>
            </a:r>
            <a:r>
              <a:rPr lang="en-US" altLang="en-US" sz="1100" b="1" dirty="0" err="1" smtClean="0">
                <a:solidFill>
                  <a:srgbClr val="A5A5A5">
                    <a:lumMod val="50000"/>
                  </a:srgbClr>
                </a:solidFill>
                <a:latin typeface="Arial" panose="020B0604020202020204" pitchFamily="34" charset="0"/>
              </a:rPr>
              <a:t>identità</a:t>
            </a:r>
            <a:endParaRPr lang="en-US" altLang="en-US" sz="1100" b="1" baseline="30000" dirty="0">
              <a:solidFill>
                <a:srgbClr val="A5A5A5">
                  <a:lumMod val="50000"/>
                </a:srgbClr>
              </a:solidFill>
              <a:latin typeface="Arial" panose="020B0604020202020204" pitchFamily="34" charset="0"/>
            </a:endParaRPr>
          </a:p>
        </p:txBody>
      </p:sp>
      <p:cxnSp>
        <p:nvCxnSpPr>
          <p:cNvPr id="41" name="Straight Connector 40"/>
          <p:cNvCxnSpPr/>
          <p:nvPr/>
        </p:nvCxnSpPr>
        <p:spPr>
          <a:xfrm>
            <a:off x="5147100" y="3456910"/>
            <a:ext cx="216527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736668" y="3451967"/>
            <a:ext cx="2239343"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Parallelogram 42"/>
          <p:cNvSpPr/>
          <p:nvPr/>
        </p:nvSpPr>
        <p:spPr>
          <a:xfrm>
            <a:off x="5868144" y="3789040"/>
            <a:ext cx="2172074" cy="632621"/>
          </a:xfrm>
          <a:prstGeom prst="parallelogram">
            <a:avLst>
              <a:gd name="adj" fmla="val 57175"/>
            </a:avLst>
          </a:prstGeom>
          <a:solidFill>
            <a:srgbClr val="F3EF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buNone/>
            </a:pPr>
            <a:r>
              <a:rPr lang="en-US" altLang="en-US" sz="1050" b="1" dirty="0" err="1" smtClean="0">
                <a:solidFill>
                  <a:prstClr val="black"/>
                </a:solidFill>
                <a:latin typeface="Tahoma"/>
                <a:cs typeface="Tahoma"/>
              </a:rPr>
              <a:t>Cinetica</a:t>
            </a:r>
            <a:r>
              <a:rPr lang="en-US" altLang="en-US" sz="1050" b="1" dirty="0" smtClean="0">
                <a:solidFill>
                  <a:prstClr val="black"/>
                </a:solidFill>
                <a:latin typeface="Tahoma"/>
                <a:cs typeface="Tahoma"/>
              </a:rPr>
              <a:t> e </a:t>
            </a:r>
            <a:r>
              <a:rPr lang="en-US" altLang="en-US" sz="1050" b="1" dirty="0" err="1" smtClean="0">
                <a:solidFill>
                  <a:prstClr val="black"/>
                </a:solidFill>
                <a:latin typeface="Tahoma"/>
                <a:cs typeface="Tahoma"/>
              </a:rPr>
              <a:t>termodinamica</a:t>
            </a:r>
            <a:r>
              <a:rPr lang="en-US" altLang="en-US" sz="1050" b="1" dirty="0" smtClean="0">
                <a:solidFill>
                  <a:prstClr val="black"/>
                </a:solidFill>
                <a:latin typeface="Tahoma"/>
                <a:cs typeface="Tahoma"/>
              </a:rPr>
              <a:t> di </a:t>
            </a:r>
            <a:r>
              <a:rPr lang="en-US" altLang="en-US" sz="1050" b="1" dirty="0" err="1" smtClean="0">
                <a:solidFill>
                  <a:prstClr val="black"/>
                </a:solidFill>
                <a:latin typeface="Tahoma"/>
                <a:cs typeface="Tahoma"/>
              </a:rPr>
              <a:t>legame</a:t>
            </a:r>
            <a:r>
              <a:rPr lang="en-US" altLang="en-US" sz="1050" b="1" dirty="0" smtClean="0">
                <a:solidFill>
                  <a:prstClr val="black"/>
                </a:solidFill>
                <a:latin typeface="Tahoma"/>
                <a:cs typeface="Tahoma"/>
              </a:rPr>
              <a:t> </a:t>
            </a:r>
            <a:r>
              <a:rPr lang="en-US" altLang="en-US" sz="1050" b="1" dirty="0" err="1" smtClean="0">
                <a:solidFill>
                  <a:prstClr val="black"/>
                </a:solidFill>
                <a:latin typeface="Tahoma"/>
                <a:cs typeface="Tahoma"/>
              </a:rPr>
              <a:t>relativa</a:t>
            </a:r>
            <a:r>
              <a:rPr lang="en-US" altLang="en-US" sz="1050" b="1" dirty="0" smtClean="0">
                <a:solidFill>
                  <a:prstClr val="black"/>
                </a:solidFill>
                <a:latin typeface="Tahoma"/>
                <a:cs typeface="Tahoma"/>
              </a:rPr>
              <a:t> </a:t>
            </a:r>
            <a:r>
              <a:rPr lang="en-US" altLang="en-US" sz="1050" b="1" dirty="0" err="1" smtClean="0">
                <a:solidFill>
                  <a:prstClr val="black"/>
                </a:solidFill>
                <a:latin typeface="Tahoma"/>
                <a:cs typeface="Tahoma"/>
              </a:rPr>
              <a:t>all’attività</a:t>
            </a:r>
            <a:r>
              <a:rPr lang="en-US" altLang="en-US" sz="1050" b="1" dirty="0" smtClean="0">
                <a:solidFill>
                  <a:prstClr val="black"/>
                </a:solidFill>
                <a:latin typeface="Tahoma"/>
                <a:cs typeface="Tahoma"/>
              </a:rPr>
              <a:t> </a:t>
            </a:r>
            <a:r>
              <a:rPr lang="en-US" altLang="en-US" sz="1050" b="1" dirty="0" err="1" smtClean="0">
                <a:solidFill>
                  <a:prstClr val="black"/>
                </a:solidFill>
                <a:latin typeface="Tahoma"/>
                <a:cs typeface="Tahoma"/>
              </a:rPr>
              <a:t>funzionale</a:t>
            </a:r>
            <a:endParaRPr lang="en-US" altLang="en-US" sz="1050" b="1" dirty="0">
              <a:solidFill>
                <a:prstClr val="black"/>
              </a:solidFill>
              <a:latin typeface="Tahoma"/>
              <a:cs typeface="Tahoma"/>
            </a:endParaRPr>
          </a:p>
        </p:txBody>
      </p:sp>
      <p:sp>
        <p:nvSpPr>
          <p:cNvPr id="44" name="Parallelogram 43"/>
          <p:cNvSpPr/>
          <p:nvPr/>
        </p:nvSpPr>
        <p:spPr>
          <a:xfrm>
            <a:off x="1187625" y="2476364"/>
            <a:ext cx="2184166" cy="520588"/>
          </a:xfrm>
          <a:prstGeom prst="parallelogram">
            <a:avLst>
              <a:gd name="adj" fmla="val 56881"/>
            </a:avLst>
          </a:prstGeom>
          <a:solidFill>
            <a:srgbClr val="F3EF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buNone/>
            </a:pPr>
            <a:r>
              <a:rPr lang="en-US" altLang="en-US" sz="1100" b="1" dirty="0" err="1" smtClean="0">
                <a:solidFill>
                  <a:prstClr val="black"/>
                </a:solidFill>
                <a:latin typeface="Arial" panose="020B0604020202020204" pitchFamily="34" charset="0"/>
              </a:rPr>
              <a:t>Integrità</a:t>
            </a:r>
            <a:r>
              <a:rPr lang="en-US" altLang="en-US" sz="1100" b="1" dirty="0" smtClean="0">
                <a:solidFill>
                  <a:prstClr val="black"/>
                </a:solidFill>
                <a:latin typeface="Arial" panose="020B0604020202020204" pitchFamily="34" charset="0"/>
              </a:rPr>
              <a:t> </a:t>
            </a:r>
            <a:r>
              <a:rPr lang="en-US" altLang="en-US" sz="1100" b="1" dirty="0" err="1" smtClean="0">
                <a:solidFill>
                  <a:prstClr val="black"/>
                </a:solidFill>
                <a:latin typeface="Arial" panose="020B0604020202020204" pitchFamily="34" charset="0"/>
              </a:rPr>
              <a:t>della</a:t>
            </a:r>
            <a:r>
              <a:rPr lang="en-US" altLang="en-US" sz="1100" b="1" dirty="0" smtClean="0">
                <a:solidFill>
                  <a:prstClr val="black"/>
                </a:solidFill>
                <a:latin typeface="Arial" panose="020B0604020202020204" pitchFamily="34" charset="0"/>
              </a:rPr>
              <a:t> </a:t>
            </a:r>
            <a:r>
              <a:rPr lang="en-US" altLang="en-US" sz="1100" b="1" dirty="0" err="1" smtClean="0">
                <a:solidFill>
                  <a:prstClr val="black"/>
                </a:solidFill>
                <a:latin typeface="Arial" panose="020B0604020202020204" pitchFamily="34" charset="0"/>
              </a:rPr>
              <a:t>struttura</a:t>
            </a:r>
            <a:r>
              <a:rPr lang="en-US" altLang="en-US" sz="1100" b="1" dirty="0" smtClean="0">
                <a:solidFill>
                  <a:prstClr val="black"/>
                </a:solidFill>
                <a:latin typeface="Arial" panose="020B0604020202020204" pitchFamily="34" charset="0"/>
              </a:rPr>
              <a:t> </a:t>
            </a:r>
            <a:r>
              <a:rPr lang="en-US" altLang="en-US" sz="1100" b="1" dirty="0" err="1" smtClean="0">
                <a:solidFill>
                  <a:prstClr val="black"/>
                </a:solidFill>
                <a:latin typeface="Arial" panose="020B0604020202020204" pitchFamily="34" charset="0"/>
              </a:rPr>
              <a:t>secondaria</a:t>
            </a:r>
            <a:r>
              <a:rPr lang="en-US" altLang="en-US" sz="1100" b="1" dirty="0" smtClean="0">
                <a:solidFill>
                  <a:prstClr val="black"/>
                </a:solidFill>
                <a:latin typeface="Arial" panose="020B0604020202020204" pitchFamily="34" charset="0"/>
              </a:rPr>
              <a:t>, </a:t>
            </a:r>
            <a:r>
              <a:rPr lang="en-US" altLang="en-US" sz="1100" b="1" dirty="0" err="1" smtClean="0">
                <a:solidFill>
                  <a:prstClr val="black"/>
                </a:solidFill>
                <a:latin typeface="Arial" panose="020B0604020202020204" pitchFamily="34" charset="0"/>
              </a:rPr>
              <a:t>terziaria</a:t>
            </a:r>
            <a:r>
              <a:rPr lang="en-US" altLang="en-US" sz="1100" b="1" dirty="0">
                <a:solidFill>
                  <a:prstClr val="black"/>
                </a:solidFill>
                <a:latin typeface="Arial" panose="020B0604020202020204" pitchFamily="34" charset="0"/>
              </a:rPr>
              <a:t> </a:t>
            </a:r>
            <a:r>
              <a:rPr lang="en-US" altLang="en-US" sz="1100" b="1" dirty="0" smtClean="0">
                <a:solidFill>
                  <a:prstClr val="black"/>
                </a:solidFill>
                <a:latin typeface="Arial" panose="020B0604020202020204" pitchFamily="34" charset="0"/>
              </a:rPr>
              <a:t>e </a:t>
            </a:r>
            <a:r>
              <a:rPr lang="en-US" altLang="en-US" sz="1100" b="1" dirty="0" err="1">
                <a:solidFill>
                  <a:prstClr val="black"/>
                </a:solidFill>
                <a:latin typeface="Arial" panose="020B0604020202020204" pitchFamily="34" charset="0"/>
              </a:rPr>
              <a:t>q</a:t>
            </a:r>
            <a:r>
              <a:rPr lang="en-US" altLang="en-US" sz="1100" b="1" dirty="0" err="1" smtClean="0">
                <a:solidFill>
                  <a:prstClr val="black"/>
                </a:solidFill>
                <a:latin typeface="Arial" panose="020B0604020202020204" pitchFamily="34" charset="0"/>
              </a:rPr>
              <a:t>uaternaria</a:t>
            </a:r>
            <a:endParaRPr lang="en-US" altLang="en-US" sz="1100" b="1" dirty="0">
              <a:solidFill>
                <a:prstClr val="black"/>
              </a:solidFill>
              <a:latin typeface="Arial" panose="020B0604020202020204" pitchFamily="34" charset="0"/>
            </a:endParaRPr>
          </a:p>
        </p:txBody>
      </p:sp>
      <p:sp>
        <p:nvSpPr>
          <p:cNvPr id="45" name="Parallelogram 44"/>
          <p:cNvSpPr/>
          <p:nvPr/>
        </p:nvSpPr>
        <p:spPr>
          <a:xfrm>
            <a:off x="1619672" y="4415165"/>
            <a:ext cx="2272377" cy="670019"/>
          </a:xfrm>
          <a:prstGeom prst="parallelogram">
            <a:avLst>
              <a:gd name="adj" fmla="val 56880"/>
            </a:avLst>
          </a:prstGeom>
          <a:solidFill>
            <a:srgbClr val="F3EF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buNone/>
            </a:pPr>
            <a:r>
              <a:rPr lang="en-US" altLang="en-US" sz="1050" b="1" dirty="0" err="1" smtClean="0">
                <a:solidFill>
                  <a:prstClr val="black"/>
                </a:solidFill>
                <a:latin typeface="Tahoma"/>
                <a:cs typeface="Tahoma"/>
              </a:rPr>
              <a:t>Proprietà</a:t>
            </a:r>
            <a:r>
              <a:rPr lang="en-US" altLang="en-US" sz="1050" b="1" dirty="0" smtClean="0">
                <a:solidFill>
                  <a:prstClr val="black"/>
                </a:solidFill>
                <a:latin typeface="Tahoma"/>
                <a:cs typeface="Tahoma"/>
              </a:rPr>
              <a:t> del </a:t>
            </a:r>
            <a:r>
              <a:rPr lang="en-US" altLang="en-US" sz="1050" b="1" dirty="0" err="1" smtClean="0">
                <a:solidFill>
                  <a:prstClr val="black"/>
                </a:solidFill>
                <a:latin typeface="Tahoma"/>
                <a:cs typeface="Tahoma"/>
              </a:rPr>
              <a:t>prodotto</a:t>
            </a:r>
            <a:r>
              <a:rPr lang="en-US" altLang="en-US" sz="1050" b="1" dirty="0" smtClean="0">
                <a:solidFill>
                  <a:prstClr val="black"/>
                </a:solidFill>
                <a:latin typeface="Tahoma"/>
                <a:cs typeface="Tahoma"/>
              </a:rPr>
              <a:t> </a:t>
            </a:r>
            <a:r>
              <a:rPr lang="en-US" altLang="en-US" sz="1050" b="1" dirty="0" err="1" smtClean="0">
                <a:solidFill>
                  <a:prstClr val="black"/>
                </a:solidFill>
                <a:latin typeface="Tahoma"/>
                <a:cs typeface="Tahoma"/>
              </a:rPr>
              <a:t>finito</a:t>
            </a:r>
            <a:r>
              <a:rPr lang="en-US" altLang="en-US" sz="1050" b="1" dirty="0" smtClean="0">
                <a:solidFill>
                  <a:prstClr val="black"/>
                </a:solidFill>
                <a:latin typeface="Tahoma"/>
                <a:cs typeface="Tahoma"/>
              </a:rPr>
              <a:t> </a:t>
            </a:r>
            <a:r>
              <a:rPr lang="en-US" altLang="en-US" sz="1050" b="1" dirty="0" err="1" smtClean="0">
                <a:solidFill>
                  <a:prstClr val="black"/>
                </a:solidFill>
                <a:latin typeface="Tahoma"/>
                <a:cs typeface="Tahoma"/>
              </a:rPr>
              <a:t>incluso</a:t>
            </a:r>
            <a:r>
              <a:rPr lang="en-US" altLang="en-US" sz="1050" b="1" dirty="0" smtClean="0">
                <a:solidFill>
                  <a:prstClr val="black"/>
                </a:solidFill>
                <a:latin typeface="Tahoma"/>
                <a:cs typeface="Tahoma"/>
              </a:rPr>
              <a:t> </a:t>
            </a:r>
            <a:r>
              <a:rPr lang="en-US" altLang="en-US" sz="1050" b="1" dirty="0" err="1" smtClean="0">
                <a:solidFill>
                  <a:prstClr val="black"/>
                </a:solidFill>
                <a:latin typeface="Tahoma"/>
                <a:cs typeface="Tahoma"/>
              </a:rPr>
              <a:t>dosaggio</a:t>
            </a:r>
            <a:r>
              <a:rPr lang="en-US" altLang="en-US" sz="1050" b="1" dirty="0" smtClean="0">
                <a:solidFill>
                  <a:prstClr val="black"/>
                </a:solidFill>
                <a:latin typeface="Tahoma"/>
                <a:cs typeface="Tahoma"/>
              </a:rPr>
              <a:t> e </a:t>
            </a:r>
            <a:r>
              <a:rPr lang="en-US" altLang="en-US" sz="1050" b="1" dirty="0" err="1" smtClean="0">
                <a:solidFill>
                  <a:prstClr val="black"/>
                </a:solidFill>
                <a:latin typeface="Tahoma"/>
                <a:cs typeface="Tahoma"/>
              </a:rPr>
              <a:t>formulazione</a:t>
            </a:r>
            <a:endParaRPr lang="en-US" altLang="en-US" sz="1050" b="1" baseline="30000" dirty="0">
              <a:solidFill>
                <a:prstClr val="black"/>
              </a:solidFill>
              <a:latin typeface="Tahoma"/>
              <a:cs typeface="Tahoma"/>
            </a:endParaRPr>
          </a:p>
        </p:txBody>
      </p:sp>
      <p:sp>
        <p:nvSpPr>
          <p:cNvPr id="46" name="Parallelogram 45"/>
          <p:cNvSpPr/>
          <p:nvPr/>
        </p:nvSpPr>
        <p:spPr>
          <a:xfrm>
            <a:off x="4860032" y="4509120"/>
            <a:ext cx="2273069" cy="648072"/>
          </a:xfrm>
          <a:prstGeom prst="parallelogram">
            <a:avLst>
              <a:gd name="adj" fmla="val 56880"/>
            </a:avLst>
          </a:prstGeom>
          <a:solidFill>
            <a:srgbClr val="F3EF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buNone/>
            </a:pPr>
            <a:r>
              <a:rPr lang="en-US" altLang="en-US" sz="1000" b="1" dirty="0">
                <a:solidFill>
                  <a:prstClr val="black"/>
                </a:solidFill>
                <a:latin typeface="Arial" panose="020B0604020202020204" pitchFamily="34" charset="0"/>
              </a:rPr>
              <a:t/>
            </a:r>
            <a:br>
              <a:rPr lang="en-US" altLang="en-US" sz="1000" b="1" dirty="0">
                <a:solidFill>
                  <a:prstClr val="black"/>
                </a:solidFill>
                <a:latin typeface="Arial" panose="020B0604020202020204" pitchFamily="34" charset="0"/>
              </a:rPr>
            </a:br>
            <a:r>
              <a:rPr lang="en-US" altLang="en-US" sz="1200" b="1" dirty="0" err="1" smtClean="0">
                <a:solidFill>
                  <a:prstClr val="black"/>
                </a:solidFill>
                <a:latin typeface="Arial" panose="020B0604020202020204" pitchFamily="34" charset="0"/>
              </a:rPr>
              <a:t>Profili</a:t>
            </a:r>
            <a:r>
              <a:rPr lang="en-US" altLang="en-US" sz="1200" b="1" dirty="0" smtClean="0">
                <a:solidFill>
                  <a:prstClr val="black"/>
                </a:solidFill>
                <a:latin typeface="Arial" panose="020B0604020202020204" pitchFamily="34" charset="0"/>
              </a:rPr>
              <a:t> di </a:t>
            </a:r>
            <a:r>
              <a:rPr lang="en-US" altLang="en-US" sz="1200" b="1" dirty="0" err="1" smtClean="0">
                <a:solidFill>
                  <a:prstClr val="black"/>
                </a:solidFill>
                <a:latin typeface="Arial" panose="020B0604020202020204" pitchFamily="34" charset="0"/>
              </a:rPr>
              <a:t>degradazione</a:t>
            </a:r>
            <a:r>
              <a:rPr lang="en-US" altLang="en-US" sz="1200" b="1" dirty="0" smtClean="0">
                <a:solidFill>
                  <a:prstClr val="black"/>
                </a:solidFill>
                <a:latin typeface="Arial" panose="020B0604020202020204" pitchFamily="34" charset="0"/>
              </a:rPr>
              <a:t> e </a:t>
            </a:r>
            <a:r>
              <a:rPr lang="en-US" altLang="en-US" sz="1200" b="1" dirty="0" err="1" smtClean="0">
                <a:solidFill>
                  <a:prstClr val="black"/>
                </a:solidFill>
                <a:latin typeface="Arial" panose="020B0604020202020204" pitchFamily="34" charset="0"/>
              </a:rPr>
              <a:t>stabilità</a:t>
            </a:r>
            <a:endParaRPr lang="en-US" altLang="en-US" sz="1200" b="1" baseline="30000" dirty="0">
              <a:solidFill>
                <a:prstClr val="black"/>
              </a:solidFill>
              <a:latin typeface="Arial" panose="020B0604020202020204" pitchFamily="34" charset="0"/>
            </a:endParaRPr>
          </a:p>
          <a:p>
            <a:pPr algn="ctr"/>
            <a:endParaRPr lang="en-US" altLang="en-US" sz="1000" b="1" dirty="0">
              <a:solidFill>
                <a:prstClr val="black"/>
              </a:solidFill>
              <a:latin typeface="Arial" panose="020B0604020202020204" pitchFamily="34" charset="0"/>
            </a:endParaRPr>
          </a:p>
        </p:txBody>
      </p:sp>
      <p:cxnSp>
        <p:nvCxnSpPr>
          <p:cNvPr id="32" name="Straight Connector 6"/>
          <p:cNvCxnSpPr>
            <a:cxnSpLocks noChangeShapeType="1"/>
          </p:cNvCxnSpPr>
          <p:nvPr/>
        </p:nvCxnSpPr>
        <p:spPr bwMode="auto">
          <a:xfrm>
            <a:off x="3878637" y="3452455"/>
            <a:ext cx="1359694"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 name="TextBox 2"/>
          <p:cNvSpPr txBox="1"/>
          <p:nvPr/>
        </p:nvSpPr>
        <p:spPr>
          <a:xfrm>
            <a:off x="158950" y="6392780"/>
            <a:ext cx="3339703" cy="246221"/>
          </a:xfrm>
          <a:prstGeom prst="rect">
            <a:avLst/>
          </a:prstGeom>
          <a:noFill/>
        </p:spPr>
        <p:txBody>
          <a:bodyPr wrap="square" rtlCol="0">
            <a:spAutoFit/>
          </a:bodyPr>
          <a:lstStyle/>
          <a:p>
            <a:r>
              <a:rPr lang="en-US" sz="1000" kern="0">
                <a:solidFill>
                  <a:schemeClr val="bg1"/>
                </a:solidFill>
                <a:latin typeface="Arial" panose="020B0604020202020204" pitchFamily="34" charset="0"/>
                <a:cs typeface="Arial" panose="020B0604020202020204" pitchFamily="34" charset="0"/>
              </a:rPr>
              <a:t>CQA = critical quality attribute</a:t>
            </a:r>
            <a:endParaRPr lang="en-US" sz="1000">
              <a:solidFill>
                <a:schemeClr val="bg1"/>
              </a:solidFill>
            </a:endParaRPr>
          </a:p>
        </p:txBody>
      </p:sp>
    </p:spTree>
    <p:extLst>
      <p:ext uri="{BB962C8B-B14F-4D97-AF65-F5344CB8AC3E}">
        <p14:creationId xmlns:p14="http://schemas.microsoft.com/office/powerpoint/2010/main" val="185271942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P spid="16" grpId="0" animBg="1"/>
      <p:bldP spid="33" grpId="0"/>
      <p:bldP spid="2" grpId="0" animBg="1"/>
      <p:bldP spid="34" grpId="0" animBg="1"/>
      <p:bldP spid="35" grpId="0" animBg="1"/>
      <p:bldP spid="40" grpId="0" animBg="1"/>
      <p:bldP spid="43" grpId="0" animBg="1"/>
      <p:bldP spid="44" grpId="0" animBg="1"/>
      <p:bldP spid="45" grpId="0" animBg="1"/>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2"/>
          <p:cNvSpPr txBox="1">
            <a:spLocks noChangeArrowheads="1"/>
          </p:cNvSpPr>
          <p:nvPr/>
        </p:nvSpPr>
        <p:spPr bwMode="auto">
          <a:xfrm>
            <a:off x="0" y="692696"/>
            <a:ext cx="9144000" cy="461665"/>
          </a:xfrm>
          <a:prstGeom prst="rect">
            <a:avLst/>
          </a:prstGeom>
          <a:noFill/>
          <a:ln w="9525">
            <a:noFill/>
            <a:miter lim="800000"/>
            <a:headEnd/>
            <a:tailEnd/>
          </a:ln>
        </p:spPr>
        <p:txBody>
          <a:bodyPr wrap="square">
            <a:spAutoFit/>
          </a:bodyPr>
          <a:lstStyle/>
          <a:p>
            <a:pPr algn="ctr">
              <a:buNone/>
            </a:pPr>
            <a:r>
              <a:rPr lang="it-IT" sz="2400" dirty="0" smtClean="0">
                <a:solidFill>
                  <a:srgbClr val="006699"/>
                </a:solidFill>
                <a:latin typeface="Tahoma" pitchFamily="34" charset="0"/>
                <a:ea typeface="Tahoma" pitchFamily="34" charset="0"/>
                <a:cs typeface="Tahoma" pitchFamily="34" charset="0"/>
              </a:rPr>
              <a:t>Estrapolazione delle indicazioni </a:t>
            </a:r>
            <a:r>
              <a:rPr lang="it-IT" sz="2400" kern="0" dirty="0" smtClean="0">
                <a:solidFill>
                  <a:srgbClr val="006699"/>
                </a:solidFill>
                <a:latin typeface="Tahoma" pitchFamily="34" charset="0"/>
                <a:ea typeface="Tahoma" pitchFamily="34" charset="0"/>
                <a:cs typeface="Tahoma" pitchFamily="34" charset="0"/>
              </a:rPr>
              <a:t>terapeutiche</a:t>
            </a:r>
            <a:endParaRPr lang="it-IT" sz="2400" dirty="0">
              <a:solidFill>
                <a:srgbClr val="006699"/>
              </a:solidFill>
              <a:latin typeface="Tahoma" pitchFamily="34" charset="0"/>
              <a:ea typeface="Tahoma" pitchFamily="34" charset="0"/>
              <a:cs typeface="Tahoma" pitchFamily="34" charset="0"/>
            </a:endParaRPr>
          </a:p>
        </p:txBody>
      </p:sp>
      <p:sp>
        <p:nvSpPr>
          <p:cNvPr id="2" name="Rettangolo 1"/>
          <p:cNvSpPr/>
          <p:nvPr/>
        </p:nvSpPr>
        <p:spPr>
          <a:xfrm>
            <a:off x="539552" y="1196752"/>
            <a:ext cx="8064896" cy="5022915"/>
          </a:xfrm>
          <a:prstGeom prst="rect">
            <a:avLst/>
          </a:prstGeom>
        </p:spPr>
        <p:txBody>
          <a:bodyPr wrap="square">
            <a:spAutoFit/>
          </a:bodyPr>
          <a:lstStyle/>
          <a:p>
            <a:pPr marL="520700" lvl="0" indent="-342900" algn="just" eaLnBrk="0" hangingPunct="0">
              <a:buFont typeface="Wingdings" charset="2"/>
              <a:buChar char="Ø"/>
              <a:defRPr/>
            </a:pPr>
            <a:r>
              <a:rPr lang="it-IT" sz="1800" kern="0" dirty="0" smtClean="0">
                <a:solidFill>
                  <a:srgbClr val="006699"/>
                </a:solidFill>
                <a:latin typeface="Tahoma" pitchFamily="34" charset="0"/>
                <a:ea typeface="Tahoma" pitchFamily="34" charset="0"/>
                <a:cs typeface="Tahoma" pitchFamily="34" charset="0"/>
              </a:rPr>
              <a:t>Nel caso in cui i farmaci originatori siano autorizzati per più indicazioni terapeutiche, l’efficacia e la sicurezza di un biosimilare devono essere dimostrate separatamente </a:t>
            </a:r>
            <a:r>
              <a:rPr lang="it-IT" sz="1800" b="1" kern="0" dirty="0" smtClean="0">
                <a:solidFill>
                  <a:srgbClr val="006699"/>
                </a:solidFill>
                <a:latin typeface="Tahoma" pitchFamily="34" charset="0"/>
                <a:ea typeface="Tahoma" pitchFamily="34" charset="0"/>
                <a:cs typeface="Tahoma" pitchFamily="34" charset="0"/>
              </a:rPr>
              <a:t>per ogni indicazione </a:t>
            </a:r>
            <a:r>
              <a:rPr lang="it-IT" sz="1800" kern="0" dirty="0" smtClean="0">
                <a:solidFill>
                  <a:srgbClr val="006699"/>
                </a:solidFill>
                <a:latin typeface="Tahoma" pitchFamily="34" charset="0"/>
                <a:ea typeface="Tahoma" pitchFamily="34" charset="0"/>
                <a:cs typeface="Tahoma" pitchFamily="34" charset="0"/>
              </a:rPr>
              <a:t>terapeutica </a:t>
            </a:r>
          </a:p>
          <a:p>
            <a:pPr marL="520700" indent="-342900" algn="just" eaLnBrk="0" hangingPunct="0">
              <a:buFont typeface="Wingdings" charset="2"/>
              <a:buChar char="Ø"/>
              <a:defRPr/>
            </a:pPr>
            <a:r>
              <a:rPr lang="it-IT" sz="1800" kern="0" dirty="0">
                <a:solidFill>
                  <a:srgbClr val="006699"/>
                </a:solidFill>
                <a:latin typeface="Tahoma" pitchFamily="34" charset="0"/>
                <a:ea typeface="Tahoma" pitchFamily="34" charset="0"/>
                <a:cs typeface="Tahoma" pitchFamily="34" charset="0"/>
              </a:rPr>
              <a:t>L’estrapolazione delle indicazioni implica che in taluni casi </a:t>
            </a:r>
            <a:r>
              <a:rPr lang="it-IT" sz="1800" kern="0" dirty="0" smtClean="0">
                <a:solidFill>
                  <a:srgbClr val="006699"/>
                </a:solidFill>
                <a:latin typeface="Tahoma" pitchFamily="34" charset="0"/>
                <a:ea typeface="Tahoma" pitchFamily="34" charset="0"/>
                <a:cs typeface="Tahoma" pitchFamily="34" charset="0"/>
              </a:rPr>
              <a:t>si possa estrapolare, attraverso l’esercizio di comparabilità, </a:t>
            </a:r>
            <a:r>
              <a:rPr lang="it-IT" sz="1800" kern="0" dirty="0">
                <a:solidFill>
                  <a:srgbClr val="006699"/>
                </a:solidFill>
                <a:latin typeface="Tahoma" pitchFamily="34" charset="0"/>
                <a:ea typeface="Tahoma" pitchFamily="34" charset="0"/>
                <a:cs typeface="Tahoma" pitchFamily="34" charset="0"/>
              </a:rPr>
              <a:t>la somiglianza terapeutica dimostrata in un’indicazione ad altre indicazioni del farmaco di riferimento, </a:t>
            </a:r>
            <a:r>
              <a:rPr lang="it-IT" sz="1800" b="1" kern="0" dirty="0">
                <a:solidFill>
                  <a:srgbClr val="006699"/>
                </a:solidFill>
                <a:latin typeface="Tahoma" pitchFamily="34" charset="0"/>
                <a:ea typeface="Tahoma" pitchFamily="34" charset="0"/>
                <a:cs typeface="Tahoma" pitchFamily="34" charset="0"/>
              </a:rPr>
              <a:t>tenendo conto dell’esperienza clinica, dei dati in letteratura, del meccanismo d’azione e dei recettori </a:t>
            </a:r>
            <a:r>
              <a:rPr lang="it-IT" sz="1800" b="1" kern="0" dirty="0" smtClean="0">
                <a:solidFill>
                  <a:srgbClr val="006699"/>
                </a:solidFill>
                <a:latin typeface="Tahoma" pitchFamily="34" charset="0"/>
                <a:ea typeface="Tahoma" pitchFamily="34" charset="0"/>
                <a:cs typeface="Tahoma" pitchFamily="34" charset="0"/>
              </a:rPr>
              <a:t>coinvolti nelle diverse indicazioni</a:t>
            </a:r>
            <a:r>
              <a:rPr lang="it-IT" sz="1800" kern="0" dirty="0" smtClean="0">
                <a:solidFill>
                  <a:srgbClr val="006699"/>
                </a:solidFill>
                <a:latin typeface="Tahoma" pitchFamily="34" charset="0"/>
                <a:ea typeface="Tahoma" pitchFamily="34" charset="0"/>
                <a:cs typeface="Tahoma" pitchFamily="34" charset="0"/>
              </a:rPr>
              <a:t>, e investigando eventuali problemi di sicurezza nelle sottopopolazioni di interesse.</a:t>
            </a:r>
          </a:p>
          <a:p>
            <a:pPr marL="520700" indent="-342900" algn="just" eaLnBrk="0" hangingPunct="0">
              <a:buFont typeface="Wingdings" charset="2"/>
              <a:buChar char="Ø"/>
              <a:defRPr/>
            </a:pPr>
            <a:r>
              <a:rPr lang="it-IT" sz="1800" kern="0" dirty="0" smtClean="0">
                <a:solidFill>
                  <a:srgbClr val="006699"/>
                </a:solidFill>
                <a:latin typeface="Tahoma" pitchFamily="34" charset="0"/>
                <a:ea typeface="Tahoma" pitchFamily="34" charset="0"/>
                <a:cs typeface="Tahoma" pitchFamily="34" charset="0"/>
              </a:rPr>
              <a:t>L’approccio di estrapolazione </a:t>
            </a:r>
            <a:r>
              <a:rPr lang="it-IT" sz="1800" kern="0" dirty="0">
                <a:solidFill>
                  <a:srgbClr val="006699"/>
                </a:solidFill>
                <a:latin typeface="Tahoma" pitchFamily="34" charset="0"/>
                <a:ea typeface="Tahoma" pitchFamily="34" charset="0"/>
                <a:cs typeface="Tahoma" pitchFamily="34" charset="0"/>
              </a:rPr>
              <a:t>delle indicazioni </a:t>
            </a:r>
            <a:r>
              <a:rPr lang="it-IT" sz="1800" kern="0" dirty="0" smtClean="0">
                <a:solidFill>
                  <a:srgbClr val="006699"/>
                </a:solidFill>
                <a:latin typeface="Tahoma" pitchFamily="34" charset="0"/>
                <a:ea typeface="Tahoma" pitchFamily="34" charset="0"/>
                <a:cs typeface="Tahoma" pitchFamily="34" charset="0"/>
              </a:rPr>
              <a:t>deve essere </a:t>
            </a:r>
            <a:r>
              <a:rPr lang="it-IT" sz="1800" b="1" kern="0" dirty="0" smtClean="0">
                <a:solidFill>
                  <a:srgbClr val="006699"/>
                </a:solidFill>
                <a:latin typeface="Tahoma" pitchFamily="34" charset="0"/>
                <a:ea typeface="Tahoma" pitchFamily="34" charset="0"/>
                <a:cs typeface="Tahoma" pitchFamily="34" charset="0"/>
              </a:rPr>
              <a:t>adeguatamente giustificato</a:t>
            </a:r>
            <a:r>
              <a:rPr lang="it-IT" sz="1800" kern="0" dirty="0" smtClean="0">
                <a:solidFill>
                  <a:srgbClr val="006699"/>
                </a:solidFill>
                <a:latin typeface="Tahoma" pitchFamily="34" charset="0"/>
                <a:ea typeface="Tahoma" pitchFamily="34" charset="0"/>
                <a:cs typeface="Tahoma" pitchFamily="34" charset="0"/>
              </a:rPr>
              <a:t> e l’EMA adeguatamente consultata prima dell’avvio del programma di sviluppo</a:t>
            </a:r>
          </a:p>
          <a:p>
            <a:pPr marL="520700" indent="-342900" algn="just" eaLnBrk="0" hangingPunct="0">
              <a:buFont typeface="Wingdings" charset="2"/>
              <a:buChar char="Ø"/>
              <a:defRPr/>
            </a:pPr>
            <a:r>
              <a:rPr lang="it-IT" sz="1800" kern="0" dirty="0" smtClean="0">
                <a:solidFill>
                  <a:srgbClr val="006699"/>
                </a:solidFill>
                <a:latin typeface="Tahoma" pitchFamily="34" charset="0"/>
                <a:ea typeface="Tahoma" pitchFamily="34" charset="0"/>
                <a:cs typeface="Tahoma" pitchFamily="34" charset="0"/>
              </a:rPr>
              <a:t>Approccio del CHMP preventivo, caso-specifico e non automatico</a:t>
            </a:r>
          </a:p>
          <a:p>
            <a:pPr marL="520700" indent="-342900" algn="just" eaLnBrk="0" hangingPunct="0">
              <a:buFont typeface="Wingdings" charset="2"/>
              <a:buChar char="Ø"/>
              <a:defRPr/>
            </a:pPr>
            <a:r>
              <a:rPr lang="it-IT" sz="1800" kern="0" dirty="0" smtClean="0">
                <a:solidFill>
                  <a:srgbClr val="006699"/>
                </a:solidFill>
                <a:latin typeface="Tahoma" pitchFamily="34" charset="0"/>
                <a:ea typeface="Tahoma" pitchFamily="34" charset="0"/>
                <a:cs typeface="Tahoma" pitchFamily="34" charset="0"/>
              </a:rPr>
              <a:t>L’estrapolazione delle indicazioni è un approccio che si applica anche ai biologici originatori nel caso di nuove formulazioni e variazioni di processo</a:t>
            </a:r>
            <a:endParaRPr lang="it-IT" sz="1800" kern="0" dirty="0">
              <a:solidFill>
                <a:srgbClr val="00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2571096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1524662342"/>
              </p:ext>
            </p:extLst>
          </p:nvPr>
        </p:nvGraphicFramePr>
        <p:xfrm>
          <a:off x="83125" y="1297967"/>
          <a:ext cx="8953995" cy="5090160"/>
        </p:xfrm>
        <a:graphic>
          <a:graphicData uri="http://schemas.openxmlformats.org/drawingml/2006/table">
            <a:tbl>
              <a:tblPr firstRow="1" bandRow="1">
                <a:tableStyleId>{5C22544A-7EE6-4342-B048-85BDC9FD1C3A}</a:tableStyleId>
              </a:tblPr>
              <a:tblGrid>
                <a:gridCol w="1608555"/>
                <a:gridCol w="2664296"/>
                <a:gridCol w="4681144"/>
              </a:tblGrid>
              <a:tr h="339257">
                <a:tc>
                  <a:txBody>
                    <a:bodyPr/>
                    <a:lstStyle/>
                    <a:p>
                      <a:endParaRPr lang="it-IT"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white"/>
                          </a:solidFill>
                          <a:effectLst/>
                          <a:uLnTx/>
                          <a:uFillTx/>
                          <a:latin typeface="+mn-lt"/>
                          <a:ea typeface="+mn-ea"/>
                          <a:cs typeface="+mn-cs"/>
                        </a:rPr>
                        <a:t>Primo </a:t>
                      </a:r>
                      <a:r>
                        <a:rPr kumimoji="0" lang="it-IT" sz="1800" b="1" i="1" u="none" strike="noStrike" kern="1200" cap="none" spc="0" normalizeH="0" baseline="0" noProof="0" dirty="0" smtClean="0">
                          <a:ln>
                            <a:noFill/>
                          </a:ln>
                          <a:solidFill>
                            <a:prstClr val="white"/>
                          </a:solidFill>
                          <a:effectLst/>
                          <a:uLnTx/>
                          <a:uFillTx/>
                          <a:latin typeface="+mn-lt"/>
                          <a:ea typeface="+mn-ea"/>
                          <a:cs typeface="+mn-cs"/>
                        </a:rPr>
                        <a:t>Position </a:t>
                      </a:r>
                      <a:r>
                        <a:rPr kumimoji="0" lang="it-IT" sz="1800" b="1" i="1" u="none" strike="noStrike" kern="1200" cap="none" spc="0" normalizeH="0" baseline="0" noProof="0" dirty="0" err="1" smtClean="0">
                          <a:ln>
                            <a:noFill/>
                          </a:ln>
                          <a:solidFill>
                            <a:prstClr val="white"/>
                          </a:solidFill>
                          <a:effectLst/>
                          <a:uLnTx/>
                          <a:uFillTx/>
                          <a:latin typeface="+mn-lt"/>
                          <a:ea typeface="+mn-ea"/>
                          <a:cs typeface="+mn-cs"/>
                        </a:rPr>
                        <a:t>Paper</a:t>
                      </a:r>
                      <a:endParaRPr kumimoji="0" lang="it-IT" sz="1800" b="1" i="1" u="none" strike="noStrike" kern="1200" cap="none" spc="0" normalizeH="0" baseline="0" noProof="0" dirty="0">
                        <a:ln>
                          <a:noFill/>
                        </a:ln>
                        <a:solidFill>
                          <a:prstClr val="white"/>
                        </a:solidFill>
                        <a:effectLst/>
                        <a:uLnTx/>
                        <a:uFillTx/>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algn="ctr"/>
                      <a:r>
                        <a:rPr lang="it-IT" dirty="0" smtClean="0"/>
                        <a:t>Secondo </a:t>
                      </a:r>
                      <a:r>
                        <a:rPr lang="it-IT" i="1" dirty="0" smtClean="0"/>
                        <a:t>Position </a:t>
                      </a:r>
                      <a:r>
                        <a:rPr lang="it-IT" i="1" dirty="0" err="1" smtClean="0"/>
                        <a:t>Paper</a:t>
                      </a:r>
                      <a:endParaRPr lang="it-IT"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r>
              <a:tr h="460008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600" b="1" dirty="0" smtClean="0"/>
                        <a:t>Estrapolazione indicazioni terapeutiche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it-IT" sz="1600" kern="1200" baseline="0" dirty="0" smtClean="0">
                          <a:solidFill>
                            <a:schemeClr val="dk1"/>
                          </a:solidFill>
                          <a:latin typeface="+mn-lt"/>
                          <a:ea typeface="+mn-ea"/>
                          <a:cs typeface="+mn-cs"/>
                        </a:rPr>
                        <a:t>Va, altresì, sottolineato che il </a:t>
                      </a:r>
                      <a:r>
                        <a:rPr lang="it-IT" sz="1600" i="1" kern="1200" baseline="0" dirty="0" err="1" smtClean="0">
                          <a:solidFill>
                            <a:schemeClr val="dk1"/>
                          </a:solidFill>
                          <a:latin typeface="+mn-lt"/>
                          <a:ea typeface="+mn-ea"/>
                          <a:cs typeface="+mn-cs"/>
                        </a:rPr>
                        <a:t>Committee</a:t>
                      </a:r>
                      <a:r>
                        <a:rPr lang="it-IT" sz="1600" i="1" kern="1200" baseline="0" dirty="0" smtClean="0">
                          <a:solidFill>
                            <a:schemeClr val="dk1"/>
                          </a:solidFill>
                          <a:latin typeface="+mn-lt"/>
                          <a:ea typeface="+mn-ea"/>
                          <a:cs typeface="+mn-cs"/>
                        </a:rPr>
                        <a:t> </a:t>
                      </a:r>
                      <a:r>
                        <a:rPr lang="it-IT" sz="1600" i="1" kern="1200" baseline="0" dirty="0" err="1" smtClean="0">
                          <a:solidFill>
                            <a:schemeClr val="dk1"/>
                          </a:solidFill>
                          <a:latin typeface="+mn-lt"/>
                          <a:ea typeface="+mn-ea"/>
                          <a:cs typeface="+mn-cs"/>
                        </a:rPr>
                        <a:t>for</a:t>
                      </a:r>
                      <a:r>
                        <a:rPr lang="it-IT" sz="1600" i="1" kern="1200" baseline="0" dirty="0" smtClean="0">
                          <a:solidFill>
                            <a:schemeClr val="dk1"/>
                          </a:solidFill>
                          <a:latin typeface="+mn-lt"/>
                          <a:ea typeface="+mn-ea"/>
                          <a:cs typeface="+mn-cs"/>
                        </a:rPr>
                        <a:t> </a:t>
                      </a:r>
                      <a:r>
                        <a:rPr lang="it-IT" sz="1600" i="1" kern="1200" baseline="0" dirty="0" err="1" smtClean="0">
                          <a:solidFill>
                            <a:schemeClr val="dk1"/>
                          </a:solidFill>
                          <a:latin typeface="+mn-lt"/>
                          <a:ea typeface="+mn-ea"/>
                          <a:cs typeface="+mn-cs"/>
                        </a:rPr>
                        <a:t>Medicinal</a:t>
                      </a:r>
                      <a:r>
                        <a:rPr lang="it-IT" sz="1600" i="1" kern="1200" baseline="0" dirty="0" smtClean="0">
                          <a:solidFill>
                            <a:schemeClr val="dk1"/>
                          </a:solidFill>
                          <a:latin typeface="+mn-lt"/>
                          <a:ea typeface="+mn-ea"/>
                          <a:cs typeface="+mn-cs"/>
                        </a:rPr>
                        <a:t> </a:t>
                      </a:r>
                      <a:r>
                        <a:rPr lang="it-IT" sz="1600" i="1" kern="1200" baseline="0" dirty="0" err="1" smtClean="0">
                          <a:solidFill>
                            <a:schemeClr val="dk1"/>
                          </a:solidFill>
                          <a:latin typeface="+mn-lt"/>
                          <a:ea typeface="+mn-ea"/>
                          <a:cs typeface="+mn-cs"/>
                        </a:rPr>
                        <a:t>Products</a:t>
                      </a:r>
                      <a:r>
                        <a:rPr lang="it-IT" sz="1600" i="1" kern="1200" baseline="0" dirty="0" smtClean="0">
                          <a:solidFill>
                            <a:schemeClr val="dk1"/>
                          </a:solidFill>
                          <a:latin typeface="+mn-lt"/>
                          <a:ea typeface="+mn-ea"/>
                          <a:cs typeface="+mn-cs"/>
                        </a:rPr>
                        <a:t> </a:t>
                      </a:r>
                      <a:r>
                        <a:rPr lang="it-IT" sz="1600" i="1" kern="1200" baseline="0" dirty="0" err="1" smtClean="0">
                          <a:solidFill>
                            <a:schemeClr val="dk1"/>
                          </a:solidFill>
                          <a:latin typeface="+mn-lt"/>
                          <a:ea typeface="+mn-ea"/>
                          <a:cs typeface="+mn-cs"/>
                        </a:rPr>
                        <a:t>for</a:t>
                      </a:r>
                      <a:r>
                        <a:rPr lang="it-IT" sz="1600" i="1" kern="1200" baseline="0" dirty="0" smtClean="0">
                          <a:solidFill>
                            <a:schemeClr val="dk1"/>
                          </a:solidFill>
                          <a:latin typeface="+mn-lt"/>
                          <a:ea typeface="+mn-ea"/>
                          <a:cs typeface="+mn-cs"/>
                        </a:rPr>
                        <a:t> </a:t>
                      </a:r>
                      <a:r>
                        <a:rPr lang="it-IT" sz="1600" i="1" kern="1200" baseline="0" dirty="0" err="1" smtClean="0">
                          <a:solidFill>
                            <a:schemeClr val="dk1"/>
                          </a:solidFill>
                          <a:latin typeface="+mn-lt"/>
                          <a:ea typeface="+mn-ea"/>
                          <a:cs typeface="+mn-cs"/>
                        </a:rPr>
                        <a:t>Human</a:t>
                      </a:r>
                      <a:r>
                        <a:rPr lang="it-IT" sz="1600" i="1" kern="1200" baseline="0" dirty="0" smtClean="0">
                          <a:solidFill>
                            <a:schemeClr val="dk1"/>
                          </a:solidFill>
                          <a:latin typeface="+mn-lt"/>
                          <a:ea typeface="+mn-ea"/>
                          <a:cs typeface="+mn-cs"/>
                        </a:rPr>
                        <a:t> </a:t>
                      </a:r>
                      <a:r>
                        <a:rPr lang="it-IT" sz="1600" i="1" kern="1200" baseline="0" dirty="0" err="1" smtClean="0">
                          <a:solidFill>
                            <a:schemeClr val="dk1"/>
                          </a:solidFill>
                          <a:latin typeface="+mn-lt"/>
                          <a:ea typeface="+mn-ea"/>
                          <a:cs typeface="+mn-cs"/>
                        </a:rPr>
                        <a:t>Use</a:t>
                      </a:r>
                      <a:r>
                        <a:rPr lang="it-IT" sz="1600" i="1" kern="1200" baseline="0" dirty="0" smtClean="0">
                          <a:solidFill>
                            <a:schemeClr val="dk1"/>
                          </a:solidFill>
                          <a:latin typeface="+mn-lt"/>
                          <a:ea typeface="+mn-ea"/>
                          <a:cs typeface="+mn-cs"/>
                        </a:rPr>
                        <a:t> (CHMP) </a:t>
                      </a:r>
                      <a:r>
                        <a:rPr lang="it-IT" sz="1600" i="0" kern="1200" baseline="0" dirty="0" smtClean="0">
                          <a:solidFill>
                            <a:schemeClr val="dk1"/>
                          </a:solidFill>
                          <a:latin typeface="+mn-lt"/>
                          <a:ea typeface="+mn-ea"/>
                          <a:cs typeface="+mn-cs"/>
                        </a:rPr>
                        <a:t>dell’EMA stabilisce caso per caso se le indicazioni multiple possano essere estrapolate sulla base delle evidenze scientifiche derivanti da un esercizio di comparabilità approfondita e in conformità ad opportune giustificazioni scientifiche. </a:t>
                      </a:r>
                      <a:endParaRPr lang="it-IT" sz="12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it-IT" sz="1600" kern="1200" baseline="0" dirty="0" smtClean="0">
                          <a:solidFill>
                            <a:schemeClr val="dk1"/>
                          </a:solidFill>
                          <a:latin typeface="+mn-lt"/>
                          <a:ea typeface="+mn-ea"/>
                          <a:cs typeface="+mn-cs"/>
                        </a:rPr>
                        <a:t>Va altresì sottolineato che il </a:t>
                      </a:r>
                      <a:r>
                        <a:rPr lang="it-IT" sz="1600" i="1" kern="1200" baseline="0" dirty="0" err="1" smtClean="0">
                          <a:solidFill>
                            <a:schemeClr val="dk1"/>
                          </a:solidFill>
                          <a:latin typeface="+mn-lt"/>
                          <a:ea typeface="+mn-ea"/>
                          <a:cs typeface="+mn-cs"/>
                        </a:rPr>
                        <a:t>Committee</a:t>
                      </a:r>
                      <a:r>
                        <a:rPr lang="it-IT" sz="1600" i="1" kern="1200" baseline="0" dirty="0" smtClean="0">
                          <a:solidFill>
                            <a:schemeClr val="dk1"/>
                          </a:solidFill>
                          <a:latin typeface="+mn-lt"/>
                          <a:ea typeface="+mn-ea"/>
                          <a:cs typeface="+mn-cs"/>
                        </a:rPr>
                        <a:t> </a:t>
                      </a:r>
                      <a:r>
                        <a:rPr lang="it-IT" sz="1600" i="1" kern="1200" baseline="0" dirty="0" err="1" smtClean="0">
                          <a:solidFill>
                            <a:schemeClr val="dk1"/>
                          </a:solidFill>
                          <a:latin typeface="+mn-lt"/>
                          <a:ea typeface="+mn-ea"/>
                          <a:cs typeface="+mn-cs"/>
                        </a:rPr>
                        <a:t>for</a:t>
                      </a:r>
                      <a:r>
                        <a:rPr lang="it-IT" sz="1600" i="1" kern="1200" baseline="0" dirty="0" smtClean="0">
                          <a:solidFill>
                            <a:schemeClr val="dk1"/>
                          </a:solidFill>
                          <a:latin typeface="+mn-lt"/>
                          <a:ea typeface="+mn-ea"/>
                          <a:cs typeface="+mn-cs"/>
                        </a:rPr>
                        <a:t> </a:t>
                      </a:r>
                      <a:r>
                        <a:rPr lang="it-IT" sz="1600" i="1" kern="1200" baseline="0" dirty="0" err="1" smtClean="0">
                          <a:solidFill>
                            <a:schemeClr val="dk1"/>
                          </a:solidFill>
                          <a:latin typeface="+mn-lt"/>
                          <a:ea typeface="+mn-ea"/>
                          <a:cs typeface="+mn-cs"/>
                        </a:rPr>
                        <a:t>Medicinal</a:t>
                      </a:r>
                      <a:r>
                        <a:rPr lang="it-IT" sz="1600" i="1" kern="1200" baseline="0" dirty="0" smtClean="0">
                          <a:solidFill>
                            <a:schemeClr val="dk1"/>
                          </a:solidFill>
                          <a:latin typeface="+mn-lt"/>
                          <a:ea typeface="+mn-ea"/>
                          <a:cs typeface="+mn-cs"/>
                        </a:rPr>
                        <a:t> </a:t>
                      </a:r>
                      <a:r>
                        <a:rPr lang="it-IT" sz="1600" i="1" kern="1200" baseline="0" dirty="0" err="1" smtClean="0">
                          <a:solidFill>
                            <a:schemeClr val="dk1"/>
                          </a:solidFill>
                          <a:latin typeface="+mn-lt"/>
                          <a:ea typeface="+mn-ea"/>
                          <a:cs typeface="+mn-cs"/>
                        </a:rPr>
                        <a:t>Products</a:t>
                      </a:r>
                      <a:r>
                        <a:rPr lang="it-IT" sz="1600" i="1" kern="1200" baseline="0" dirty="0" smtClean="0">
                          <a:solidFill>
                            <a:schemeClr val="dk1"/>
                          </a:solidFill>
                          <a:latin typeface="+mn-lt"/>
                          <a:ea typeface="+mn-ea"/>
                          <a:cs typeface="+mn-cs"/>
                        </a:rPr>
                        <a:t> </a:t>
                      </a:r>
                      <a:r>
                        <a:rPr lang="it-IT" sz="1600" i="1" kern="1200" baseline="0" dirty="0" err="1" smtClean="0">
                          <a:solidFill>
                            <a:schemeClr val="dk1"/>
                          </a:solidFill>
                          <a:latin typeface="+mn-lt"/>
                          <a:ea typeface="+mn-ea"/>
                          <a:cs typeface="+mn-cs"/>
                        </a:rPr>
                        <a:t>for</a:t>
                      </a:r>
                      <a:r>
                        <a:rPr lang="it-IT" sz="1600" i="1" kern="1200" baseline="0" dirty="0" smtClean="0">
                          <a:solidFill>
                            <a:schemeClr val="dk1"/>
                          </a:solidFill>
                          <a:latin typeface="+mn-lt"/>
                          <a:ea typeface="+mn-ea"/>
                          <a:cs typeface="+mn-cs"/>
                        </a:rPr>
                        <a:t> </a:t>
                      </a:r>
                      <a:r>
                        <a:rPr lang="it-IT" sz="1600" i="1" kern="1200" baseline="0" dirty="0" err="1" smtClean="0">
                          <a:solidFill>
                            <a:schemeClr val="dk1"/>
                          </a:solidFill>
                          <a:latin typeface="+mn-lt"/>
                          <a:ea typeface="+mn-ea"/>
                          <a:cs typeface="+mn-cs"/>
                        </a:rPr>
                        <a:t>Human</a:t>
                      </a:r>
                      <a:r>
                        <a:rPr lang="it-IT" sz="1600" i="1" kern="1200" baseline="0" dirty="0" smtClean="0">
                          <a:solidFill>
                            <a:schemeClr val="dk1"/>
                          </a:solidFill>
                          <a:latin typeface="+mn-lt"/>
                          <a:ea typeface="+mn-ea"/>
                          <a:cs typeface="+mn-cs"/>
                        </a:rPr>
                        <a:t> </a:t>
                      </a:r>
                      <a:r>
                        <a:rPr lang="it-IT" sz="1600" i="1" kern="1200" baseline="0" dirty="0" err="1" smtClean="0">
                          <a:solidFill>
                            <a:schemeClr val="dk1"/>
                          </a:solidFill>
                          <a:latin typeface="+mn-lt"/>
                          <a:ea typeface="+mn-ea"/>
                          <a:cs typeface="+mn-cs"/>
                        </a:rPr>
                        <a:t>Use</a:t>
                      </a:r>
                      <a:r>
                        <a:rPr lang="it-IT" sz="1600" i="1" kern="1200" baseline="0" dirty="0" smtClean="0">
                          <a:solidFill>
                            <a:schemeClr val="dk1"/>
                          </a:solidFill>
                          <a:latin typeface="+mn-lt"/>
                          <a:ea typeface="+mn-ea"/>
                          <a:cs typeface="+mn-cs"/>
                        </a:rPr>
                        <a:t> (CHMP) </a:t>
                      </a:r>
                      <a:r>
                        <a:rPr lang="it-IT" sz="1600" kern="1200" baseline="0" dirty="0" smtClean="0">
                          <a:solidFill>
                            <a:schemeClr val="dk1"/>
                          </a:solidFill>
                          <a:latin typeface="+mn-lt"/>
                          <a:ea typeface="+mn-ea"/>
                          <a:cs typeface="+mn-cs"/>
                        </a:rPr>
                        <a:t>dell’EMA stabilisce caso per caso </a:t>
                      </a:r>
                      <a:r>
                        <a:rPr lang="it-IT" sz="1600" kern="1200" baseline="0" dirty="0" smtClean="0">
                          <a:solidFill>
                            <a:srgbClr val="0099FF"/>
                          </a:solidFill>
                          <a:latin typeface="+mn-lt"/>
                          <a:ea typeface="+mn-ea"/>
                          <a:cs typeface="+mn-cs"/>
                        </a:rPr>
                        <a:t>e preventivamente</a:t>
                      </a:r>
                      <a:r>
                        <a:rPr lang="it-IT" sz="1600" kern="1200" baseline="0" dirty="0" smtClean="0">
                          <a:solidFill>
                            <a:srgbClr val="1F1E65"/>
                          </a:solidFill>
                          <a:latin typeface="+mn-lt"/>
                          <a:ea typeface="+mn-ea"/>
                          <a:cs typeface="+mn-cs"/>
                        </a:rPr>
                        <a:t> se le indicazioni multiple possano essere estrapolate sulla base di considerazioni ed evidenze scientifiche derivanti </a:t>
                      </a:r>
                      <a:r>
                        <a:rPr lang="it-IT" sz="1600" kern="1200" baseline="0" dirty="0" smtClean="0">
                          <a:solidFill>
                            <a:srgbClr val="0099FF"/>
                          </a:solidFill>
                          <a:latin typeface="+mn-lt"/>
                          <a:ea typeface="+mn-ea"/>
                          <a:cs typeface="+mn-cs"/>
                        </a:rPr>
                        <a:t>da un approfondito esercizio di comparabilità. Tale estrapolazione non è pertanto automatica.</a:t>
                      </a:r>
                    </a:p>
                    <a:p>
                      <a:pPr algn="just"/>
                      <a:r>
                        <a:rPr lang="it-IT" sz="1600" kern="1200" baseline="0" dirty="0" smtClean="0">
                          <a:solidFill>
                            <a:srgbClr val="0099FF"/>
                          </a:solidFill>
                          <a:latin typeface="+mn-lt"/>
                          <a:ea typeface="+mn-ea"/>
                          <a:cs typeface="+mn-cs"/>
                        </a:rPr>
                        <a:t>Si aggiunga, infine, che l'estrapolazione è un principio scientifico e regolatorio esercitato da molti anni su tutti i farmaci biotecnologici, sia nel caso di importanti variazioni nei processi di produzione, sia nel caso dell’immissione in commercio di nuove formulazioni dello stesso farmaco biotecnologico. Tali processi possono, infatti, richiedere la conduzione di studi clinici in almeno una delle indicazioni approvate e l’estrapolazione per le altre indicazioni…(es. </a:t>
                      </a:r>
                      <a:r>
                        <a:rPr lang="it-IT" sz="1600" kern="1200" baseline="0" dirty="0" err="1" smtClean="0">
                          <a:solidFill>
                            <a:srgbClr val="0099FF"/>
                          </a:solidFill>
                          <a:latin typeface="+mn-lt"/>
                          <a:ea typeface="+mn-ea"/>
                          <a:cs typeface="+mn-cs"/>
                        </a:rPr>
                        <a:t>darbepoetina</a:t>
                      </a:r>
                      <a:r>
                        <a:rPr lang="it-IT" sz="1600" kern="1200" baseline="0" dirty="0" smtClean="0">
                          <a:solidFill>
                            <a:srgbClr val="0099FF"/>
                          </a:solidFill>
                          <a:latin typeface="+mn-lt"/>
                          <a:ea typeface="+mn-ea"/>
                          <a:cs typeface="+mn-cs"/>
                        </a:rPr>
                        <a:t> nel 2008 e </a:t>
                      </a:r>
                      <a:r>
                        <a:rPr lang="it-IT" sz="1600" kern="1200" baseline="0" dirty="0" err="1" smtClean="0">
                          <a:solidFill>
                            <a:srgbClr val="0099FF"/>
                          </a:solidFill>
                          <a:latin typeface="+mn-lt"/>
                          <a:ea typeface="+mn-ea"/>
                          <a:cs typeface="+mn-cs"/>
                        </a:rPr>
                        <a:t>trastuzumab</a:t>
                      </a:r>
                      <a:r>
                        <a:rPr lang="it-IT" sz="1600" kern="1200" baseline="0" dirty="0" smtClean="0">
                          <a:solidFill>
                            <a:srgbClr val="0099FF"/>
                          </a:solidFill>
                          <a:latin typeface="+mn-lt"/>
                          <a:ea typeface="+mn-ea"/>
                          <a:cs typeface="+mn-cs"/>
                        </a:rPr>
                        <a:t> s.c. estrapolazione delle indicazioni </a:t>
                      </a:r>
                      <a:r>
                        <a:rPr lang="it-IT" sz="1600" kern="1200" baseline="0" dirty="0" err="1" smtClean="0">
                          <a:solidFill>
                            <a:srgbClr val="0099FF"/>
                          </a:solidFill>
                          <a:latin typeface="+mn-lt"/>
                          <a:ea typeface="+mn-ea"/>
                          <a:cs typeface="+mn-cs"/>
                        </a:rPr>
                        <a:t>e.v.</a:t>
                      </a:r>
                      <a:r>
                        <a:rPr lang="it-IT" sz="1600" kern="1200" baseline="0" dirty="0" smtClean="0">
                          <a:solidFill>
                            <a:srgbClr val="0099FF"/>
                          </a:solidFill>
                          <a:latin typeface="+mn-lt"/>
                          <a:ea typeface="+mn-ea"/>
                          <a:cs typeface="+mn-cs"/>
                        </a:rPr>
                        <a:t> nel carcinoma mammario)</a:t>
                      </a:r>
                      <a:endParaRPr lang="it-IT" sz="1600" kern="1200" baseline="0" dirty="0">
                        <a:solidFill>
                          <a:srgbClr val="0099FF"/>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CasellaDiTesto 2"/>
          <p:cNvSpPr txBox="1">
            <a:spLocks noChangeArrowheads="1"/>
          </p:cNvSpPr>
          <p:nvPr/>
        </p:nvSpPr>
        <p:spPr bwMode="auto">
          <a:xfrm>
            <a:off x="0" y="692696"/>
            <a:ext cx="9144000" cy="461665"/>
          </a:xfrm>
          <a:prstGeom prst="rect">
            <a:avLst/>
          </a:prstGeom>
          <a:noFill/>
          <a:ln w="9525">
            <a:noFill/>
            <a:miter lim="800000"/>
            <a:headEnd/>
            <a:tailEnd/>
          </a:ln>
        </p:spPr>
        <p:txBody>
          <a:bodyPr wrap="square">
            <a:spAutoFit/>
          </a:bodyPr>
          <a:lstStyle/>
          <a:p>
            <a:pPr algn="ctr">
              <a:buNone/>
            </a:pPr>
            <a:r>
              <a:rPr lang="it-IT" sz="2400" dirty="0">
                <a:solidFill>
                  <a:srgbClr val="006699"/>
                </a:solidFill>
                <a:latin typeface="Tahoma" pitchFamily="34" charset="0"/>
                <a:ea typeface="Tahoma" pitchFamily="34" charset="0"/>
                <a:cs typeface="Tahoma" pitchFamily="34" charset="0"/>
              </a:rPr>
              <a:t>Secondo Position </a:t>
            </a:r>
            <a:r>
              <a:rPr lang="it-IT" sz="2400" dirty="0" err="1">
                <a:solidFill>
                  <a:srgbClr val="006699"/>
                </a:solidFill>
                <a:latin typeface="Tahoma" pitchFamily="34" charset="0"/>
                <a:ea typeface="Tahoma" pitchFamily="34" charset="0"/>
                <a:cs typeface="Tahoma" pitchFamily="34" charset="0"/>
              </a:rPr>
              <a:t>Paper</a:t>
            </a:r>
            <a:r>
              <a:rPr lang="it-IT" sz="2400" dirty="0">
                <a:solidFill>
                  <a:srgbClr val="006699"/>
                </a:solidFill>
                <a:latin typeface="Tahoma" pitchFamily="34" charset="0"/>
                <a:ea typeface="Tahoma" pitchFamily="34" charset="0"/>
                <a:cs typeface="Tahoma" pitchFamily="34" charset="0"/>
              </a:rPr>
              <a:t>: cosa cambia</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
          <p:cNvSpPr txBox="1">
            <a:spLocks noChangeArrowheads="1"/>
          </p:cNvSpPr>
          <p:nvPr/>
        </p:nvSpPr>
        <p:spPr bwMode="auto">
          <a:xfrm>
            <a:off x="0" y="741269"/>
            <a:ext cx="9144000" cy="461665"/>
          </a:xfrm>
          <a:prstGeom prst="rect">
            <a:avLst/>
          </a:prstGeom>
          <a:noFill/>
          <a:ln w="9525">
            <a:noFill/>
            <a:miter lim="800000"/>
            <a:headEnd/>
            <a:tailEnd/>
          </a:ln>
        </p:spPr>
        <p:txBody>
          <a:bodyPr wrap="square">
            <a:spAutoFit/>
          </a:bodyPr>
          <a:lstStyle/>
          <a:p>
            <a:pPr algn="ctr">
              <a:buNone/>
            </a:pPr>
            <a:r>
              <a:rPr lang="it-IT" sz="2400" dirty="0">
                <a:solidFill>
                  <a:srgbClr val="006699"/>
                </a:solidFill>
                <a:latin typeface="Tahoma" pitchFamily="34" charset="0"/>
                <a:ea typeface="Tahoma" pitchFamily="34" charset="0"/>
                <a:cs typeface="Tahoma" pitchFamily="34" charset="0"/>
              </a:rPr>
              <a:t>Secondo Position </a:t>
            </a:r>
            <a:r>
              <a:rPr lang="it-IT" sz="2400" dirty="0" err="1">
                <a:solidFill>
                  <a:srgbClr val="006699"/>
                </a:solidFill>
                <a:latin typeface="Tahoma" pitchFamily="34" charset="0"/>
                <a:ea typeface="Tahoma" pitchFamily="34" charset="0"/>
                <a:cs typeface="Tahoma" pitchFamily="34" charset="0"/>
              </a:rPr>
              <a:t>Paper</a:t>
            </a:r>
            <a:r>
              <a:rPr lang="it-IT" sz="2400" dirty="0">
                <a:solidFill>
                  <a:srgbClr val="006699"/>
                </a:solidFill>
                <a:latin typeface="Tahoma" pitchFamily="34" charset="0"/>
                <a:ea typeface="Tahoma" pitchFamily="34" charset="0"/>
                <a:cs typeface="Tahoma" pitchFamily="34" charset="0"/>
              </a:rPr>
              <a:t>: cosa cambia</a:t>
            </a:r>
          </a:p>
        </p:txBody>
      </p:sp>
      <p:graphicFrame>
        <p:nvGraphicFramePr>
          <p:cNvPr id="6" name="Tabella 5"/>
          <p:cNvGraphicFramePr>
            <a:graphicFrameLocks noGrp="1"/>
          </p:cNvGraphicFramePr>
          <p:nvPr>
            <p:extLst>
              <p:ext uri="{D42A27DB-BD31-4B8C-83A1-F6EECF244321}">
                <p14:modId xmlns:p14="http://schemas.microsoft.com/office/powerpoint/2010/main" val="1723813672"/>
              </p:ext>
            </p:extLst>
          </p:nvPr>
        </p:nvGraphicFramePr>
        <p:xfrm>
          <a:off x="107504" y="1268760"/>
          <a:ext cx="8953995" cy="5364480"/>
        </p:xfrm>
        <a:graphic>
          <a:graphicData uri="http://schemas.openxmlformats.org/drawingml/2006/table">
            <a:tbl>
              <a:tblPr firstRow="1" bandRow="1">
                <a:tableStyleId>{5C22544A-7EE6-4342-B048-85BDC9FD1C3A}</a:tableStyleId>
              </a:tblPr>
              <a:tblGrid>
                <a:gridCol w="1021280"/>
                <a:gridCol w="2435104"/>
                <a:gridCol w="5497611"/>
              </a:tblGrid>
              <a:tr h="237463">
                <a:tc>
                  <a:txBody>
                    <a:bodyPr/>
                    <a:lstStyle/>
                    <a:p>
                      <a:endParaRPr lang="it-IT"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smtClean="0">
                          <a:ln>
                            <a:noFill/>
                          </a:ln>
                          <a:solidFill>
                            <a:prstClr val="white"/>
                          </a:solidFill>
                          <a:effectLst/>
                          <a:uLnTx/>
                          <a:uFillTx/>
                          <a:latin typeface="+mn-lt"/>
                          <a:ea typeface="+mn-ea"/>
                          <a:cs typeface="+mn-cs"/>
                        </a:rPr>
                        <a:t>Primo Position </a:t>
                      </a:r>
                      <a:r>
                        <a:rPr kumimoji="0" lang="it-IT" sz="1600" b="1" i="0" u="none" strike="noStrike" kern="1200" cap="none" spc="0" normalizeH="0" baseline="0" noProof="0" dirty="0" err="1" smtClean="0">
                          <a:ln>
                            <a:noFill/>
                          </a:ln>
                          <a:solidFill>
                            <a:prstClr val="white"/>
                          </a:solidFill>
                          <a:effectLst/>
                          <a:uLnTx/>
                          <a:uFillTx/>
                          <a:latin typeface="+mn-lt"/>
                          <a:ea typeface="+mn-ea"/>
                          <a:cs typeface="+mn-cs"/>
                        </a:rPr>
                        <a:t>Paper</a:t>
                      </a:r>
                      <a:endParaRPr kumimoji="0" lang="it-IT" sz="1600" b="1" i="0" u="none" strike="noStrike" kern="1200" cap="none" spc="0" normalizeH="0" baseline="0" noProof="0" dirty="0">
                        <a:ln>
                          <a:noFill/>
                        </a:ln>
                        <a:solidFill>
                          <a:prstClr val="white"/>
                        </a:solidFill>
                        <a:effectLst/>
                        <a:uLnTx/>
                        <a:uFillTx/>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algn="ctr"/>
                      <a:r>
                        <a:rPr lang="it-IT" dirty="0" smtClean="0"/>
                        <a:t>Secondo </a:t>
                      </a:r>
                      <a:r>
                        <a:rPr lang="it-IT" i="1" dirty="0" smtClean="0"/>
                        <a:t>Position </a:t>
                      </a:r>
                      <a:r>
                        <a:rPr lang="it-IT" i="1" dirty="0" err="1" smtClean="0"/>
                        <a:t>Paper</a:t>
                      </a:r>
                      <a:endParaRPr lang="it-IT"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r>
              <a:tr h="2860548">
                <a:tc>
                  <a:txBody>
                    <a:bodyPr/>
                    <a:lstStyle/>
                    <a:p>
                      <a:r>
                        <a:rPr lang="it-IT" sz="1800" b="1" dirty="0" smtClean="0"/>
                        <a:t>LEGGE n.648/96</a:t>
                      </a:r>
                      <a:endParaRPr lang="it-IT"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it-IT" sz="1600" kern="1200" baseline="0" dirty="0" smtClean="0">
                          <a:solidFill>
                            <a:schemeClr val="dk1"/>
                          </a:solidFill>
                          <a:latin typeface="+mn-lt"/>
                          <a:ea typeface="+mn-ea"/>
                          <a:cs typeface="+mn-cs"/>
                        </a:rPr>
                        <a:t>Il medesimo provvedimento ha indicato come requisiti minimi affinché un farmaco venga inserito in tale elenco – e sia dunque a carico del SSN – non solo la mancanza di alternative terapeutiche valide, ma anche la disponibilità di dati di sicurezza ed efficacia raccolti in studi clinici almeno di fase II. </a:t>
                      </a:r>
                      <a:endParaRPr lang="it-IT" sz="105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it-IT" sz="1600" i="0" kern="1200" baseline="0" dirty="0" smtClean="0">
                          <a:solidFill>
                            <a:schemeClr val="dk1"/>
                          </a:solidFill>
                          <a:latin typeface="+mn-lt"/>
                          <a:ea typeface="+mn-ea"/>
                          <a:cs typeface="+mn-cs"/>
                        </a:rPr>
                        <a:t>Il medesimo provvedimento ha indicato come requisiti minimi affinché un farmaco </a:t>
                      </a:r>
                      <a:r>
                        <a:rPr lang="it-IT" sz="1600" i="0" kern="1200" baseline="0" dirty="0" smtClean="0">
                          <a:solidFill>
                            <a:srgbClr val="0099FF"/>
                          </a:solidFill>
                          <a:latin typeface="+mn-lt"/>
                          <a:ea typeface="+mn-ea"/>
                          <a:cs typeface="+mn-cs"/>
                        </a:rPr>
                        <a:t>possa essere </a:t>
                      </a:r>
                      <a:r>
                        <a:rPr lang="it-IT" sz="1600" i="0" kern="1200" baseline="0" dirty="0" smtClean="0">
                          <a:solidFill>
                            <a:schemeClr val="dk1"/>
                          </a:solidFill>
                          <a:latin typeface="+mn-lt"/>
                          <a:ea typeface="+mn-ea"/>
                          <a:cs typeface="+mn-cs"/>
                        </a:rPr>
                        <a:t>inserito in tale elenco – e sia dunque a carico del SSN – </a:t>
                      </a:r>
                      <a:r>
                        <a:rPr lang="it-IT" sz="1600" kern="1200" baseline="0" dirty="0" smtClean="0">
                          <a:solidFill>
                            <a:srgbClr val="0099FF"/>
                          </a:solidFill>
                          <a:latin typeface="+mn-lt"/>
                          <a:ea typeface="+mn-ea"/>
                          <a:cs typeface="+mn-cs"/>
                        </a:rPr>
                        <a:t>che siano disponibili adeguati dati di sicurezza ed efficacia raccolti in studi clinici almeno di fase II e, se del caso, che siano posti in essere </a:t>
                      </a:r>
                      <a:r>
                        <a:rPr lang="it-IT" sz="1600" b="0" kern="1200" baseline="0" dirty="0" smtClean="0">
                          <a:solidFill>
                            <a:srgbClr val="0099FF"/>
                          </a:solidFill>
                          <a:latin typeface="+mn-lt"/>
                          <a:ea typeface="+mn-ea"/>
                          <a:cs typeface="+mn-cs"/>
                        </a:rPr>
                        <a:t>idonei strumenti di monitoraggio a tutela della sicurezza dei pazienti. </a:t>
                      </a:r>
                    </a:p>
                    <a:p>
                      <a:pPr algn="just"/>
                      <a:r>
                        <a:rPr lang="it-IT" sz="1600" kern="1200" baseline="0" dirty="0" smtClean="0">
                          <a:solidFill>
                            <a:srgbClr val="0099FF"/>
                          </a:solidFill>
                          <a:latin typeface="+mn-lt"/>
                          <a:ea typeface="+mn-ea"/>
                          <a:cs typeface="+mn-cs"/>
                        </a:rPr>
                        <a:t>Lo stesso requisito di presenza di studi clinici adeguati almeno di fase II </a:t>
                      </a:r>
                      <a:r>
                        <a:rPr lang="it-IT" sz="1600" b="0" kern="1200" baseline="0" dirty="0" smtClean="0">
                          <a:solidFill>
                            <a:srgbClr val="0099FF"/>
                          </a:solidFill>
                          <a:latin typeface="+mn-lt"/>
                          <a:ea typeface="+mn-ea"/>
                          <a:cs typeface="+mn-cs"/>
                        </a:rPr>
                        <a:t>si applica anche per i farmaci impiegati per una indicazione </a:t>
                      </a:r>
                      <a:r>
                        <a:rPr lang="it-IT" sz="1600" b="0" i="1" kern="1200" baseline="0" dirty="0" smtClean="0">
                          <a:solidFill>
                            <a:srgbClr val="0099FF"/>
                          </a:solidFill>
                          <a:latin typeface="+mn-lt"/>
                          <a:ea typeface="+mn-ea"/>
                          <a:cs typeface="+mn-cs"/>
                        </a:rPr>
                        <a:t>off-</a:t>
                      </a:r>
                      <a:r>
                        <a:rPr lang="it-IT" sz="1600" b="0" i="1" kern="1200" baseline="0" dirty="0" err="1" smtClean="0">
                          <a:solidFill>
                            <a:srgbClr val="0099FF"/>
                          </a:solidFill>
                          <a:latin typeface="+mn-lt"/>
                          <a:ea typeface="+mn-ea"/>
                          <a:cs typeface="+mn-cs"/>
                        </a:rPr>
                        <a:t>label</a:t>
                      </a:r>
                      <a:r>
                        <a:rPr lang="it-IT" sz="1600" b="0" i="1" kern="1200" baseline="0" dirty="0" smtClean="0">
                          <a:solidFill>
                            <a:srgbClr val="0099FF"/>
                          </a:solidFill>
                          <a:latin typeface="+mn-lt"/>
                          <a:ea typeface="+mn-ea"/>
                          <a:cs typeface="+mn-cs"/>
                        </a:rPr>
                        <a:t> </a:t>
                      </a:r>
                      <a:r>
                        <a:rPr lang="it-IT" sz="1600" kern="1200" baseline="0" dirty="0" smtClean="0">
                          <a:solidFill>
                            <a:srgbClr val="0099FF"/>
                          </a:solidFill>
                          <a:latin typeface="+mn-lt"/>
                          <a:ea typeface="+mn-ea"/>
                          <a:cs typeface="+mn-cs"/>
                        </a:rPr>
                        <a:t>in presenza di alternative terapeutiche autorizzate, ma più onerose per il SSN.</a:t>
                      </a:r>
                    </a:p>
                    <a:p>
                      <a:pPr algn="just"/>
                      <a:r>
                        <a:rPr lang="it-IT" sz="1600" kern="1200" baseline="0" dirty="0" smtClean="0">
                          <a:solidFill>
                            <a:srgbClr val="0099FF"/>
                          </a:solidFill>
                          <a:latin typeface="+mn-lt"/>
                          <a:ea typeface="+mn-ea"/>
                          <a:cs typeface="+mn-cs"/>
                        </a:rPr>
                        <a:t>Anche i prodotti biologici possono essere utilizzati per l’uso </a:t>
                      </a:r>
                      <a:r>
                        <a:rPr lang="it-IT" sz="1600" i="1" kern="1200" baseline="0" dirty="0" smtClean="0">
                          <a:solidFill>
                            <a:srgbClr val="0099FF"/>
                          </a:solidFill>
                          <a:latin typeface="+mn-lt"/>
                          <a:ea typeface="+mn-ea"/>
                          <a:cs typeface="+mn-cs"/>
                        </a:rPr>
                        <a:t>off-</a:t>
                      </a:r>
                      <a:r>
                        <a:rPr lang="it-IT" sz="1600" i="1" kern="1200" baseline="0" dirty="0" err="1" smtClean="0">
                          <a:solidFill>
                            <a:srgbClr val="0099FF"/>
                          </a:solidFill>
                          <a:latin typeface="+mn-lt"/>
                          <a:ea typeface="+mn-ea"/>
                          <a:cs typeface="+mn-cs"/>
                        </a:rPr>
                        <a:t>label</a:t>
                      </a:r>
                      <a:r>
                        <a:rPr lang="it-IT" sz="1600" i="1" kern="1200" baseline="0" dirty="0" smtClean="0">
                          <a:solidFill>
                            <a:srgbClr val="0099FF"/>
                          </a:solidFill>
                          <a:latin typeface="+mn-lt"/>
                          <a:ea typeface="+mn-ea"/>
                          <a:cs typeface="+mn-cs"/>
                        </a:rPr>
                        <a:t>, </a:t>
                      </a:r>
                      <a:r>
                        <a:rPr lang="it-IT" sz="1600" i="0" kern="1200" baseline="0" dirty="0" smtClean="0">
                          <a:solidFill>
                            <a:srgbClr val="0099FF"/>
                          </a:solidFill>
                          <a:latin typeface="+mn-lt"/>
                          <a:ea typeface="+mn-ea"/>
                          <a:cs typeface="+mn-cs"/>
                        </a:rPr>
                        <a:t>e quindi nel caso </a:t>
                      </a:r>
                      <a:r>
                        <a:rPr lang="it-IT" sz="1600" kern="1200" baseline="0" dirty="0" smtClean="0">
                          <a:solidFill>
                            <a:srgbClr val="0099FF"/>
                          </a:solidFill>
                          <a:latin typeface="+mn-lt"/>
                          <a:ea typeface="+mn-ea"/>
                          <a:cs typeface="+mn-cs"/>
                        </a:rPr>
                        <a:t>di un medicinale biosimilare il cui corrispondente medicinale biologico di riferimento sia già stato autorizzato per l’utilizzo </a:t>
                      </a:r>
                      <a:r>
                        <a:rPr lang="it-IT" sz="1600" i="1" kern="1200" baseline="0" dirty="0" smtClean="0">
                          <a:solidFill>
                            <a:srgbClr val="0099FF"/>
                          </a:solidFill>
                          <a:latin typeface="+mn-lt"/>
                          <a:ea typeface="+mn-ea"/>
                          <a:cs typeface="+mn-cs"/>
                        </a:rPr>
                        <a:t>off-</a:t>
                      </a:r>
                      <a:r>
                        <a:rPr lang="it-IT" sz="1600" i="1" kern="1200" baseline="0" dirty="0" err="1" smtClean="0">
                          <a:solidFill>
                            <a:srgbClr val="0099FF"/>
                          </a:solidFill>
                          <a:latin typeface="+mn-lt"/>
                          <a:ea typeface="+mn-ea"/>
                          <a:cs typeface="+mn-cs"/>
                        </a:rPr>
                        <a:t>label</a:t>
                      </a:r>
                      <a:r>
                        <a:rPr lang="it-IT" sz="1600" i="1" kern="1200" baseline="0" dirty="0" smtClean="0">
                          <a:solidFill>
                            <a:srgbClr val="0099FF"/>
                          </a:solidFill>
                          <a:latin typeface="+mn-lt"/>
                          <a:ea typeface="+mn-ea"/>
                          <a:cs typeface="+mn-cs"/>
                        </a:rPr>
                        <a:t> </a:t>
                      </a:r>
                      <a:r>
                        <a:rPr lang="it-IT" sz="1600" i="0" kern="1200" baseline="0" dirty="0" smtClean="0">
                          <a:solidFill>
                            <a:srgbClr val="0099FF"/>
                          </a:solidFill>
                          <a:latin typeface="+mn-lt"/>
                          <a:ea typeface="+mn-ea"/>
                          <a:cs typeface="+mn-cs"/>
                        </a:rPr>
                        <a:t>e sia, quindi, presente nel richiamato </a:t>
                      </a:r>
                      <a:r>
                        <a:rPr lang="it-IT" sz="1600" kern="1200" baseline="0" dirty="0" smtClean="0">
                          <a:solidFill>
                            <a:srgbClr val="0099FF"/>
                          </a:solidFill>
                          <a:latin typeface="+mn-lt"/>
                          <a:ea typeface="+mn-ea"/>
                          <a:cs typeface="+mn-cs"/>
                        </a:rPr>
                        <a:t>elenco, </a:t>
                      </a:r>
                      <a:r>
                        <a:rPr lang="it-IT" sz="1600" b="1" kern="1200" baseline="0" dirty="0" smtClean="0">
                          <a:solidFill>
                            <a:srgbClr val="0099FF"/>
                          </a:solidFill>
                          <a:latin typeface="+mn-lt"/>
                          <a:ea typeface="+mn-ea"/>
                          <a:cs typeface="+mn-cs"/>
                        </a:rPr>
                        <a:t>l’inserimento del biosimilare non è automatico, ma viene verificato caso per caso dalla CTS</a:t>
                      </a:r>
                      <a:r>
                        <a:rPr lang="it-IT" sz="1600" kern="1200" baseline="0" dirty="0" smtClean="0">
                          <a:solidFill>
                            <a:srgbClr val="0099FF"/>
                          </a:solidFill>
                          <a:latin typeface="+mn-lt"/>
                          <a:ea typeface="+mn-ea"/>
                          <a:cs typeface="+mn-cs"/>
                        </a:rPr>
                        <a:t>, che si riserva la possibilità di esprimere il proprio parere sulla base delle evidenze scientifiche e della letteratura disponibili, dell’esperienza clinica e dell’eventuale riconducibilità  dell’azione terapeutica ad un identico meccanismo d’azione.</a:t>
                      </a:r>
                      <a:endParaRPr lang="it-IT" sz="1200" dirty="0">
                        <a:solidFill>
                          <a:srgbClr val="0099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212634135"/>
              </p:ext>
            </p:extLst>
          </p:nvPr>
        </p:nvGraphicFramePr>
        <p:xfrm>
          <a:off x="83125" y="1038056"/>
          <a:ext cx="8953995" cy="5609326"/>
        </p:xfrm>
        <a:graphic>
          <a:graphicData uri="http://schemas.openxmlformats.org/drawingml/2006/table">
            <a:tbl>
              <a:tblPr firstRow="1" bandRow="1">
                <a:tableStyleId>{5C22544A-7EE6-4342-B048-85BDC9FD1C3A}</a:tableStyleId>
              </a:tblPr>
              <a:tblGrid>
                <a:gridCol w="1021280"/>
                <a:gridCol w="3397574"/>
                <a:gridCol w="4535141"/>
              </a:tblGrid>
              <a:tr h="397247">
                <a:tc>
                  <a:txBody>
                    <a:bodyPr/>
                    <a:lstStyle/>
                    <a:p>
                      <a:endParaRPr lang="it-IT"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white"/>
                          </a:solidFill>
                          <a:effectLst/>
                          <a:uLnTx/>
                          <a:uFillTx/>
                          <a:latin typeface="+mn-lt"/>
                          <a:ea typeface="+mn-ea"/>
                          <a:cs typeface="+mn-cs"/>
                        </a:rPr>
                        <a:t>Primo </a:t>
                      </a:r>
                      <a:r>
                        <a:rPr kumimoji="0" lang="it-IT" sz="1800" b="1" i="1" u="none" strike="noStrike" kern="1200" cap="none" spc="0" normalizeH="0" baseline="0" noProof="0" dirty="0" smtClean="0">
                          <a:ln>
                            <a:noFill/>
                          </a:ln>
                          <a:solidFill>
                            <a:prstClr val="white"/>
                          </a:solidFill>
                          <a:effectLst/>
                          <a:uLnTx/>
                          <a:uFillTx/>
                          <a:latin typeface="+mn-lt"/>
                          <a:ea typeface="+mn-ea"/>
                          <a:cs typeface="+mn-cs"/>
                        </a:rPr>
                        <a:t>Position </a:t>
                      </a:r>
                      <a:r>
                        <a:rPr kumimoji="0" lang="it-IT" sz="1800" b="1" i="1" u="none" strike="noStrike" kern="1200" cap="none" spc="0" normalizeH="0" baseline="0" noProof="0" dirty="0" err="1" smtClean="0">
                          <a:ln>
                            <a:noFill/>
                          </a:ln>
                          <a:solidFill>
                            <a:prstClr val="white"/>
                          </a:solidFill>
                          <a:effectLst/>
                          <a:uLnTx/>
                          <a:uFillTx/>
                          <a:latin typeface="+mn-lt"/>
                          <a:ea typeface="+mn-ea"/>
                          <a:cs typeface="+mn-cs"/>
                        </a:rPr>
                        <a:t>Paper</a:t>
                      </a:r>
                      <a:endParaRPr kumimoji="0" lang="it-IT" sz="1800" b="1" i="1" u="none" strike="noStrike" kern="1200" cap="none" spc="0" normalizeH="0" baseline="0" noProof="0" dirty="0">
                        <a:ln>
                          <a:noFill/>
                        </a:ln>
                        <a:solidFill>
                          <a:prstClr val="white"/>
                        </a:solidFill>
                        <a:effectLst/>
                        <a:uLnTx/>
                        <a:uFillTx/>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c>
                  <a:txBody>
                    <a:bodyPr/>
                    <a:lstStyle/>
                    <a:p>
                      <a:pPr algn="ctr"/>
                      <a:r>
                        <a:rPr lang="it-IT" dirty="0" smtClean="0"/>
                        <a:t>Secondo </a:t>
                      </a:r>
                      <a:r>
                        <a:rPr lang="it-IT" i="1" dirty="0" smtClean="0"/>
                        <a:t>Position </a:t>
                      </a:r>
                      <a:r>
                        <a:rPr lang="it-IT" i="1" dirty="0" err="1" smtClean="0"/>
                        <a:t>Paper</a:t>
                      </a:r>
                      <a:endParaRPr lang="it-IT"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FF"/>
                    </a:solidFill>
                  </a:tcPr>
                </a:tc>
              </a:tr>
              <a:tr h="4587391">
                <a:tc>
                  <a:txBody>
                    <a:bodyPr/>
                    <a:lstStyle/>
                    <a:p>
                      <a:r>
                        <a:rPr lang="it-IT" sz="1600" b="1" dirty="0" smtClean="0"/>
                        <a:t>LEGGE n.648/96</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it-IT" sz="1400" i="0" kern="1200" baseline="0" dirty="0" smtClean="0">
                          <a:solidFill>
                            <a:schemeClr val="dk1"/>
                          </a:solidFill>
                          <a:latin typeface="+mn-lt"/>
                          <a:ea typeface="+mn-ea"/>
                          <a:cs typeface="+mn-cs"/>
                        </a:rPr>
                        <a:t>Poiché anche i prodotti biologici possono essere utilizzati per l’uso </a:t>
                      </a:r>
                      <a:r>
                        <a:rPr lang="it-IT" sz="1400" i="0" kern="1200" baseline="0" dirty="0" err="1" smtClean="0">
                          <a:solidFill>
                            <a:schemeClr val="dk1"/>
                          </a:solidFill>
                          <a:latin typeface="+mn-lt"/>
                          <a:ea typeface="+mn-ea"/>
                          <a:cs typeface="+mn-cs"/>
                        </a:rPr>
                        <a:t>off-label</a:t>
                      </a:r>
                      <a:r>
                        <a:rPr lang="it-IT" sz="1400" i="0" kern="1200" baseline="0" dirty="0" smtClean="0">
                          <a:solidFill>
                            <a:schemeClr val="dk1"/>
                          </a:solidFill>
                          <a:latin typeface="+mn-lt"/>
                          <a:ea typeface="+mn-ea"/>
                          <a:cs typeface="+mn-cs"/>
                        </a:rPr>
                        <a:t>, nel caso di un medicinale </a:t>
                      </a:r>
                      <a:r>
                        <a:rPr lang="it-IT" sz="1400" i="0" kern="1200" baseline="0" dirty="0" err="1" smtClean="0">
                          <a:solidFill>
                            <a:schemeClr val="dk1"/>
                          </a:solidFill>
                          <a:latin typeface="+mn-lt"/>
                          <a:ea typeface="+mn-ea"/>
                          <a:cs typeface="+mn-cs"/>
                        </a:rPr>
                        <a:t>biosimilare</a:t>
                      </a:r>
                      <a:r>
                        <a:rPr lang="it-IT" sz="1400" i="0" kern="1200" baseline="0" dirty="0" smtClean="0">
                          <a:solidFill>
                            <a:schemeClr val="dk1"/>
                          </a:solidFill>
                          <a:latin typeface="+mn-lt"/>
                          <a:ea typeface="+mn-ea"/>
                          <a:cs typeface="+mn-cs"/>
                        </a:rPr>
                        <a:t> il cui corrispondente medicinale biologico di riferimento sia già stato autorizzato per l’utilizzo </a:t>
                      </a:r>
                      <a:r>
                        <a:rPr lang="it-IT" sz="1400" i="0" kern="1200" baseline="0" dirty="0" err="1" smtClean="0">
                          <a:solidFill>
                            <a:schemeClr val="dk1"/>
                          </a:solidFill>
                          <a:latin typeface="+mn-lt"/>
                          <a:ea typeface="+mn-ea"/>
                          <a:cs typeface="+mn-cs"/>
                        </a:rPr>
                        <a:t>off-label</a:t>
                      </a:r>
                      <a:r>
                        <a:rPr lang="it-IT" sz="1400" i="0" kern="1200" baseline="0" dirty="0" smtClean="0">
                          <a:solidFill>
                            <a:schemeClr val="dk1"/>
                          </a:solidFill>
                          <a:latin typeface="+mn-lt"/>
                          <a:ea typeface="+mn-ea"/>
                          <a:cs typeface="+mn-cs"/>
                        </a:rPr>
                        <a:t> e sia, quindi, presente nel richiamato elenco l’inserimento del </a:t>
                      </a:r>
                      <a:r>
                        <a:rPr lang="it-IT" sz="1400" i="0" kern="1200" baseline="0" dirty="0" err="1" smtClean="0">
                          <a:solidFill>
                            <a:schemeClr val="dk1"/>
                          </a:solidFill>
                          <a:latin typeface="+mn-lt"/>
                          <a:ea typeface="+mn-ea"/>
                          <a:cs typeface="+mn-cs"/>
                        </a:rPr>
                        <a:t>biosimilare</a:t>
                      </a:r>
                      <a:r>
                        <a:rPr lang="it-IT" sz="1400" i="0" kern="1200" baseline="0" dirty="0" smtClean="0">
                          <a:solidFill>
                            <a:schemeClr val="dk1"/>
                          </a:solidFill>
                          <a:latin typeface="+mn-lt"/>
                          <a:ea typeface="+mn-ea"/>
                          <a:cs typeface="+mn-cs"/>
                        </a:rPr>
                        <a:t> non è automatico, ma verrà verificato caso per caso dalla CTS, che si riserva la possibilità di effettuare le proprie valutazioni caso per caso sulla base delle evidenze e della letteratura disponibili, dell’esperienza clinica e dell’eventuale riconducibilità dell’azione terapeutica ad un identico meccanismo d’azione. </a:t>
                      </a:r>
                      <a:endParaRPr lang="it-IT" sz="14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400" b="0" kern="1200" baseline="0" dirty="0" smtClean="0">
                          <a:solidFill>
                            <a:srgbClr val="0099FF"/>
                          </a:solidFill>
                          <a:latin typeface="+mn-lt"/>
                          <a:ea typeface="+mn-ea"/>
                          <a:cs typeface="+mn-cs"/>
                        </a:rPr>
                        <a:t>La CTS ha inoltre recentemente definito i "Criteri generali per la valutazione dell'inserimento di farmaci </a:t>
                      </a:r>
                      <a:r>
                        <a:rPr lang="it-IT" sz="1400" b="0" kern="1200" baseline="0" dirty="0" err="1" smtClean="0">
                          <a:solidFill>
                            <a:srgbClr val="0099FF"/>
                          </a:solidFill>
                          <a:latin typeface="+mn-lt"/>
                          <a:ea typeface="+mn-ea"/>
                          <a:cs typeface="+mn-cs"/>
                        </a:rPr>
                        <a:t>biosimilari</a:t>
                      </a:r>
                      <a:r>
                        <a:rPr lang="it-IT" sz="1400" b="0" kern="1200" baseline="0" dirty="0" smtClean="0">
                          <a:solidFill>
                            <a:srgbClr val="0099FF"/>
                          </a:solidFill>
                          <a:latin typeface="+mn-lt"/>
                          <a:ea typeface="+mn-ea"/>
                          <a:cs typeface="+mn-cs"/>
                        </a:rPr>
                        <a:t> nelle liste di cui alla Legge n.648/96 per le indicazioni per le quali è disponibile il rispettivo originatore".</a:t>
                      </a:r>
                    </a:p>
                    <a:p>
                      <a:pPr marL="180975" indent="-180975" algn="just"/>
                      <a:r>
                        <a:rPr lang="it-IT" sz="1400" b="1" kern="1200" baseline="0" dirty="0" smtClean="0">
                          <a:solidFill>
                            <a:srgbClr val="0099FF"/>
                          </a:solidFill>
                          <a:latin typeface="+mn-lt"/>
                          <a:ea typeface="+mn-ea"/>
                          <a:cs typeface="+mn-cs"/>
                        </a:rPr>
                        <a:t>1. </a:t>
                      </a:r>
                      <a:r>
                        <a:rPr lang="it-IT" sz="1400" b="0" kern="1200" baseline="0" dirty="0" smtClean="0">
                          <a:solidFill>
                            <a:srgbClr val="0099FF"/>
                          </a:solidFill>
                          <a:latin typeface="+mn-lt"/>
                          <a:ea typeface="+mn-ea"/>
                          <a:cs typeface="+mn-cs"/>
                        </a:rPr>
                        <a:t>individuazione di tutti gli elementi del </a:t>
                      </a:r>
                      <a:r>
                        <a:rPr lang="it-IT" sz="1400" b="0" i="1" kern="1200" baseline="0" dirty="0" err="1" smtClean="0">
                          <a:solidFill>
                            <a:srgbClr val="0099FF"/>
                          </a:solidFill>
                          <a:latin typeface="+mn-lt"/>
                          <a:ea typeface="+mn-ea"/>
                          <a:cs typeface="+mn-cs"/>
                        </a:rPr>
                        <a:t>comparability</a:t>
                      </a:r>
                      <a:r>
                        <a:rPr lang="it-IT" sz="1400" b="0" i="1" kern="1200" baseline="0" dirty="0" smtClean="0">
                          <a:solidFill>
                            <a:srgbClr val="0099FF"/>
                          </a:solidFill>
                          <a:latin typeface="+mn-lt"/>
                          <a:ea typeface="+mn-ea"/>
                          <a:cs typeface="+mn-cs"/>
                        </a:rPr>
                        <a:t> </a:t>
                      </a:r>
                      <a:r>
                        <a:rPr lang="it-IT" sz="1400" b="0" i="1" kern="1200" baseline="0" dirty="0" err="1" smtClean="0">
                          <a:solidFill>
                            <a:srgbClr val="0099FF"/>
                          </a:solidFill>
                          <a:latin typeface="+mn-lt"/>
                          <a:ea typeface="+mn-ea"/>
                          <a:cs typeface="+mn-cs"/>
                        </a:rPr>
                        <a:t>exercise</a:t>
                      </a:r>
                      <a:r>
                        <a:rPr lang="it-IT" sz="1400" b="0" i="1" kern="1200" baseline="0" dirty="0" smtClean="0">
                          <a:solidFill>
                            <a:srgbClr val="0099FF"/>
                          </a:solidFill>
                          <a:latin typeface="+mn-lt"/>
                          <a:ea typeface="+mn-ea"/>
                          <a:cs typeface="+mn-cs"/>
                        </a:rPr>
                        <a:t> riguardanti  </a:t>
                      </a:r>
                      <a:r>
                        <a:rPr lang="it-IT" sz="1400" b="0" kern="1200" baseline="0" dirty="0" smtClean="0">
                          <a:solidFill>
                            <a:srgbClr val="0099FF"/>
                          </a:solidFill>
                          <a:latin typeface="+mn-lt"/>
                          <a:ea typeface="+mn-ea"/>
                          <a:cs typeface="+mn-cs"/>
                        </a:rPr>
                        <a:t>qu</a:t>
                      </a:r>
                      <a:r>
                        <a:rPr lang="it-IT" sz="1400" kern="1200" baseline="0" dirty="0" smtClean="0">
                          <a:solidFill>
                            <a:srgbClr val="0099FF"/>
                          </a:solidFill>
                          <a:latin typeface="+mn-lt"/>
                          <a:ea typeface="+mn-ea"/>
                          <a:cs typeface="+mn-cs"/>
                        </a:rPr>
                        <a:t>alità, </a:t>
                      </a:r>
                      <a:r>
                        <a:rPr lang="it-IT" sz="1400" kern="1200" baseline="0" dirty="0" err="1" smtClean="0">
                          <a:solidFill>
                            <a:srgbClr val="0099FF"/>
                          </a:solidFill>
                          <a:latin typeface="+mn-lt"/>
                          <a:ea typeface="+mn-ea"/>
                          <a:cs typeface="+mn-cs"/>
                        </a:rPr>
                        <a:t>preclinica</a:t>
                      </a:r>
                      <a:r>
                        <a:rPr lang="it-IT" sz="1400" kern="1200" baseline="0" dirty="0" smtClean="0">
                          <a:solidFill>
                            <a:srgbClr val="0099FF"/>
                          </a:solidFill>
                          <a:latin typeface="+mn-lt"/>
                          <a:ea typeface="+mn-ea"/>
                          <a:cs typeface="+mn-cs"/>
                        </a:rPr>
                        <a:t> e clinica contenuti nell'EPAR e utilizzati dall’EMA per dimostrare che tra i due farmaci oggetto dell'esercizio di comparabilità non esistono differenze rilevanti che possano suggerire una modificazione del rapporto rischio/beneficio. Ciò dovrà essere valutato per tutte le indicazioni approvate direttamente o estrapolate da EMA. Si dovranno, ad esempio, valutare i dati e le conclusioni delle sezioni riguardanti la farmacodinamica </a:t>
                      </a:r>
                      <a:r>
                        <a:rPr lang="it-IT" sz="1400" kern="1200" baseline="0" dirty="0" err="1" smtClean="0">
                          <a:solidFill>
                            <a:srgbClr val="0099FF"/>
                          </a:solidFill>
                          <a:latin typeface="+mn-lt"/>
                          <a:ea typeface="+mn-ea"/>
                          <a:cs typeface="+mn-cs"/>
                        </a:rPr>
                        <a:t>pre-clinica</a:t>
                      </a:r>
                      <a:r>
                        <a:rPr lang="it-IT" sz="1400" kern="1200" baseline="0" dirty="0" smtClean="0">
                          <a:solidFill>
                            <a:srgbClr val="0099FF"/>
                          </a:solidFill>
                          <a:latin typeface="+mn-lt"/>
                          <a:ea typeface="+mn-ea"/>
                          <a:cs typeface="+mn-cs"/>
                        </a:rPr>
                        <a:t> e clinica e l'</a:t>
                      </a:r>
                      <a:r>
                        <a:rPr lang="it-IT" sz="1400" kern="1200" baseline="0" dirty="0" err="1" smtClean="0">
                          <a:solidFill>
                            <a:srgbClr val="0099FF"/>
                          </a:solidFill>
                          <a:latin typeface="+mn-lt"/>
                          <a:ea typeface="+mn-ea"/>
                          <a:cs typeface="+mn-cs"/>
                        </a:rPr>
                        <a:t>immunogenicità</a:t>
                      </a:r>
                      <a:r>
                        <a:rPr lang="it-IT" sz="1400" kern="1200" baseline="0" dirty="0" smtClean="0">
                          <a:solidFill>
                            <a:srgbClr val="0099FF"/>
                          </a:solidFill>
                          <a:latin typeface="+mn-lt"/>
                          <a:ea typeface="+mn-ea"/>
                          <a:cs typeface="+mn-cs"/>
                        </a:rPr>
                        <a:t>;</a:t>
                      </a:r>
                    </a:p>
                    <a:p>
                      <a:pPr marL="182563" indent="-182563" algn="just"/>
                      <a:r>
                        <a:rPr lang="it-IT" sz="1400" b="1" kern="1200" baseline="0" dirty="0" smtClean="0">
                          <a:solidFill>
                            <a:srgbClr val="0099FF"/>
                          </a:solidFill>
                          <a:latin typeface="+mn-lt"/>
                          <a:ea typeface="+mn-ea"/>
                          <a:cs typeface="+mn-cs"/>
                        </a:rPr>
                        <a:t>2. </a:t>
                      </a:r>
                      <a:r>
                        <a:rPr lang="it-IT" sz="1400" b="0" kern="1200" baseline="0" dirty="0" smtClean="0">
                          <a:solidFill>
                            <a:srgbClr val="0099FF"/>
                          </a:solidFill>
                          <a:latin typeface="+mn-lt"/>
                          <a:ea typeface="+mn-ea"/>
                          <a:cs typeface="+mn-cs"/>
                        </a:rPr>
                        <a:t>verifica volta ad appurare se il meccanismo d'azione del farmaco nell'indicazione autorizzata </a:t>
                      </a:r>
                      <a:r>
                        <a:rPr lang="it-IT" sz="1400" kern="1200" baseline="0" dirty="0" smtClean="0">
                          <a:solidFill>
                            <a:srgbClr val="0099FF"/>
                          </a:solidFill>
                          <a:latin typeface="+mn-lt"/>
                          <a:ea typeface="+mn-ea"/>
                          <a:cs typeface="+mn-cs"/>
                        </a:rPr>
                        <a:t>e rimborsata ai sensi della legge n.648/96 sia riconducibile o meno a caratteristiche della molecola diverse da quelle valutate e approvate nel </a:t>
                      </a:r>
                      <a:r>
                        <a:rPr lang="it-IT" sz="1400" i="1" kern="1200" baseline="0" dirty="0" err="1" smtClean="0">
                          <a:solidFill>
                            <a:srgbClr val="0099FF"/>
                          </a:solidFill>
                          <a:latin typeface="+mn-lt"/>
                          <a:ea typeface="+mn-ea"/>
                          <a:cs typeface="+mn-cs"/>
                        </a:rPr>
                        <a:t>comparability</a:t>
                      </a:r>
                      <a:r>
                        <a:rPr lang="it-IT" sz="1400" i="1" kern="1200" baseline="0" dirty="0" smtClean="0">
                          <a:solidFill>
                            <a:srgbClr val="0099FF"/>
                          </a:solidFill>
                          <a:latin typeface="+mn-lt"/>
                          <a:ea typeface="+mn-ea"/>
                          <a:cs typeface="+mn-cs"/>
                        </a:rPr>
                        <a:t> </a:t>
                      </a:r>
                      <a:r>
                        <a:rPr lang="it-IT" sz="1400" i="1" kern="1200" baseline="0" dirty="0" err="1" smtClean="0">
                          <a:solidFill>
                            <a:srgbClr val="0099FF"/>
                          </a:solidFill>
                          <a:latin typeface="+mn-lt"/>
                          <a:ea typeface="+mn-ea"/>
                          <a:cs typeface="+mn-cs"/>
                        </a:rPr>
                        <a:t>exercise</a:t>
                      </a:r>
                      <a:r>
                        <a:rPr lang="it-IT" sz="1400" i="1" kern="1200" baseline="0" dirty="0" smtClean="0">
                          <a:solidFill>
                            <a:srgbClr val="0099FF"/>
                          </a:solidFill>
                          <a:latin typeface="+mn-lt"/>
                          <a:ea typeface="+mn-ea"/>
                          <a:cs typeface="+mn-cs"/>
                        </a:rPr>
                        <a:t>;</a:t>
                      </a:r>
                    </a:p>
                    <a:p>
                      <a:pPr marL="182563" indent="-182563" algn="just"/>
                      <a:r>
                        <a:rPr lang="it-IT" sz="1400" b="1" kern="1200" baseline="0" dirty="0" smtClean="0">
                          <a:solidFill>
                            <a:srgbClr val="0099FF"/>
                          </a:solidFill>
                          <a:latin typeface="+mn-lt"/>
                          <a:ea typeface="+mn-ea"/>
                          <a:cs typeface="+mn-cs"/>
                        </a:rPr>
                        <a:t>3. </a:t>
                      </a:r>
                      <a:r>
                        <a:rPr lang="it-IT" sz="1400" b="0" kern="1200" baseline="0" dirty="0" smtClean="0">
                          <a:solidFill>
                            <a:srgbClr val="0099FF"/>
                          </a:solidFill>
                          <a:latin typeface="+mn-lt"/>
                          <a:ea typeface="+mn-ea"/>
                          <a:cs typeface="+mn-cs"/>
                        </a:rPr>
                        <a:t>verifica dell'assenza di specifiche tematiche di sicurezza </a:t>
                      </a:r>
                      <a:r>
                        <a:rPr lang="it-IT" sz="1400" b="0" i="1" kern="1200" baseline="0" dirty="0" smtClean="0">
                          <a:solidFill>
                            <a:srgbClr val="0099FF"/>
                          </a:solidFill>
                          <a:latin typeface="+mn-lt"/>
                          <a:ea typeface="+mn-ea"/>
                          <a:cs typeface="+mn-cs"/>
                        </a:rPr>
                        <a:t>(</a:t>
                      </a:r>
                      <a:r>
                        <a:rPr lang="it-IT" sz="1400" b="0" i="1" kern="1200" baseline="0" dirty="0" err="1" smtClean="0">
                          <a:solidFill>
                            <a:srgbClr val="0099FF"/>
                          </a:solidFill>
                          <a:latin typeface="+mn-lt"/>
                          <a:ea typeface="+mn-ea"/>
                          <a:cs typeface="+mn-cs"/>
                        </a:rPr>
                        <a:t>safety</a:t>
                      </a:r>
                      <a:r>
                        <a:rPr lang="it-IT" sz="1400" b="0" i="1" kern="1200" baseline="0" dirty="0" smtClean="0">
                          <a:solidFill>
                            <a:srgbClr val="0099FF"/>
                          </a:solidFill>
                          <a:latin typeface="+mn-lt"/>
                          <a:ea typeface="+mn-ea"/>
                          <a:cs typeface="+mn-cs"/>
                        </a:rPr>
                        <a:t> </a:t>
                      </a:r>
                      <a:r>
                        <a:rPr lang="it-IT" sz="1400" b="0" i="1" kern="1200" baseline="0" dirty="0" err="1" smtClean="0">
                          <a:solidFill>
                            <a:srgbClr val="0099FF"/>
                          </a:solidFill>
                          <a:latin typeface="+mn-lt"/>
                          <a:ea typeface="+mn-ea"/>
                          <a:cs typeface="+mn-cs"/>
                        </a:rPr>
                        <a:t>concerns</a:t>
                      </a:r>
                      <a:r>
                        <a:rPr lang="it-IT" sz="1400" b="0" i="1" kern="1200" baseline="0" dirty="0" smtClean="0">
                          <a:solidFill>
                            <a:srgbClr val="0099FF"/>
                          </a:solidFill>
                          <a:latin typeface="+mn-lt"/>
                          <a:ea typeface="+mn-ea"/>
                          <a:cs typeface="+mn-cs"/>
                        </a:rPr>
                        <a:t>) </a:t>
                      </a:r>
                      <a:r>
                        <a:rPr lang="it-IT" sz="1400" kern="1200" baseline="0" dirty="0" smtClean="0">
                          <a:solidFill>
                            <a:srgbClr val="0099FF"/>
                          </a:solidFill>
                          <a:latin typeface="+mn-lt"/>
                          <a:ea typeface="+mn-ea"/>
                          <a:cs typeface="+mn-cs"/>
                        </a:rPr>
                        <a:t>legati all'indicazione in esame.</a:t>
                      </a:r>
                    </a:p>
                    <a:p>
                      <a:pPr marL="92075" indent="-92075" algn="just"/>
                      <a:r>
                        <a:rPr lang="it-IT" sz="1400" dirty="0" smtClean="0">
                          <a:solidFill>
                            <a:srgbClr val="0099FF"/>
                          </a:solidFill>
                        </a:rPr>
                        <a:t> Per particolari farmaci e particolari indicazioni può essere ritenuta necessaria la presenza</a:t>
                      </a:r>
                      <a:r>
                        <a:rPr lang="it-IT" sz="1400" baseline="0" dirty="0" smtClean="0">
                          <a:solidFill>
                            <a:srgbClr val="0099FF"/>
                          </a:solidFill>
                        </a:rPr>
                        <a:t> </a:t>
                      </a:r>
                      <a:r>
                        <a:rPr lang="it-IT" sz="1400" dirty="0" smtClean="0">
                          <a:solidFill>
                            <a:srgbClr val="0099FF"/>
                          </a:solidFill>
                        </a:rPr>
                        <a:t>studi </a:t>
                      </a:r>
                      <a:r>
                        <a:rPr lang="it-IT" sz="1400" dirty="0" err="1" smtClean="0">
                          <a:solidFill>
                            <a:srgbClr val="0099FF"/>
                          </a:solidFill>
                        </a:rPr>
                        <a:t>bridging</a:t>
                      </a:r>
                      <a:endParaRPr lang="it-IT" sz="1400" dirty="0">
                        <a:solidFill>
                          <a:srgbClr val="0099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CasellaDiTesto 2"/>
          <p:cNvSpPr txBox="1">
            <a:spLocks noChangeArrowheads="1"/>
          </p:cNvSpPr>
          <p:nvPr/>
        </p:nvSpPr>
        <p:spPr bwMode="auto">
          <a:xfrm>
            <a:off x="0" y="591071"/>
            <a:ext cx="9144000" cy="461665"/>
          </a:xfrm>
          <a:prstGeom prst="rect">
            <a:avLst/>
          </a:prstGeom>
          <a:noFill/>
          <a:ln w="9525">
            <a:noFill/>
            <a:miter lim="800000"/>
            <a:headEnd/>
            <a:tailEnd/>
          </a:ln>
        </p:spPr>
        <p:txBody>
          <a:bodyPr wrap="square">
            <a:spAutoFit/>
          </a:bodyPr>
          <a:lstStyle/>
          <a:p>
            <a:pPr algn="ctr" fontAlgn="auto">
              <a:spcBef>
                <a:spcPts val="0"/>
              </a:spcBef>
              <a:spcAft>
                <a:spcPts val="0"/>
              </a:spcAft>
              <a:buNone/>
            </a:pPr>
            <a:r>
              <a:rPr lang="it-IT" sz="2400" dirty="0">
                <a:solidFill>
                  <a:srgbClr val="006699"/>
                </a:solidFill>
                <a:latin typeface="Tahoma" pitchFamily="34" charset="0"/>
                <a:ea typeface="Tahoma" pitchFamily="34" charset="0"/>
                <a:cs typeface="Tahoma" pitchFamily="34" charset="0"/>
              </a:rPr>
              <a:t>Secondo Position </a:t>
            </a:r>
            <a:r>
              <a:rPr lang="it-IT" sz="2400" dirty="0" err="1">
                <a:solidFill>
                  <a:srgbClr val="006699"/>
                </a:solidFill>
                <a:latin typeface="Tahoma" pitchFamily="34" charset="0"/>
                <a:ea typeface="Tahoma" pitchFamily="34" charset="0"/>
                <a:cs typeface="Tahoma" pitchFamily="34" charset="0"/>
              </a:rPr>
              <a:t>Paper</a:t>
            </a:r>
            <a:r>
              <a:rPr lang="it-IT" sz="2400" dirty="0">
                <a:solidFill>
                  <a:srgbClr val="006699"/>
                </a:solidFill>
                <a:latin typeface="Tahoma" pitchFamily="34" charset="0"/>
                <a:ea typeface="Tahoma" pitchFamily="34" charset="0"/>
                <a:cs typeface="Tahoma" pitchFamily="34" charset="0"/>
              </a:rPr>
              <a:t>: cosa cambia</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107504" y="1394767"/>
            <a:ext cx="8712968" cy="3724097"/>
          </a:xfrm>
          <a:prstGeom prst="rect">
            <a:avLst/>
          </a:prstGeom>
          <a:noFill/>
          <a:ln w="9525" algn="ctr">
            <a:noFill/>
            <a:miter lim="800000"/>
            <a:headEnd/>
            <a:tailEnd/>
          </a:ln>
        </p:spPr>
        <p:txBody>
          <a:bodyPr wrap="square">
            <a:spAutoFit/>
          </a:bodyPr>
          <a:lstStyle/>
          <a:p>
            <a:pPr marL="342900" indent="-342900" algn="just">
              <a:buFont typeface="Wingdings" pitchFamily="2" charset="2"/>
              <a:buChar char="Ø"/>
            </a:pPr>
            <a:r>
              <a:rPr lang="en-US" sz="1800" dirty="0">
                <a:solidFill>
                  <a:srgbClr val="006699"/>
                </a:solidFill>
                <a:latin typeface="Tahoma" pitchFamily="34" charset="0"/>
                <a:ea typeface="Tahoma" pitchFamily="34" charset="0"/>
                <a:cs typeface="Tahoma" pitchFamily="34" charset="0"/>
              </a:rPr>
              <a:t>I </a:t>
            </a:r>
            <a:r>
              <a:rPr lang="en-US" sz="2000" dirty="0" err="1">
                <a:solidFill>
                  <a:srgbClr val="006699"/>
                </a:solidFill>
                <a:latin typeface="Tahoma" pitchFamily="34" charset="0"/>
                <a:ea typeface="Tahoma" pitchFamily="34" charset="0"/>
                <a:cs typeface="Tahoma" pitchFamily="34" charset="0"/>
              </a:rPr>
              <a:t>medicinali</a:t>
            </a:r>
            <a:r>
              <a:rPr lang="en-US" sz="2000" dirty="0">
                <a:solidFill>
                  <a:srgbClr val="006699"/>
                </a:solidFill>
                <a:latin typeface="Tahoma" pitchFamily="34" charset="0"/>
                <a:ea typeface="Tahoma" pitchFamily="34" charset="0"/>
                <a:cs typeface="Tahoma" pitchFamily="34" charset="0"/>
              </a:rPr>
              <a:t> biosimilari </a:t>
            </a:r>
            <a:r>
              <a:rPr lang="en-US" sz="2000" dirty="0" err="1">
                <a:solidFill>
                  <a:srgbClr val="006699"/>
                </a:solidFill>
                <a:latin typeface="Tahoma" pitchFamily="34" charset="0"/>
                <a:ea typeface="Tahoma" pitchFamily="34" charset="0"/>
                <a:cs typeface="Tahoma" pitchFamily="34" charset="0"/>
              </a:rPr>
              <a:t>vengono</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prodotti</a:t>
            </a:r>
            <a:r>
              <a:rPr lang="en-US" sz="2000" dirty="0">
                <a:solidFill>
                  <a:srgbClr val="006699"/>
                </a:solidFill>
                <a:latin typeface="Tahoma" pitchFamily="34" charset="0"/>
                <a:ea typeface="Tahoma" pitchFamily="34" charset="0"/>
                <a:cs typeface="Tahoma" pitchFamily="34" charset="0"/>
              </a:rPr>
              <a:t> secondo </a:t>
            </a:r>
            <a:r>
              <a:rPr lang="en-US" sz="2000" dirty="0" err="1">
                <a:solidFill>
                  <a:srgbClr val="006699"/>
                </a:solidFill>
                <a:latin typeface="Tahoma" pitchFamily="34" charset="0"/>
                <a:ea typeface="Tahoma" pitchFamily="34" charset="0"/>
                <a:cs typeface="Tahoma" pitchFamily="34" charset="0"/>
              </a:rPr>
              <a:t>gli</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stessi</a:t>
            </a:r>
            <a:r>
              <a:rPr lang="en-US" sz="2000" dirty="0">
                <a:solidFill>
                  <a:srgbClr val="006699"/>
                </a:solidFill>
                <a:latin typeface="Tahoma" pitchFamily="34" charset="0"/>
                <a:ea typeface="Tahoma" pitchFamily="34" charset="0"/>
                <a:cs typeface="Tahoma" pitchFamily="34" charset="0"/>
              </a:rPr>
              <a:t> standard </a:t>
            </a:r>
            <a:r>
              <a:rPr lang="en-US" sz="2000" dirty="0" err="1">
                <a:solidFill>
                  <a:srgbClr val="006699"/>
                </a:solidFill>
                <a:latin typeface="Tahoma" pitchFamily="34" charset="0"/>
                <a:ea typeface="Tahoma" pitchFamily="34" charset="0"/>
                <a:cs typeface="Tahoma" pitchFamily="34" charset="0"/>
              </a:rPr>
              <a:t>qualitativi</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richiesti</a:t>
            </a:r>
            <a:r>
              <a:rPr lang="en-US" sz="2000" dirty="0">
                <a:solidFill>
                  <a:srgbClr val="006699"/>
                </a:solidFill>
                <a:latin typeface="Tahoma" pitchFamily="34" charset="0"/>
                <a:ea typeface="Tahoma" pitchFamily="34" charset="0"/>
                <a:cs typeface="Tahoma" pitchFamily="34" charset="0"/>
              </a:rPr>
              <a:t> per </a:t>
            </a:r>
            <a:r>
              <a:rPr lang="en-US" sz="2000" dirty="0" err="1">
                <a:solidFill>
                  <a:srgbClr val="006699"/>
                </a:solidFill>
                <a:latin typeface="Tahoma" pitchFamily="34" charset="0"/>
                <a:ea typeface="Tahoma" pitchFamily="34" charset="0"/>
                <a:cs typeface="Tahoma" pitchFamily="34" charset="0"/>
              </a:rPr>
              <a:t>gli</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altri</a:t>
            </a:r>
            <a:r>
              <a:rPr lang="en-US" sz="2000" dirty="0">
                <a:solidFill>
                  <a:srgbClr val="006699"/>
                </a:solidFill>
                <a:latin typeface="Tahoma" pitchFamily="34" charset="0"/>
                <a:ea typeface="Tahoma" pitchFamily="34" charset="0"/>
                <a:cs typeface="Tahoma" pitchFamily="34" charset="0"/>
              </a:rPr>
              <a:t> tipi di </a:t>
            </a:r>
            <a:r>
              <a:rPr lang="en-US" sz="2000" dirty="0" err="1" smtClean="0">
                <a:solidFill>
                  <a:srgbClr val="006699"/>
                </a:solidFill>
                <a:latin typeface="Tahoma" pitchFamily="34" charset="0"/>
                <a:ea typeface="Tahoma" pitchFamily="34" charset="0"/>
                <a:cs typeface="Tahoma" pitchFamily="34" charset="0"/>
              </a:rPr>
              <a:t>medicinali</a:t>
            </a:r>
            <a:endParaRPr lang="en-US" sz="2000" dirty="0">
              <a:solidFill>
                <a:srgbClr val="006699"/>
              </a:solidFill>
              <a:latin typeface="Tahoma" pitchFamily="34" charset="0"/>
              <a:ea typeface="Tahoma" pitchFamily="34" charset="0"/>
              <a:cs typeface="Tahoma" pitchFamily="34" charset="0"/>
            </a:endParaRPr>
          </a:p>
          <a:p>
            <a:pPr marL="342900" indent="-342900" algn="just">
              <a:buFont typeface="Wingdings" pitchFamily="2" charset="2"/>
              <a:buChar char="Ø"/>
            </a:pPr>
            <a:endParaRPr lang="en-US" sz="2000" dirty="0">
              <a:solidFill>
                <a:srgbClr val="006699"/>
              </a:solidFill>
              <a:latin typeface="Tahoma" pitchFamily="34" charset="0"/>
              <a:ea typeface="Tahoma" pitchFamily="34" charset="0"/>
              <a:cs typeface="Tahoma" pitchFamily="34" charset="0"/>
            </a:endParaRPr>
          </a:p>
          <a:p>
            <a:pPr marL="342900" indent="-342900" algn="just">
              <a:buFont typeface="Wingdings" pitchFamily="2" charset="2"/>
              <a:buChar char="Ø"/>
            </a:pPr>
            <a:r>
              <a:rPr lang="en-US" sz="2000" dirty="0">
                <a:solidFill>
                  <a:srgbClr val="006699"/>
                </a:solidFill>
                <a:latin typeface="Tahoma" pitchFamily="34" charset="0"/>
                <a:ea typeface="Tahoma" pitchFamily="34" charset="0"/>
                <a:cs typeface="Tahoma" pitchFamily="34" charset="0"/>
              </a:rPr>
              <a:t>I </a:t>
            </a:r>
            <a:r>
              <a:rPr lang="en-US" sz="2000" dirty="0" err="1">
                <a:solidFill>
                  <a:srgbClr val="006699"/>
                </a:solidFill>
                <a:latin typeface="Tahoma" pitchFamily="34" charset="0"/>
                <a:ea typeface="Tahoma" pitchFamily="34" charset="0"/>
                <a:cs typeface="Tahoma" pitchFamily="34" charset="0"/>
              </a:rPr>
              <a:t>produttori</a:t>
            </a:r>
            <a:r>
              <a:rPr lang="en-US" sz="2000" dirty="0">
                <a:solidFill>
                  <a:srgbClr val="006699"/>
                </a:solidFill>
                <a:latin typeface="Tahoma" pitchFamily="34" charset="0"/>
                <a:ea typeface="Tahoma" pitchFamily="34" charset="0"/>
                <a:cs typeface="Tahoma" pitchFamily="34" charset="0"/>
              </a:rPr>
              <a:t> di </a:t>
            </a:r>
            <a:r>
              <a:rPr lang="en-US" sz="2000" dirty="0" err="1">
                <a:solidFill>
                  <a:srgbClr val="006699"/>
                </a:solidFill>
                <a:latin typeface="Tahoma" pitchFamily="34" charset="0"/>
                <a:ea typeface="Tahoma" pitchFamily="34" charset="0"/>
                <a:cs typeface="Tahoma" pitchFamily="34" charset="0"/>
              </a:rPr>
              <a:t>farmaci</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biologici</a:t>
            </a:r>
            <a:r>
              <a:rPr lang="en-US" sz="2000" dirty="0">
                <a:solidFill>
                  <a:srgbClr val="006699"/>
                </a:solidFill>
                <a:latin typeface="Tahoma" pitchFamily="34" charset="0"/>
                <a:ea typeface="Tahoma" pitchFamily="34" charset="0"/>
                <a:cs typeface="Tahoma" pitchFamily="34" charset="0"/>
              </a:rPr>
              <a:t> e biosimilari </a:t>
            </a:r>
            <a:r>
              <a:rPr lang="en-US" sz="2000" dirty="0" err="1">
                <a:solidFill>
                  <a:srgbClr val="006699"/>
                </a:solidFill>
                <a:latin typeface="Tahoma" pitchFamily="34" charset="0"/>
                <a:ea typeface="Tahoma" pitchFamily="34" charset="0"/>
                <a:cs typeface="Tahoma" pitchFamily="34" charset="0"/>
              </a:rPr>
              <a:t>sono</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tenuti</a:t>
            </a:r>
            <a:r>
              <a:rPr lang="en-US" sz="2000" dirty="0">
                <a:solidFill>
                  <a:srgbClr val="006699"/>
                </a:solidFill>
                <a:latin typeface="Tahoma" pitchFamily="34" charset="0"/>
                <a:ea typeface="Tahoma" pitchFamily="34" charset="0"/>
                <a:cs typeface="Tahoma" pitchFamily="34" charset="0"/>
              </a:rPr>
              <a:t> ad </a:t>
            </a:r>
            <a:r>
              <a:rPr lang="en-US" sz="2000" dirty="0" err="1">
                <a:solidFill>
                  <a:srgbClr val="006699"/>
                </a:solidFill>
                <a:latin typeface="Tahoma" pitchFamily="34" charset="0"/>
                <a:ea typeface="Tahoma" pitchFamily="34" charset="0"/>
                <a:cs typeface="Tahoma" pitchFamily="34" charset="0"/>
              </a:rPr>
              <a:t>istituire</a:t>
            </a:r>
            <a:r>
              <a:rPr lang="en-US" sz="2000" dirty="0">
                <a:solidFill>
                  <a:srgbClr val="006699"/>
                </a:solidFill>
                <a:latin typeface="Tahoma" pitchFamily="34" charset="0"/>
                <a:ea typeface="Tahoma" pitchFamily="34" charset="0"/>
                <a:cs typeface="Tahoma" pitchFamily="34" charset="0"/>
              </a:rPr>
              <a:t> </a:t>
            </a:r>
            <a:r>
              <a:rPr lang="en-US" sz="2000" b="1" dirty="0">
                <a:solidFill>
                  <a:srgbClr val="006699"/>
                </a:solidFill>
                <a:latin typeface="Tahoma" pitchFamily="34" charset="0"/>
                <a:ea typeface="Tahoma" pitchFamily="34" charset="0"/>
                <a:cs typeface="Tahoma" pitchFamily="34" charset="0"/>
              </a:rPr>
              <a:t>un </a:t>
            </a:r>
            <a:r>
              <a:rPr lang="en-US" sz="2000" b="1" dirty="0" err="1">
                <a:solidFill>
                  <a:srgbClr val="006699"/>
                </a:solidFill>
                <a:latin typeface="Tahoma" pitchFamily="34" charset="0"/>
                <a:ea typeface="Tahoma" pitchFamily="34" charset="0"/>
                <a:cs typeface="Tahoma" pitchFamily="34" charset="0"/>
              </a:rPr>
              <a:t>sistema</a:t>
            </a:r>
            <a:r>
              <a:rPr lang="en-US" sz="2000" b="1" dirty="0">
                <a:solidFill>
                  <a:srgbClr val="006699"/>
                </a:solidFill>
                <a:latin typeface="Tahoma" pitchFamily="34" charset="0"/>
                <a:ea typeface="Tahoma" pitchFamily="34" charset="0"/>
                <a:cs typeface="Tahoma" pitchFamily="34" charset="0"/>
              </a:rPr>
              <a:t> di </a:t>
            </a:r>
            <a:r>
              <a:rPr lang="en-US" sz="2000" b="1" dirty="0" err="1">
                <a:solidFill>
                  <a:srgbClr val="006699"/>
                </a:solidFill>
                <a:latin typeface="Tahoma" pitchFamily="34" charset="0"/>
                <a:ea typeface="Tahoma" pitchFamily="34" charset="0"/>
                <a:cs typeface="Tahoma" pitchFamily="34" charset="0"/>
              </a:rPr>
              <a:t>monitoraggio</a:t>
            </a:r>
            <a:r>
              <a:rPr lang="en-US" sz="2000" b="1" dirty="0">
                <a:solidFill>
                  <a:srgbClr val="006699"/>
                </a:solidFill>
                <a:latin typeface="Tahoma" pitchFamily="34" charset="0"/>
                <a:ea typeface="Tahoma" pitchFamily="34" charset="0"/>
                <a:cs typeface="Tahoma" pitchFamily="34" charset="0"/>
              </a:rPr>
              <a:t> </a:t>
            </a:r>
            <a:r>
              <a:rPr lang="en-US" sz="2000" b="1" dirty="0" err="1">
                <a:solidFill>
                  <a:srgbClr val="006699"/>
                </a:solidFill>
                <a:latin typeface="Tahoma" pitchFamily="34" charset="0"/>
                <a:ea typeface="Tahoma" pitchFamily="34" charset="0"/>
                <a:cs typeface="Tahoma" pitchFamily="34" charset="0"/>
              </a:rPr>
              <a:t>della</a:t>
            </a:r>
            <a:r>
              <a:rPr lang="en-US" sz="2000" b="1" dirty="0">
                <a:solidFill>
                  <a:srgbClr val="006699"/>
                </a:solidFill>
                <a:latin typeface="Tahoma" pitchFamily="34" charset="0"/>
                <a:ea typeface="Tahoma" pitchFamily="34" charset="0"/>
                <a:cs typeface="Tahoma" pitchFamily="34" charset="0"/>
              </a:rPr>
              <a:t> </a:t>
            </a:r>
            <a:r>
              <a:rPr lang="en-US" sz="2000" b="1" dirty="0" err="1">
                <a:solidFill>
                  <a:srgbClr val="006699"/>
                </a:solidFill>
                <a:latin typeface="Tahoma" pitchFamily="34" charset="0"/>
                <a:ea typeface="Tahoma" pitchFamily="34" charset="0"/>
                <a:cs typeface="Tahoma" pitchFamily="34" charset="0"/>
              </a:rPr>
              <a:t>sicurezza</a:t>
            </a:r>
            <a:r>
              <a:rPr lang="en-US" sz="2000" b="1" dirty="0">
                <a:solidFill>
                  <a:srgbClr val="006699"/>
                </a:solidFill>
                <a:latin typeface="Tahoma" pitchFamily="34" charset="0"/>
                <a:ea typeface="Tahoma" pitchFamily="34" charset="0"/>
                <a:cs typeface="Tahoma" pitchFamily="34" charset="0"/>
              </a:rPr>
              <a:t> del </a:t>
            </a:r>
            <a:r>
              <a:rPr lang="en-US" sz="2000" b="1" dirty="0" err="1">
                <a:solidFill>
                  <a:srgbClr val="006699"/>
                </a:solidFill>
                <a:latin typeface="Tahoma" pitchFamily="34" charset="0"/>
                <a:ea typeface="Tahoma" pitchFamily="34" charset="0"/>
                <a:cs typeface="Tahoma" pitchFamily="34" charset="0"/>
              </a:rPr>
              <a:t>prodotto</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incluse</a:t>
            </a:r>
            <a:r>
              <a:rPr lang="en-US" sz="2000" dirty="0">
                <a:solidFill>
                  <a:srgbClr val="006699"/>
                </a:solidFill>
                <a:latin typeface="Tahoma" pitchFamily="34" charset="0"/>
                <a:ea typeface="Tahoma" pitchFamily="34" charset="0"/>
                <a:cs typeface="Tahoma" pitchFamily="34" charset="0"/>
              </a:rPr>
              <a:t> le </a:t>
            </a:r>
            <a:r>
              <a:rPr lang="en-US" sz="2000" dirty="0" err="1">
                <a:solidFill>
                  <a:srgbClr val="006699"/>
                </a:solidFill>
                <a:latin typeface="Tahoma" pitchFamily="34" charset="0"/>
                <a:ea typeface="Tahoma" pitchFamily="34" charset="0"/>
                <a:cs typeface="Tahoma" pitchFamily="34" charset="0"/>
              </a:rPr>
              <a:t>risposte</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immunitarie</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derivanti</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dalla</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somministrazione</a:t>
            </a:r>
            <a:r>
              <a:rPr lang="en-US" sz="2000" dirty="0">
                <a:solidFill>
                  <a:srgbClr val="006699"/>
                </a:solidFill>
                <a:latin typeface="Tahoma" pitchFamily="34" charset="0"/>
                <a:ea typeface="Tahoma" pitchFamily="34" charset="0"/>
                <a:cs typeface="Tahoma" pitchFamily="34" charset="0"/>
              </a:rPr>
              <a:t> di </a:t>
            </a:r>
            <a:r>
              <a:rPr lang="en-US" sz="2000" dirty="0" err="1" smtClean="0">
                <a:solidFill>
                  <a:srgbClr val="006699"/>
                </a:solidFill>
                <a:latin typeface="Tahoma" pitchFamily="34" charset="0"/>
                <a:ea typeface="Tahoma" pitchFamily="34" charset="0"/>
                <a:cs typeface="Tahoma" pitchFamily="34" charset="0"/>
              </a:rPr>
              <a:t>biologici</a:t>
            </a:r>
            <a:endParaRPr lang="en-US" sz="2000" dirty="0">
              <a:solidFill>
                <a:srgbClr val="006699"/>
              </a:solidFill>
              <a:latin typeface="Tahoma" pitchFamily="34" charset="0"/>
              <a:ea typeface="Tahoma" pitchFamily="34" charset="0"/>
              <a:cs typeface="Tahoma" pitchFamily="34" charset="0"/>
            </a:endParaRPr>
          </a:p>
          <a:p>
            <a:pPr marL="342900" indent="-342900" algn="just">
              <a:buNone/>
            </a:pPr>
            <a:endParaRPr lang="en-US" sz="2000" dirty="0">
              <a:solidFill>
                <a:srgbClr val="006699"/>
              </a:solidFill>
              <a:latin typeface="Tahoma" pitchFamily="34" charset="0"/>
              <a:ea typeface="Tahoma" pitchFamily="34" charset="0"/>
              <a:cs typeface="Tahoma" pitchFamily="34" charset="0"/>
            </a:endParaRPr>
          </a:p>
          <a:p>
            <a:pPr marL="342900" indent="-342900" algn="just">
              <a:buFont typeface="Wingdings" pitchFamily="2" charset="2"/>
              <a:buChar char="Ø"/>
            </a:pPr>
            <a:r>
              <a:rPr lang="en-US" sz="2000" dirty="0">
                <a:solidFill>
                  <a:srgbClr val="006699"/>
                </a:solidFill>
                <a:latin typeface="Tahoma" pitchFamily="34" charset="0"/>
                <a:ea typeface="Tahoma" pitchFamily="34" charset="0"/>
                <a:cs typeface="Tahoma" pitchFamily="34" charset="0"/>
              </a:rPr>
              <a:t>Le </a:t>
            </a:r>
            <a:r>
              <a:rPr lang="en-US" sz="2000" dirty="0" err="1">
                <a:solidFill>
                  <a:srgbClr val="006699"/>
                </a:solidFill>
                <a:latin typeface="Tahoma" pitchFamily="34" charset="0"/>
                <a:ea typeface="Tahoma" pitchFamily="34" charset="0"/>
                <a:cs typeface="Tahoma" pitchFamily="34" charset="0"/>
              </a:rPr>
              <a:t>autorità</a:t>
            </a:r>
            <a:r>
              <a:rPr lang="en-US" sz="2000" dirty="0">
                <a:solidFill>
                  <a:srgbClr val="006699"/>
                </a:solidFill>
                <a:latin typeface="Tahoma" pitchFamily="34" charset="0"/>
                <a:ea typeface="Tahoma" pitchFamily="34" charset="0"/>
                <a:cs typeface="Tahoma" pitchFamily="34" charset="0"/>
              </a:rPr>
              <a:t> regolatorie, come per </a:t>
            </a:r>
            <a:r>
              <a:rPr lang="en-US" sz="2000" dirty="0" err="1">
                <a:solidFill>
                  <a:srgbClr val="006699"/>
                </a:solidFill>
                <a:latin typeface="Tahoma" pitchFamily="34" charset="0"/>
                <a:ea typeface="Tahoma" pitchFamily="34" charset="0"/>
                <a:cs typeface="Tahoma" pitchFamily="34" charset="0"/>
              </a:rPr>
              <a:t>qualsiasi</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medicinale</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sono</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tenute</a:t>
            </a:r>
            <a:r>
              <a:rPr lang="en-US" sz="2000" dirty="0">
                <a:solidFill>
                  <a:srgbClr val="006699"/>
                </a:solidFill>
                <a:latin typeface="Tahoma" pitchFamily="34" charset="0"/>
                <a:ea typeface="Tahoma" pitchFamily="34" charset="0"/>
                <a:cs typeface="Tahoma" pitchFamily="34" charset="0"/>
              </a:rPr>
              <a:t> a </a:t>
            </a:r>
            <a:r>
              <a:rPr lang="en-US" sz="2000" dirty="0" err="1">
                <a:solidFill>
                  <a:srgbClr val="006699"/>
                </a:solidFill>
                <a:latin typeface="Tahoma" pitchFamily="34" charset="0"/>
                <a:ea typeface="Tahoma" pitchFamily="34" charset="0"/>
                <a:cs typeface="Tahoma" pitchFamily="34" charset="0"/>
              </a:rPr>
              <a:t>svolgere</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ispezioni</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periodiche</a:t>
            </a:r>
            <a:r>
              <a:rPr lang="en-US" sz="2000" dirty="0">
                <a:solidFill>
                  <a:srgbClr val="006699"/>
                </a:solidFill>
                <a:latin typeface="Tahoma" pitchFamily="34" charset="0"/>
                <a:ea typeface="Tahoma" pitchFamily="34" charset="0"/>
                <a:cs typeface="Tahoma" pitchFamily="34" charset="0"/>
              </a:rPr>
              <a:t> del </a:t>
            </a:r>
            <a:r>
              <a:rPr lang="en-US" sz="2000" dirty="0" err="1">
                <a:solidFill>
                  <a:srgbClr val="006699"/>
                </a:solidFill>
                <a:latin typeface="Tahoma" pitchFamily="34" charset="0"/>
                <a:ea typeface="Tahoma" pitchFamily="34" charset="0"/>
                <a:cs typeface="Tahoma" pitchFamily="34" charset="0"/>
              </a:rPr>
              <a:t>prodotto</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degli</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stabilimenti</a:t>
            </a:r>
            <a:r>
              <a:rPr lang="en-US" sz="2000" dirty="0">
                <a:solidFill>
                  <a:srgbClr val="006699"/>
                </a:solidFill>
                <a:latin typeface="Tahoma" pitchFamily="34" charset="0"/>
                <a:ea typeface="Tahoma" pitchFamily="34" charset="0"/>
                <a:cs typeface="Tahoma" pitchFamily="34" charset="0"/>
              </a:rPr>
              <a:t> di </a:t>
            </a:r>
            <a:r>
              <a:rPr lang="en-US" sz="2000" dirty="0" err="1">
                <a:solidFill>
                  <a:srgbClr val="006699"/>
                </a:solidFill>
                <a:latin typeface="Tahoma" pitchFamily="34" charset="0"/>
                <a:ea typeface="Tahoma" pitchFamily="34" charset="0"/>
                <a:cs typeface="Tahoma" pitchFamily="34" charset="0"/>
              </a:rPr>
              <a:t>produzione</a:t>
            </a:r>
            <a:r>
              <a:rPr lang="en-US" sz="2000" dirty="0">
                <a:solidFill>
                  <a:srgbClr val="006699"/>
                </a:solidFill>
                <a:latin typeface="Tahoma" pitchFamily="34" charset="0"/>
                <a:ea typeface="Tahoma" pitchFamily="34" charset="0"/>
                <a:cs typeface="Tahoma" pitchFamily="34" charset="0"/>
              </a:rPr>
              <a:t> e del </a:t>
            </a:r>
            <a:r>
              <a:rPr lang="en-US" sz="2000" dirty="0" err="1">
                <a:solidFill>
                  <a:srgbClr val="006699"/>
                </a:solidFill>
                <a:latin typeface="Tahoma" pitchFamily="34" charset="0"/>
                <a:ea typeface="Tahoma" pitchFamily="34" charset="0"/>
                <a:cs typeface="Tahoma" pitchFamily="34" charset="0"/>
              </a:rPr>
              <a:t>sistema</a:t>
            </a:r>
            <a:r>
              <a:rPr lang="en-US" sz="2000" dirty="0">
                <a:solidFill>
                  <a:srgbClr val="006699"/>
                </a:solidFill>
                <a:latin typeface="Tahoma" pitchFamily="34" charset="0"/>
                <a:ea typeface="Tahoma" pitchFamily="34" charset="0"/>
                <a:cs typeface="Tahoma" pitchFamily="34" charset="0"/>
              </a:rPr>
              <a:t> di </a:t>
            </a:r>
            <a:r>
              <a:rPr lang="en-US" sz="2000" dirty="0" err="1">
                <a:solidFill>
                  <a:srgbClr val="006699"/>
                </a:solidFill>
                <a:latin typeface="Tahoma" pitchFamily="34" charset="0"/>
                <a:ea typeface="Tahoma" pitchFamily="34" charset="0"/>
                <a:cs typeface="Tahoma" pitchFamily="34" charset="0"/>
              </a:rPr>
              <a:t>monitoraggio</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sia</a:t>
            </a:r>
            <a:r>
              <a:rPr lang="en-US" sz="2000" dirty="0">
                <a:solidFill>
                  <a:srgbClr val="006699"/>
                </a:solidFill>
                <a:latin typeface="Tahoma" pitchFamily="34" charset="0"/>
                <a:ea typeface="Tahoma" pitchFamily="34" charset="0"/>
                <a:cs typeface="Tahoma" pitchFamily="34" charset="0"/>
              </a:rPr>
              <a:t> in </a:t>
            </a:r>
            <a:r>
              <a:rPr lang="en-US" sz="2000" dirty="0" err="1">
                <a:solidFill>
                  <a:srgbClr val="006699"/>
                </a:solidFill>
                <a:latin typeface="Tahoma" pitchFamily="34" charset="0"/>
                <a:ea typeface="Tahoma" pitchFamily="34" charset="0"/>
                <a:cs typeface="Tahoma" pitchFamily="34" charset="0"/>
              </a:rPr>
              <a:t>fase</a:t>
            </a:r>
            <a:r>
              <a:rPr lang="en-US" sz="2000" dirty="0">
                <a:solidFill>
                  <a:srgbClr val="006699"/>
                </a:solidFill>
                <a:latin typeface="Tahoma" pitchFamily="34" charset="0"/>
                <a:ea typeface="Tahoma" pitchFamily="34" charset="0"/>
                <a:cs typeface="Tahoma" pitchFamily="34" charset="0"/>
              </a:rPr>
              <a:t> pre-</a:t>
            </a:r>
            <a:r>
              <a:rPr lang="en-US" sz="2000" dirty="0" err="1">
                <a:solidFill>
                  <a:srgbClr val="006699"/>
                </a:solidFill>
                <a:latin typeface="Tahoma" pitchFamily="34" charset="0"/>
                <a:ea typeface="Tahoma" pitchFamily="34" charset="0"/>
                <a:cs typeface="Tahoma" pitchFamily="34" charset="0"/>
              </a:rPr>
              <a:t>autorizzativa</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sia</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durante</a:t>
            </a:r>
            <a:r>
              <a:rPr lang="en-US" sz="2000" dirty="0">
                <a:solidFill>
                  <a:srgbClr val="006699"/>
                </a:solidFill>
                <a:latin typeface="Tahoma" pitchFamily="34" charset="0"/>
                <a:ea typeface="Tahoma" pitchFamily="34" charset="0"/>
                <a:cs typeface="Tahoma" pitchFamily="34" charset="0"/>
              </a:rPr>
              <a:t> la </a:t>
            </a:r>
            <a:r>
              <a:rPr lang="en-US" sz="2000" dirty="0" err="1" smtClean="0">
                <a:solidFill>
                  <a:srgbClr val="006699"/>
                </a:solidFill>
                <a:latin typeface="Tahoma" pitchFamily="34" charset="0"/>
                <a:ea typeface="Tahoma" pitchFamily="34" charset="0"/>
                <a:cs typeface="Tahoma" pitchFamily="34" charset="0"/>
              </a:rPr>
              <a:t>commercializzazione</a:t>
            </a:r>
            <a:endParaRPr lang="en-US" sz="2000" dirty="0">
              <a:solidFill>
                <a:srgbClr val="006699"/>
              </a:solidFill>
              <a:latin typeface="Tahoma" pitchFamily="34" charset="0"/>
              <a:ea typeface="Tahoma" pitchFamily="34" charset="0"/>
              <a:cs typeface="Tahoma" pitchFamily="34" charset="0"/>
            </a:endParaRPr>
          </a:p>
        </p:txBody>
      </p:sp>
      <p:pic>
        <p:nvPicPr>
          <p:cNvPr id="1026" name="Immagine 1" descr="Risultati immagini per triangolo nero"/>
          <p:cNvPicPr>
            <a:picLocks noChangeAspect="1" noChangeArrowheads="1"/>
          </p:cNvPicPr>
          <p:nvPr/>
        </p:nvPicPr>
        <p:blipFill>
          <a:blip r:embed="rId3" cstate="print"/>
          <a:srcRect/>
          <a:stretch>
            <a:fillRect/>
          </a:stretch>
        </p:blipFill>
        <p:spPr bwMode="auto">
          <a:xfrm>
            <a:off x="7092280" y="5085184"/>
            <a:ext cx="1080120" cy="957657"/>
          </a:xfrm>
          <a:prstGeom prst="rect">
            <a:avLst/>
          </a:prstGeom>
          <a:ln>
            <a:noFill/>
          </a:ln>
          <a:effectLst>
            <a:outerShdw blurRad="292100" dist="139700" dir="2700000" algn="tl" rotWithShape="0">
              <a:srgbClr val="333333">
                <a:alpha val="65000"/>
              </a:srgbClr>
            </a:outerShdw>
          </a:effectLst>
        </p:spPr>
      </p:pic>
      <p:sp>
        <p:nvSpPr>
          <p:cNvPr id="6" name="CasellaDiTesto 3"/>
          <p:cNvSpPr txBox="1">
            <a:spLocks noChangeArrowheads="1"/>
          </p:cNvSpPr>
          <p:nvPr/>
        </p:nvSpPr>
        <p:spPr bwMode="auto">
          <a:xfrm>
            <a:off x="1475656" y="692696"/>
            <a:ext cx="6131422" cy="584775"/>
          </a:xfrm>
          <a:prstGeom prst="rect">
            <a:avLst/>
          </a:prstGeom>
          <a:noFill/>
          <a:ln w="9525">
            <a:noFill/>
            <a:miter lim="800000"/>
            <a:headEnd/>
            <a:tailEnd/>
          </a:ln>
        </p:spPr>
        <p:txBody>
          <a:bodyPr wrap="none">
            <a:spAutoFit/>
          </a:bodyPr>
          <a:lstStyle/>
          <a:p>
            <a:pPr fontAlgn="auto">
              <a:spcBef>
                <a:spcPts val="0"/>
              </a:spcBef>
              <a:spcAft>
                <a:spcPts val="0"/>
              </a:spcAft>
              <a:buFontTx/>
              <a:buNone/>
            </a:pPr>
            <a:r>
              <a:rPr lang="it-IT" dirty="0">
                <a:solidFill>
                  <a:srgbClr val="006699"/>
                </a:solidFill>
                <a:latin typeface="Tahoma" pitchFamily="34" charset="0"/>
                <a:ea typeface="Tahoma" pitchFamily="34" charset="0"/>
                <a:cs typeface="Tahoma" pitchFamily="34" charset="0"/>
              </a:rPr>
              <a:t>Monitoraggio di farmacovigilanza</a:t>
            </a:r>
          </a:p>
        </p:txBody>
      </p:sp>
      <p:sp>
        <p:nvSpPr>
          <p:cNvPr id="3" name="Rettangolo 2"/>
          <p:cNvSpPr/>
          <p:nvPr/>
        </p:nvSpPr>
        <p:spPr>
          <a:xfrm>
            <a:off x="251520" y="5229200"/>
            <a:ext cx="6192688" cy="707886"/>
          </a:xfrm>
          <a:prstGeom prst="rect">
            <a:avLst/>
          </a:prstGeom>
        </p:spPr>
        <p:txBody>
          <a:bodyPr wrap="square">
            <a:spAutoFit/>
          </a:bodyPr>
          <a:lstStyle/>
          <a:p>
            <a:pPr marL="342900" indent="-342900" algn="just">
              <a:buFont typeface="Wingdings" pitchFamily="2" charset="2"/>
              <a:buChar char="Ø"/>
            </a:pPr>
            <a:r>
              <a:rPr lang="en-US" sz="2000" dirty="0" err="1">
                <a:solidFill>
                  <a:srgbClr val="006699"/>
                </a:solidFill>
                <a:latin typeface="Tahoma" pitchFamily="34" charset="0"/>
                <a:ea typeface="Tahoma" pitchFamily="34" charset="0"/>
                <a:cs typeface="Tahoma" pitchFamily="34" charset="0"/>
              </a:rPr>
              <a:t>Tutti</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i</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prodotti</a:t>
            </a:r>
            <a:r>
              <a:rPr lang="en-US" sz="2000" dirty="0">
                <a:solidFill>
                  <a:srgbClr val="006699"/>
                </a:solidFill>
                <a:latin typeface="Tahoma" pitchFamily="34" charset="0"/>
                <a:ea typeface="Tahoma" pitchFamily="34" charset="0"/>
                <a:cs typeface="Tahoma" pitchFamily="34" charset="0"/>
              </a:rPr>
              <a:t> biosimilari </a:t>
            </a:r>
            <a:r>
              <a:rPr lang="en-US" sz="2000" dirty="0" err="1">
                <a:solidFill>
                  <a:srgbClr val="006699"/>
                </a:solidFill>
                <a:latin typeface="Tahoma" pitchFamily="34" charset="0"/>
                <a:ea typeface="Tahoma" pitchFamily="34" charset="0"/>
                <a:cs typeface="Tahoma" pitchFamily="34" charset="0"/>
              </a:rPr>
              <a:t>sono</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inseriti</a:t>
            </a:r>
            <a:r>
              <a:rPr lang="en-US" sz="2000" dirty="0">
                <a:solidFill>
                  <a:srgbClr val="006699"/>
                </a:solidFill>
                <a:latin typeface="Tahoma" pitchFamily="34" charset="0"/>
                <a:ea typeface="Tahoma" pitchFamily="34" charset="0"/>
                <a:cs typeface="Tahoma" pitchFamily="34" charset="0"/>
              </a:rPr>
              <a:t> in un piano di </a:t>
            </a:r>
            <a:r>
              <a:rPr lang="en-US" sz="2000" b="1" dirty="0" err="1">
                <a:solidFill>
                  <a:srgbClr val="006699"/>
                </a:solidFill>
                <a:latin typeface="Tahoma" pitchFamily="34" charset="0"/>
                <a:ea typeface="Tahoma" pitchFamily="34" charset="0"/>
                <a:cs typeface="Tahoma" pitchFamily="34" charset="0"/>
              </a:rPr>
              <a:t>Monitoraggio</a:t>
            </a:r>
            <a:r>
              <a:rPr lang="en-US" sz="2000" b="1" dirty="0">
                <a:solidFill>
                  <a:srgbClr val="006699"/>
                </a:solidFill>
                <a:latin typeface="Tahoma" pitchFamily="34" charset="0"/>
                <a:ea typeface="Tahoma" pitchFamily="34" charset="0"/>
                <a:cs typeface="Tahoma" pitchFamily="34" charset="0"/>
              </a:rPr>
              <a:t> </a:t>
            </a:r>
            <a:r>
              <a:rPr lang="en-US" sz="2000" b="1" dirty="0" err="1">
                <a:solidFill>
                  <a:srgbClr val="006699"/>
                </a:solidFill>
                <a:latin typeface="Tahoma" pitchFamily="34" charset="0"/>
                <a:ea typeface="Tahoma" pitchFamily="34" charset="0"/>
                <a:cs typeface="Tahoma" pitchFamily="34" charset="0"/>
              </a:rPr>
              <a:t>intensivo</a:t>
            </a:r>
            <a:endParaRPr lang="it-IT" sz="2000" b="1" dirty="0">
              <a:solidFill>
                <a:srgbClr val="006699"/>
              </a:solidFill>
              <a:latin typeface="Tahoma" pitchFamily="34" charset="0"/>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3"/>
          <p:cNvSpPr txBox="1">
            <a:spLocks noChangeArrowheads="1"/>
          </p:cNvSpPr>
          <p:nvPr/>
        </p:nvSpPr>
        <p:spPr bwMode="auto">
          <a:xfrm>
            <a:off x="1475656" y="692696"/>
            <a:ext cx="6131422" cy="584775"/>
          </a:xfrm>
          <a:prstGeom prst="rect">
            <a:avLst/>
          </a:prstGeom>
          <a:noFill/>
          <a:ln w="9525">
            <a:noFill/>
            <a:miter lim="800000"/>
            <a:headEnd/>
            <a:tailEnd/>
          </a:ln>
        </p:spPr>
        <p:txBody>
          <a:bodyPr wrap="none">
            <a:spAutoFit/>
          </a:bodyPr>
          <a:lstStyle/>
          <a:p>
            <a:pPr fontAlgn="auto">
              <a:spcBef>
                <a:spcPts val="0"/>
              </a:spcBef>
              <a:spcAft>
                <a:spcPts val="0"/>
              </a:spcAft>
              <a:buNone/>
            </a:pPr>
            <a:r>
              <a:rPr lang="it-IT" dirty="0">
                <a:solidFill>
                  <a:srgbClr val="006699"/>
                </a:solidFill>
                <a:latin typeface="Tahoma" pitchFamily="34" charset="0"/>
                <a:ea typeface="Tahoma" pitchFamily="34" charset="0"/>
                <a:cs typeface="Tahoma" pitchFamily="34" charset="0"/>
              </a:rPr>
              <a:t>Monitoraggio di farmacovigilanza</a:t>
            </a:r>
          </a:p>
        </p:txBody>
      </p:sp>
      <p:sp>
        <p:nvSpPr>
          <p:cNvPr id="3" name="CasellaDiTesto 1"/>
          <p:cNvSpPr txBox="1">
            <a:spLocks noChangeArrowheads="1"/>
          </p:cNvSpPr>
          <p:nvPr/>
        </p:nvSpPr>
        <p:spPr bwMode="auto">
          <a:xfrm>
            <a:off x="683568" y="1772816"/>
            <a:ext cx="7920880" cy="3873060"/>
          </a:xfrm>
          <a:prstGeom prst="rect">
            <a:avLst/>
          </a:prstGeom>
          <a:noFill/>
          <a:ln w="9525">
            <a:noFill/>
            <a:miter lim="800000"/>
            <a:headEnd/>
            <a:tailEnd/>
          </a:ln>
        </p:spPr>
        <p:txBody>
          <a:bodyPr wrap="square">
            <a:spAutoFit/>
          </a:bodyPr>
          <a:lstStyle/>
          <a:p>
            <a:pPr marL="355600" indent="-355600" fontAlgn="auto">
              <a:lnSpc>
                <a:spcPct val="114000"/>
              </a:lnSpc>
              <a:spcBef>
                <a:spcPts val="0"/>
              </a:spcBef>
              <a:spcAft>
                <a:spcPts val="0"/>
              </a:spcAft>
              <a:buFont typeface="Wingdings" pitchFamily="2" charset="2"/>
              <a:buChar char="Ø"/>
            </a:pPr>
            <a:r>
              <a:rPr lang="it-IT" sz="2400" dirty="0" smtClean="0">
                <a:solidFill>
                  <a:srgbClr val="006699"/>
                </a:solidFill>
                <a:latin typeface="Tahoma" pitchFamily="34" charset="0"/>
                <a:ea typeface="Tahoma" pitchFamily="34" charset="0"/>
                <a:cs typeface="Tahoma" pitchFamily="34" charset="0"/>
              </a:rPr>
              <a:t>Quadro normativo solido per garantire la sicurezza dei pazienti</a:t>
            </a:r>
            <a:endParaRPr lang="en-US" sz="2400" dirty="0">
              <a:solidFill>
                <a:srgbClr val="006699"/>
              </a:solidFill>
              <a:latin typeface="Tahoma" pitchFamily="34" charset="0"/>
              <a:ea typeface="Tahoma" pitchFamily="34" charset="0"/>
              <a:cs typeface="Tahoma" pitchFamily="34" charset="0"/>
            </a:endParaRPr>
          </a:p>
          <a:p>
            <a:pPr fontAlgn="auto">
              <a:lnSpc>
                <a:spcPct val="114000"/>
              </a:lnSpc>
              <a:spcBef>
                <a:spcPts val="0"/>
              </a:spcBef>
              <a:spcAft>
                <a:spcPts val="0"/>
              </a:spcAft>
              <a:buFont typeface="Wingdings" pitchFamily="2" charset="2"/>
              <a:buChar char="Ø"/>
            </a:pPr>
            <a:r>
              <a:rPr lang="en-US" sz="2400" dirty="0">
                <a:solidFill>
                  <a:srgbClr val="006699"/>
                </a:solidFill>
                <a:latin typeface="Tahoma" pitchFamily="34" charset="0"/>
                <a:ea typeface="Tahoma" pitchFamily="34" charset="0"/>
                <a:cs typeface="Tahoma" pitchFamily="34" charset="0"/>
              </a:rPr>
              <a:t> </a:t>
            </a:r>
            <a:r>
              <a:rPr lang="en-US" sz="2400" dirty="0" smtClean="0">
                <a:solidFill>
                  <a:srgbClr val="006699"/>
                </a:solidFill>
                <a:latin typeface="Tahoma" pitchFamily="34" charset="0"/>
                <a:ea typeface="Tahoma" pitchFamily="34" charset="0"/>
                <a:cs typeface="Tahoma" pitchFamily="34" charset="0"/>
              </a:rPr>
              <a:t>Piano locale </a:t>
            </a:r>
            <a:r>
              <a:rPr lang="en-US" sz="2400" dirty="0" err="1" smtClean="0">
                <a:solidFill>
                  <a:srgbClr val="006699"/>
                </a:solidFill>
                <a:latin typeface="Tahoma" pitchFamily="34" charset="0"/>
                <a:ea typeface="Tahoma" pitchFamily="34" charset="0"/>
                <a:cs typeface="Tahoma" pitchFamily="34" charset="0"/>
              </a:rPr>
              <a:t>di</a:t>
            </a:r>
            <a:r>
              <a:rPr lang="en-US" sz="2400" dirty="0" smtClean="0">
                <a:solidFill>
                  <a:srgbClr val="006699"/>
                </a:solidFill>
                <a:latin typeface="Tahoma" pitchFamily="34" charset="0"/>
                <a:ea typeface="Tahoma" pitchFamily="34" charset="0"/>
                <a:cs typeface="Tahoma" pitchFamily="34" charset="0"/>
              </a:rPr>
              <a:t> </a:t>
            </a:r>
            <a:r>
              <a:rPr lang="en-US" sz="2400" dirty="0" err="1" smtClean="0">
                <a:solidFill>
                  <a:srgbClr val="006699"/>
                </a:solidFill>
                <a:latin typeface="Tahoma" pitchFamily="34" charset="0"/>
                <a:ea typeface="Tahoma" pitchFamily="34" charset="0"/>
                <a:cs typeface="Tahoma" pitchFamily="34" charset="0"/>
              </a:rPr>
              <a:t>gestione</a:t>
            </a:r>
            <a:r>
              <a:rPr lang="en-US" sz="2400" dirty="0" smtClean="0">
                <a:solidFill>
                  <a:srgbClr val="006699"/>
                </a:solidFill>
                <a:latin typeface="Tahoma" pitchFamily="34" charset="0"/>
                <a:ea typeface="Tahoma" pitchFamily="34" charset="0"/>
                <a:cs typeface="Tahoma" pitchFamily="34" charset="0"/>
              </a:rPr>
              <a:t> del </a:t>
            </a:r>
            <a:r>
              <a:rPr lang="en-US" sz="2400" dirty="0" err="1" smtClean="0">
                <a:solidFill>
                  <a:srgbClr val="006699"/>
                </a:solidFill>
                <a:latin typeface="Tahoma" pitchFamily="34" charset="0"/>
                <a:ea typeface="Tahoma" pitchFamily="34" charset="0"/>
                <a:cs typeface="Tahoma" pitchFamily="34" charset="0"/>
              </a:rPr>
              <a:t>rischio</a:t>
            </a:r>
            <a:endParaRPr lang="en-US" sz="2400" dirty="0">
              <a:solidFill>
                <a:srgbClr val="006699"/>
              </a:solidFill>
              <a:latin typeface="Tahoma" pitchFamily="34" charset="0"/>
              <a:ea typeface="Tahoma" pitchFamily="34" charset="0"/>
              <a:cs typeface="Tahoma" pitchFamily="34" charset="0"/>
            </a:endParaRPr>
          </a:p>
          <a:p>
            <a:pPr fontAlgn="auto">
              <a:lnSpc>
                <a:spcPct val="114000"/>
              </a:lnSpc>
              <a:spcBef>
                <a:spcPts val="0"/>
              </a:spcBef>
              <a:spcAft>
                <a:spcPts val="0"/>
              </a:spcAft>
              <a:buFont typeface="Wingdings" pitchFamily="2" charset="2"/>
              <a:buChar char="Ø"/>
            </a:pPr>
            <a:r>
              <a:rPr lang="it-IT" sz="2400" dirty="0">
                <a:solidFill>
                  <a:srgbClr val="006699"/>
                </a:solidFill>
                <a:latin typeface="Tahoma" pitchFamily="34" charset="0"/>
                <a:ea typeface="Tahoma" pitchFamily="34" charset="0"/>
                <a:cs typeface="Tahoma" pitchFamily="34" charset="0"/>
              </a:rPr>
              <a:t> </a:t>
            </a:r>
            <a:r>
              <a:rPr lang="it-IT" sz="2400" dirty="0" smtClean="0">
                <a:solidFill>
                  <a:srgbClr val="006699"/>
                </a:solidFill>
                <a:latin typeface="Tahoma" pitchFamily="34" charset="0"/>
                <a:ea typeface="Tahoma" pitchFamily="34" charset="0"/>
                <a:cs typeface="Tahoma" pitchFamily="34" charset="0"/>
              </a:rPr>
              <a:t>Studi di sicurezza post-marketing</a:t>
            </a:r>
            <a:endParaRPr lang="it-IT" sz="2400" dirty="0">
              <a:solidFill>
                <a:srgbClr val="006699"/>
              </a:solidFill>
              <a:latin typeface="Tahoma" pitchFamily="34" charset="0"/>
              <a:ea typeface="Tahoma" pitchFamily="34" charset="0"/>
              <a:cs typeface="Tahoma" pitchFamily="34" charset="0"/>
            </a:endParaRPr>
          </a:p>
          <a:p>
            <a:pPr marL="355600" indent="-355600" fontAlgn="auto">
              <a:lnSpc>
                <a:spcPct val="114000"/>
              </a:lnSpc>
              <a:spcBef>
                <a:spcPts val="0"/>
              </a:spcBef>
              <a:spcAft>
                <a:spcPts val="0"/>
              </a:spcAft>
              <a:buFont typeface="Wingdings" pitchFamily="2" charset="2"/>
              <a:buChar char="Ø"/>
            </a:pPr>
            <a:r>
              <a:rPr lang="it-IT" sz="2400" dirty="0" smtClean="0">
                <a:solidFill>
                  <a:srgbClr val="006699"/>
                </a:solidFill>
                <a:latin typeface="Tahoma" pitchFamily="34" charset="0"/>
                <a:ea typeface="Tahoma" pitchFamily="34" charset="0"/>
                <a:cs typeface="Tahoma" pitchFamily="34" charset="0"/>
              </a:rPr>
              <a:t>Raccolta di reazioni avverse spontanee al farmaco e presentazione di </a:t>
            </a:r>
            <a:r>
              <a:rPr lang="it-IT" sz="2400" dirty="0" err="1" smtClean="0">
                <a:solidFill>
                  <a:srgbClr val="006699"/>
                </a:solidFill>
                <a:latin typeface="Tahoma" pitchFamily="34" charset="0"/>
                <a:ea typeface="Tahoma" pitchFamily="34" charset="0"/>
                <a:cs typeface="Tahoma" pitchFamily="34" charset="0"/>
              </a:rPr>
              <a:t>PSURs</a:t>
            </a:r>
            <a:endParaRPr lang="en-US" sz="2400" dirty="0">
              <a:solidFill>
                <a:srgbClr val="006699"/>
              </a:solidFill>
              <a:latin typeface="Tahoma" pitchFamily="34" charset="0"/>
              <a:ea typeface="Tahoma" pitchFamily="34" charset="0"/>
              <a:cs typeface="Tahoma" pitchFamily="34" charset="0"/>
            </a:endParaRPr>
          </a:p>
          <a:p>
            <a:pPr marL="355600" indent="-355600" fontAlgn="auto">
              <a:lnSpc>
                <a:spcPct val="114000"/>
              </a:lnSpc>
              <a:spcBef>
                <a:spcPts val="0"/>
              </a:spcBef>
              <a:spcAft>
                <a:spcPts val="0"/>
              </a:spcAft>
              <a:buFont typeface="Wingdings" pitchFamily="2" charset="2"/>
              <a:buChar char="Ø"/>
            </a:pPr>
            <a:r>
              <a:rPr lang="en-US" sz="2400" dirty="0" err="1" smtClean="0">
                <a:solidFill>
                  <a:srgbClr val="006699"/>
                </a:solidFill>
                <a:latin typeface="Tahoma" pitchFamily="34" charset="0"/>
                <a:ea typeface="Tahoma" pitchFamily="34" charset="0"/>
                <a:cs typeface="Tahoma" pitchFamily="34" charset="0"/>
              </a:rPr>
              <a:t>Monitoraggio</a:t>
            </a:r>
            <a:r>
              <a:rPr lang="en-US" sz="2400" dirty="0" smtClean="0">
                <a:solidFill>
                  <a:srgbClr val="006699"/>
                </a:solidFill>
                <a:latin typeface="Tahoma" pitchFamily="34" charset="0"/>
                <a:ea typeface="Tahoma" pitchFamily="34" charset="0"/>
                <a:cs typeface="Tahoma" pitchFamily="34" charset="0"/>
              </a:rPr>
              <a:t> </a:t>
            </a:r>
            <a:r>
              <a:rPr lang="en-US" sz="2400" dirty="0" err="1" smtClean="0">
                <a:solidFill>
                  <a:srgbClr val="006699"/>
                </a:solidFill>
                <a:latin typeface="Tahoma" pitchFamily="34" charset="0"/>
                <a:ea typeface="Tahoma" pitchFamily="34" charset="0"/>
                <a:cs typeface="Tahoma" pitchFamily="34" charset="0"/>
              </a:rPr>
              <a:t>delle</a:t>
            </a:r>
            <a:r>
              <a:rPr lang="en-US" sz="2400" dirty="0" smtClean="0">
                <a:solidFill>
                  <a:srgbClr val="006699"/>
                </a:solidFill>
                <a:latin typeface="Tahoma" pitchFamily="34" charset="0"/>
                <a:ea typeface="Tahoma" pitchFamily="34" charset="0"/>
                <a:cs typeface="Tahoma" pitchFamily="34" charset="0"/>
              </a:rPr>
              <a:t> </a:t>
            </a:r>
            <a:r>
              <a:rPr lang="en-US" sz="2400" dirty="0" err="1" smtClean="0">
                <a:solidFill>
                  <a:srgbClr val="006699"/>
                </a:solidFill>
                <a:latin typeface="Tahoma" pitchFamily="34" charset="0"/>
                <a:ea typeface="Tahoma" pitchFamily="34" charset="0"/>
                <a:cs typeface="Tahoma" pitchFamily="34" charset="0"/>
              </a:rPr>
              <a:t>reazioni</a:t>
            </a:r>
            <a:r>
              <a:rPr lang="en-US" sz="2400" dirty="0" smtClean="0">
                <a:solidFill>
                  <a:srgbClr val="006699"/>
                </a:solidFill>
                <a:latin typeface="Tahoma" pitchFamily="34" charset="0"/>
                <a:ea typeface="Tahoma" pitchFamily="34" charset="0"/>
                <a:cs typeface="Tahoma" pitchFamily="34" charset="0"/>
              </a:rPr>
              <a:t> </a:t>
            </a:r>
            <a:r>
              <a:rPr lang="en-US" sz="2400" dirty="0" err="1" smtClean="0">
                <a:solidFill>
                  <a:srgbClr val="006699"/>
                </a:solidFill>
                <a:latin typeface="Tahoma" pitchFamily="34" charset="0"/>
                <a:ea typeface="Tahoma" pitchFamily="34" charset="0"/>
                <a:cs typeface="Tahoma" pitchFamily="34" charset="0"/>
              </a:rPr>
              <a:t>avverse</a:t>
            </a:r>
            <a:r>
              <a:rPr lang="en-US" sz="2400" dirty="0" smtClean="0">
                <a:solidFill>
                  <a:srgbClr val="006699"/>
                </a:solidFill>
                <a:latin typeface="Tahoma" pitchFamily="34" charset="0"/>
                <a:ea typeface="Tahoma" pitchFamily="34" charset="0"/>
                <a:cs typeface="Tahoma" pitchFamily="34" charset="0"/>
              </a:rPr>
              <a:t> long-term e long-latency</a:t>
            </a:r>
          </a:p>
          <a:p>
            <a:pPr fontAlgn="auto">
              <a:lnSpc>
                <a:spcPct val="114000"/>
              </a:lnSpc>
              <a:spcBef>
                <a:spcPts val="0"/>
              </a:spcBef>
              <a:spcAft>
                <a:spcPts val="0"/>
              </a:spcAft>
              <a:buFont typeface="Wingdings" pitchFamily="2" charset="2"/>
              <a:buChar char="Ø"/>
            </a:pPr>
            <a:endParaRPr lang="en-US" sz="2400" dirty="0">
              <a:solidFill>
                <a:srgbClr val="00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089256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243333" y="903635"/>
            <a:ext cx="8793163" cy="365125"/>
          </a:xfrm>
        </p:spPr>
        <p:txBody>
          <a:bodyPr/>
          <a:lstStyle/>
          <a:p>
            <a:r>
              <a:rPr lang="it-IT" sz="3200" dirty="0" err="1" smtClean="0">
                <a:solidFill>
                  <a:srgbClr val="006699"/>
                </a:solidFill>
                <a:latin typeface="Tahoma" pitchFamily="34" charset="0"/>
                <a:ea typeface="Tahoma" pitchFamily="34" charset="0"/>
                <a:cs typeface="Tahoma" pitchFamily="34" charset="0"/>
              </a:rPr>
              <a:t>Risk</a:t>
            </a:r>
            <a:r>
              <a:rPr lang="it-IT" sz="3200" dirty="0" smtClean="0">
                <a:solidFill>
                  <a:srgbClr val="006699"/>
                </a:solidFill>
                <a:latin typeface="Tahoma" pitchFamily="34" charset="0"/>
                <a:ea typeface="Tahoma" pitchFamily="34" charset="0"/>
                <a:cs typeface="Tahoma" pitchFamily="34" charset="0"/>
              </a:rPr>
              <a:t> Management </a:t>
            </a:r>
            <a:r>
              <a:rPr lang="it-IT" sz="3200" dirty="0" err="1" smtClean="0">
                <a:solidFill>
                  <a:srgbClr val="006699"/>
                </a:solidFill>
                <a:latin typeface="Tahoma" pitchFamily="34" charset="0"/>
                <a:ea typeface="Tahoma" pitchFamily="34" charset="0"/>
                <a:cs typeface="Tahoma" pitchFamily="34" charset="0"/>
              </a:rPr>
              <a:t>Plan</a:t>
            </a:r>
            <a:endParaRPr lang="it-IT" sz="3200" dirty="0" smtClean="0">
              <a:solidFill>
                <a:srgbClr val="006699"/>
              </a:solidFill>
              <a:latin typeface="Tahoma" pitchFamily="34" charset="0"/>
              <a:ea typeface="Tahoma" pitchFamily="34" charset="0"/>
              <a:cs typeface="Tahoma" pitchFamily="34" charset="0"/>
            </a:endParaRPr>
          </a:p>
        </p:txBody>
      </p:sp>
      <p:pic>
        <p:nvPicPr>
          <p:cNvPr id="631812" name="Picture 4"/>
          <p:cNvPicPr>
            <a:picLocks noGrp="1" noChangeAspect="1" noChangeArrowheads="1"/>
          </p:cNvPicPr>
          <p:nvPr>
            <p:ph type="body" idx="4294967295"/>
          </p:nvPr>
        </p:nvPicPr>
        <p:blipFill>
          <a:blip r:embed="rId3" cstate="print"/>
          <a:srcRect/>
          <a:stretch>
            <a:fillRect/>
          </a:stretch>
        </p:blipFill>
        <p:spPr>
          <a:xfrm>
            <a:off x="4716016" y="1628378"/>
            <a:ext cx="3960812" cy="2952750"/>
          </a:xfrm>
          <a:effectLst>
            <a:outerShdw dist="35921" dir="2700000" algn="ctr" rotWithShape="0">
              <a:schemeClr val="bg2">
                <a:alpha val="50000"/>
              </a:schemeClr>
            </a:outerShdw>
          </a:effectLst>
        </p:spPr>
      </p:pic>
      <p:sp>
        <p:nvSpPr>
          <p:cNvPr id="56324" name="Rectangle 5"/>
          <p:cNvSpPr>
            <a:spLocks noChangeArrowheads="1"/>
          </p:cNvSpPr>
          <p:nvPr/>
        </p:nvSpPr>
        <p:spPr bwMode="auto">
          <a:xfrm>
            <a:off x="107504" y="1776351"/>
            <a:ext cx="4680644" cy="4748993"/>
          </a:xfrm>
          <a:prstGeom prst="rect">
            <a:avLst/>
          </a:prstGeom>
          <a:noFill/>
          <a:ln w="9525" algn="ctr">
            <a:noFill/>
            <a:miter lim="800000"/>
            <a:headEnd/>
            <a:tailEnd/>
          </a:ln>
        </p:spPr>
        <p:txBody>
          <a:bodyPr wrap="square" lIns="0" tIns="0" rIns="0" bIns="0">
            <a:spAutoFit/>
          </a:bodyPr>
          <a:lstStyle/>
          <a:p>
            <a:pPr marL="342900" lvl="1" indent="-342900">
              <a:spcBef>
                <a:spcPts val="600"/>
              </a:spcBef>
              <a:spcAft>
                <a:spcPts val="600"/>
              </a:spcAft>
              <a:buFont typeface="Wingdings" pitchFamily="2" charset="2"/>
              <a:buChar char="Ø"/>
            </a:pPr>
            <a:r>
              <a:rPr lang="it-IT" sz="1800" dirty="0" smtClean="0">
                <a:solidFill>
                  <a:srgbClr val="006699"/>
                </a:solidFill>
                <a:latin typeface="Tahoma" pitchFamily="34" charset="0"/>
                <a:ea typeface="Tahoma" pitchFamily="34" charset="0"/>
                <a:cs typeface="Tahoma" pitchFamily="34" charset="0"/>
              </a:rPr>
              <a:t>I Biologici sono classificati come </a:t>
            </a:r>
            <a:r>
              <a:rPr lang="it-IT" sz="1800" u="sng" dirty="0" smtClean="0">
                <a:solidFill>
                  <a:srgbClr val="006699"/>
                </a:solidFill>
                <a:latin typeface="Tahoma" pitchFamily="34" charset="0"/>
                <a:ea typeface="Tahoma" pitchFamily="34" charset="0"/>
                <a:cs typeface="Tahoma" pitchFamily="34" charset="0"/>
              </a:rPr>
              <a:t>“</a:t>
            </a:r>
            <a:r>
              <a:rPr lang="it-IT" sz="1800" i="1" u="sng" dirty="0" err="1" smtClean="0">
                <a:solidFill>
                  <a:srgbClr val="006699"/>
                </a:solidFill>
                <a:latin typeface="Tahoma" pitchFamily="34" charset="0"/>
                <a:ea typeface="Tahoma" pitchFamily="34" charset="0"/>
                <a:cs typeface="Tahoma" pitchFamily="34" charset="0"/>
              </a:rPr>
              <a:t>priority</a:t>
            </a:r>
            <a:r>
              <a:rPr lang="it-IT" sz="1800" u="sng" dirty="0" smtClean="0">
                <a:solidFill>
                  <a:srgbClr val="006699"/>
                </a:solidFill>
                <a:latin typeface="Tahoma" pitchFamily="34" charset="0"/>
                <a:ea typeface="Tahoma" pitchFamily="34" charset="0"/>
                <a:cs typeface="Tahoma" pitchFamily="34" charset="0"/>
              </a:rPr>
              <a:t>”  </a:t>
            </a:r>
            <a:r>
              <a:rPr lang="it-IT" sz="1800" dirty="0" smtClean="0">
                <a:solidFill>
                  <a:srgbClr val="006699"/>
                </a:solidFill>
                <a:latin typeface="Tahoma" pitchFamily="34" charset="0"/>
                <a:ea typeface="Tahoma" pitchFamily="34" charset="0"/>
                <a:cs typeface="Tahoma" pitchFamily="34" charset="0"/>
              </a:rPr>
              <a:t>per le attività di </a:t>
            </a:r>
            <a:r>
              <a:rPr lang="it-IT" sz="1800" dirty="0" err="1" smtClean="0">
                <a:solidFill>
                  <a:srgbClr val="006699"/>
                </a:solidFill>
                <a:latin typeface="Tahoma" pitchFamily="34" charset="0"/>
                <a:ea typeface="Tahoma" pitchFamily="34" charset="0"/>
                <a:cs typeface="Tahoma" pitchFamily="34" charset="0"/>
              </a:rPr>
              <a:t>PhV</a:t>
            </a:r>
            <a:endParaRPr lang="it-IT" sz="1800" dirty="0" smtClean="0">
              <a:solidFill>
                <a:srgbClr val="006699"/>
              </a:solidFill>
              <a:latin typeface="Tahoma" pitchFamily="34" charset="0"/>
              <a:ea typeface="Tahoma" pitchFamily="34" charset="0"/>
              <a:cs typeface="Tahoma" pitchFamily="34" charset="0"/>
            </a:endParaRPr>
          </a:p>
          <a:p>
            <a:pPr marL="342900" indent="-342900">
              <a:spcBef>
                <a:spcPts val="600"/>
              </a:spcBef>
              <a:spcAft>
                <a:spcPts val="600"/>
              </a:spcAft>
              <a:buFont typeface="Wingdings" pitchFamily="2" charset="2"/>
              <a:buChar char="Ø"/>
            </a:pPr>
            <a:r>
              <a:rPr lang="it-IT" sz="1800" dirty="0" smtClean="0">
                <a:solidFill>
                  <a:srgbClr val="006699"/>
                </a:solidFill>
                <a:latin typeface="Tahoma" pitchFamily="34" charset="0"/>
                <a:ea typeface="Tahoma" pitchFamily="34" charset="0"/>
                <a:cs typeface="Tahoma" pitchFamily="34" charset="0"/>
              </a:rPr>
              <a:t>Il </a:t>
            </a:r>
            <a:r>
              <a:rPr lang="it-IT" sz="1800" dirty="0">
                <a:solidFill>
                  <a:srgbClr val="006699"/>
                </a:solidFill>
                <a:latin typeface="Tahoma" pitchFamily="34" charset="0"/>
                <a:ea typeface="Tahoma" pitchFamily="34" charset="0"/>
                <a:cs typeface="Tahoma" pitchFamily="34" charset="0"/>
              </a:rPr>
              <a:t>RMP è raccomandato </a:t>
            </a:r>
            <a:r>
              <a:rPr lang="it-IT" sz="1800" u="sng" dirty="0">
                <a:solidFill>
                  <a:srgbClr val="006699"/>
                </a:solidFill>
                <a:latin typeface="Tahoma" pitchFamily="34" charset="0"/>
                <a:ea typeface="Tahoma" pitchFamily="34" charset="0"/>
                <a:cs typeface="Tahoma" pitchFamily="34" charset="0"/>
              </a:rPr>
              <a:t>per l’originatore e per tutti i biosimilari </a:t>
            </a:r>
            <a:r>
              <a:rPr lang="it-IT" sz="1800" dirty="0">
                <a:solidFill>
                  <a:srgbClr val="006699"/>
                </a:solidFill>
                <a:latin typeface="Tahoma" pitchFamily="34" charset="0"/>
                <a:ea typeface="Tahoma" pitchFamily="34" charset="0"/>
                <a:cs typeface="Tahoma" pitchFamily="34" charset="0"/>
              </a:rPr>
              <a:t>ad esso collegati e deve riportare gli effetti di classe</a:t>
            </a:r>
          </a:p>
          <a:p>
            <a:pPr marL="342900" indent="-342900">
              <a:spcBef>
                <a:spcPts val="600"/>
              </a:spcBef>
              <a:spcAft>
                <a:spcPts val="600"/>
              </a:spcAft>
              <a:buFont typeface="Wingdings" pitchFamily="2" charset="2"/>
              <a:buChar char="Ø"/>
            </a:pPr>
            <a:r>
              <a:rPr lang="it-IT" sz="1800" dirty="0">
                <a:solidFill>
                  <a:srgbClr val="006699"/>
                </a:solidFill>
                <a:latin typeface="Tahoma" pitchFamily="34" charset="0"/>
                <a:ea typeface="Tahoma" pitchFamily="34" charset="0"/>
                <a:cs typeface="Tahoma" pitchFamily="34" charset="0"/>
              </a:rPr>
              <a:t>L’EPAR contiene le tabelle riassuntive del </a:t>
            </a:r>
            <a:r>
              <a:rPr lang="it-IT" sz="1800" dirty="0" smtClean="0">
                <a:solidFill>
                  <a:srgbClr val="006699"/>
                </a:solidFill>
                <a:latin typeface="Tahoma" pitchFamily="34" charset="0"/>
                <a:ea typeface="Tahoma" pitchFamily="34" charset="0"/>
                <a:cs typeface="Tahoma" pitchFamily="34" charset="0"/>
              </a:rPr>
              <a:t>RMP, </a:t>
            </a:r>
            <a:r>
              <a:rPr lang="it-IT" sz="1800" dirty="0">
                <a:solidFill>
                  <a:srgbClr val="006699"/>
                </a:solidFill>
                <a:latin typeface="Tahoma" pitchFamily="34" charset="0"/>
                <a:ea typeface="Tahoma" pitchFamily="34" charset="0"/>
                <a:cs typeface="Tahoma" pitchFamily="34" charset="0"/>
              </a:rPr>
              <a:t>mentre in </a:t>
            </a:r>
            <a:r>
              <a:rPr lang="it-IT" sz="1800" dirty="0" err="1">
                <a:solidFill>
                  <a:srgbClr val="006699"/>
                </a:solidFill>
                <a:latin typeface="Tahoma" pitchFamily="34" charset="0"/>
                <a:ea typeface="Tahoma" pitchFamily="34" charset="0"/>
                <a:cs typeface="Tahoma" pitchFamily="34" charset="0"/>
              </a:rPr>
              <a:t>Annex</a:t>
            </a:r>
            <a:r>
              <a:rPr lang="it-IT" sz="1800" dirty="0">
                <a:solidFill>
                  <a:srgbClr val="006699"/>
                </a:solidFill>
                <a:latin typeface="Tahoma" pitchFamily="34" charset="0"/>
                <a:ea typeface="Tahoma" pitchFamily="34" charset="0"/>
                <a:cs typeface="Tahoma" pitchFamily="34" charset="0"/>
              </a:rPr>
              <a:t> IV sono riportate le </a:t>
            </a:r>
            <a:r>
              <a:rPr lang="it-IT" sz="1800" dirty="0" smtClean="0">
                <a:solidFill>
                  <a:srgbClr val="006699"/>
                </a:solidFill>
                <a:latin typeface="Tahoma" pitchFamily="34" charset="0"/>
                <a:ea typeface="Tahoma" pitchFamily="34" charset="0"/>
                <a:cs typeface="Tahoma" pitchFamily="34" charset="0"/>
              </a:rPr>
              <a:t>misure </a:t>
            </a:r>
            <a:r>
              <a:rPr lang="it-IT" sz="1800" dirty="0">
                <a:solidFill>
                  <a:srgbClr val="006699"/>
                </a:solidFill>
                <a:latin typeface="Tahoma" pitchFamily="34" charset="0"/>
                <a:ea typeface="Tahoma" pitchFamily="34" charset="0"/>
                <a:cs typeface="Tahoma" pitchFamily="34" charset="0"/>
              </a:rPr>
              <a:t>di minimizzazione del rischio </a:t>
            </a:r>
            <a:r>
              <a:rPr lang="it-IT" sz="1800" dirty="0" smtClean="0">
                <a:solidFill>
                  <a:srgbClr val="006699"/>
                </a:solidFill>
                <a:latin typeface="Tahoma" pitchFamily="34" charset="0"/>
                <a:ea typeface="Tahoma" pitchFamily="34" charset="0"/>
                <a:cs typeface="Tahoma" pitchFamily="34" charset="0"/>
              </a:rPr>
              <a:t>che </a:t>
            </a:r>
            <a:r>
              <a:rPr lang="it-IT" sz="1800" dirty="0">
                <a:solidFill>
                  <a:srgbClr val="006699"/>
                </a:solidFill>
                <a:latin typeface="Tahoma" pitchFamily="34" charset="0"/>
                <a:ea typeface="Tahoma" pitchFamily="34" charset="0"/>
                <a:cs typeface="Tahoma" pitchFamily="34" charset="0"/>
              </a:rPr>
              <a:t>ciascuno SM deve assicurare</a:t>
            </a:r>
          </a:p>
          <a:p>
            <a:pPr marL="342900" indent="-342900">
              <a:spcBef>
                <a:spcPts val="600"/>
              </a:spcBef>
              <a:spcAft>
                <a:spcPts val="600"/>
              </a:spcAft>
              <a:buFont typeface="Wingdings" pitchFamily="2" charset="2"/>
              <a:buChar char="Ø"/>
            </a:pPr>
            <a:r>
              <a:rPr lang="it-IT" sz="1800" dirty="0">
                <a:solidFill>
                  <a:srgbClr val="006699"/>
                </a:solidFill>
                <a:latin typeface="Tahoma" pitchFamily="34" charset="0"/>
                <a:ea typeface="Tahoma" pitchFamily="34" charset="0"/>
                <a:cs typeface="Tahoma" pitchFamily="34" charset="0"/>
              </a:rPr>
              <a:t>Il produttore del </a:t>
            </a:r>
            <a:r>
              <a:rPr lang="it-IT" sz="1800" dirty="0" err="1">
                <a:solidFill>
                  <a:srgbClr val="006699"/>
                </a:solidFill>
                <a:latin typeface="Tahoma" pitchFamily="34" charset="0"/>
                <a:ea typeface="Tahoma" pitchFamily="34" charset="0"/>
                <a:cs typeface="Tahoma" pitchFamily="34" charset="0"/>
              </a:rPr>
              <a:t>biosimilare</a:t>
            </a:r>
            <a:r>
              <a:rPr lang="it-IT" sz="1800" dirty="0">
                <a:solidFill>
                  <a:srgbClr val="006699"/>
                </a:solidFill>
                <a:latin typeface="Tahoma" pitchFamily="34" charset="0"/>
                <a:ea typeface="Tahoma" pitchFamily="34" charset="0"/>
                <a:cs typeface="Tahoma" pitchFamily="34" charset="0"/>
              </a:rPr>
              <a:t> deve riportare tabelle dettagliate anche sul prodotto di riferimento al fine di garantire  la compatibilità dei sistema di gestione del rischio del </a:t>
            </a:r>
            <a:r>
              <a:rPr lang="it-IT" sz="1800" dirty="0" err="1">
                <a:solidFill>
                  <a:srgbClr val="006699"/>
                </a:solidFill>
                <a:latin typeface="Tahoma" pitchFamily="34" charset="0"/>
                <a:ea typeface="Tahoma" pitchFamily="34" charset="0"/>
                <a:cs typeface="Tahoma" pitchFamily="34" charset="0"/>
              </a:rPr>
              <a:t>biosimilare</a:t>
            </a:r>
            <a:r>
              <a:rPr lang="it-IT" sz="1800" dirty="0">
                <a:solidFill>
                  <a:srgbClr val="006699"/>
                </a:solidFill>
                <a:latin typeface="Tahoma" pitchFamily="34" charset="0"/>
                <a:ea typeface="Tahoma" pitchFamily="34" charset="0"/>
                <a:cs typeface="Tahoma" pitchFamily="34" charset="0"/>
              </a:rPr>
              <a:t> rispetto al </a:t>
            </a:r>
            <a:r>
              <a:rPr lang="it-IT" sz="1800" i="1" dirty="0" err="1">
                <a:solidFill>
                  <a:srgbClr val="006699"/>
                </a:solidFill>
                <a:latin typeface="Tahoma" pitchFamily="34" charset="0"/>
                <a:ea typeface="Tahoma" pitchFamily="34" charset="0"/>
                <a:cs typeface="Tahoma" pitchFamily="34" charset="0"/>
              </a:rPr>
              <a:t>reference</a:t>
            </a:r>
            <a:r>
              <a:rPr lang="it-IT" sz="1800" dirty="0" smtClean="0">
                <a:solidFill>
                  <a:srgbClr val="006699"/>
                </a:solidFill>
                <a:latin typeface="Tahoma" pitchFamily="34" charset="0"/>
                <a:ea typeface="Tahoma" pitchFamily="34" charset="0"/>
                <a:cs typeface="Tahoma" pitchFamily="34" charset="0"/>
              </a:rPr>
              <a:t>.</a:t>
            </a:r>
          </a:p>
          <a:p>
            <a:pPr marL="342900" indent="-342900">
              <a:buFont typeface="Wingdings" pitchFamily="2" charset="2"/>
              <a:buChar char="Ø"/>
            </a:pPr>
            <a:endParaRPr lang="it-IT" sz="1800" dirty="0">
              <a:solidFill>
                <a:srgbClr val="006699"/>
              </a:solidFill>
              <a:latin typeface="Tahoma" pitchFamily="34" charset="0"/>
              <a:ea typeface="Tahoma" pitchFamily="34" charset="0"/>
              <a:cs typeface="Tahoma" pitchFamily="34" charset="0"/>
            </a:endParaRPr>
          </a:p>
        </p:txBody>
      </p:sp>
      <p:sp>
        <p:nvSpPr>
          <p:cNvPr id="6" name="CasellaDiTesto 5"/>
          <p:cNvSpPr txBox="1"/>
          <p:nvPr/>
        </p:nvSpPr>
        <p:spPr>
          <a:xfrm>
            <a:off x="4788024" y="4904000"/>
            <a:ext cx="3888432" cy="1200329"/>
          </a:xfrm>
          <a:prstGeom prst="rect">
            <a:avLst/>
          </a:prstGeom>
          <a:noFill/>
        </p:spPr>
        <p:txBody>
          <a:bodyPr wrap="square" rtlCol="0">
            <a:spAutoFit/>
          </a:bodyPr>
          <a:lstStyle/>
          <a:p>
            <a:pPr algn="just">
              <a:buNone/>
            </a:pPr>
            <a:r>
              <a:rPr lang="it-IT" sz="1800" dirty="0" smtClean="0">
                <a:solidFill>
                  <a:srgbClr val="006699"/>
                </a:solidFill>
                <a:latin typeface="Tahoma" pitchFamily="34" charset="0"/>
                <a:ea typeface="Tahoma" pitchFamily="34" charset="0"/>
                <a:cs typeface="Tahoma" pitchFamily="34" charset="0"/>
              </a:rPr>
              <a:t>RMP per un </a:t>
            </a:r>
            <a:r>
              <a:rPr lang="it-IT" sz="1800" dirty="0" err="1" smtClean="0">
                <a:solidFill>
                  <a:srgbClr val="006699"/>
                </a:solidFill>
                <a:latin typeface="Tahoma" pitchFamily="34" charset="0"/>
                <a:ea typeface="Tahoma" pitchFamily="34" charset="0"/>
                <a:cs typeface="Tahoma" pitchFamily="34" charset="0"/>
              </a:rPr>
              <a:t>biosimilare</a:t>
            </a:r>
            <a:r>
              <a:rPr lang="it-IT" sz="1800" dirty="0" smtClean="0">
                <a:solidFill>
                  <a:srgbClr val="006699"/>
                </a:solidFill>
                <a:latin typeface="Tahoma" pitchFamily="34" charset="0"/>
                <a:ea typeface="Tahoma" pitchFamily="34" charset="0"/>
                <a:cs typeface="Tahoma" pitchFamily="34" charset="0"/>
              </a:rPr>
              <a:t> necessita di coprire sia i rischi conosciuti per il medicinale di riferimento sia quelli teorici per il </a:t>
            </a:r>
            <a:r>
              <a:rPr lang="it-IT" sz="1800" dirty="0" err="1" smtClean="0">
                <a:solidFill>
                  <a:srgbClr val="006699"/>
                </a:solidFill>
                <a:latin typeface="Tahoma" pitchFamily="34" charset="0"/>
                <a:ea typeface="Tahoma" pitchFamily="34" charset="0"/>
                <a:cs typeface="Tahoma" pitchFamily="34" charset="0"/>
              </a:rPr>
              <a:t>biosimilare</a:t>
            </a:r>
            <a:endParaRPr lang="it-IT" sz="1800" dirty="0">
              <a:solidFill>
                <a:srgbClr val="006699"/>
              </a:solidFill>
              <a:latin typeface="Tahoma" pitchFamily="34" charset="0"/>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4283882637"/>
              </p:ext>
            </p:extLst>
          </p:nvPr>
        </p:nvGraphicFramePr>
        <p:xfrm>
          <a:off x="755576" y="1340770"/>
          <a:ext cx="7776864" cy="4320479"/>
        </p:xfrm>
        <a:graphic>
          <a:graphicData uri="http://schemas.openxmlformats.org/drawingml/2006/table">
            <a:tbl>
              <a:tblPr/>
              <a:tblGrid>
                <a:gridCol w="2129380"/>
                <a:gridCol w="3666236"/>
                <a:gridCol w="1981248"/>
              </a:tblGrid>
              <a:tr h="355374">
                <a:tc>
                  <a:txBody>
                    <a:bodyPr/>
                    <a:lstStyle/>
                    <a:p>
                      <a:pPr algn="ctr" fontAlgn="ctr"/>
                      <a:r>
                        <a:rPr lang="it-IT" sz="1800" b="1" i="0" u="none" strike="noStrike" dirty="0">
                          <a:solidFill>
                            <a:srgbClr val="000000"/>
                          </a:solidFill>
                          <a:effectLst/>
                          <a:latin typeface="Calibri"/>
                          <a:cs typeface="Calibri"/>
                        </a:rPr>
                        <a:t>PRODOTTO</a:t>
                      </a:r>
                    </a:p>
                  </a:txBody>
                  <a:tcPr marL="12700" marR="12700" marT="4445" marB="0" anchor="ctr">
                    <a:lnL>
                      <a:noFill/>
                    </a:lnL>
                    <a:lnR>
                      <a:noFill/>
                    </a:lnR>
                    <a:lnT>
                      <a:noFill/>
                    </a:lnT>
                    <a:lnB>
                      <a:noFill/>
                    </a:lnB>
                    <a:solidFill>
                      <a:srgbClr val="95B3D7"/>
                    </a:solidFill>
                  </a:tcPr>
                </a:tc>
                <a:tc>
                  <a:txBody>
                    <a:bodyPr/>
                    <a:lstStyle/>
                    <a:p>
                      <a:pPr algn="ctr" fontAlgn="ctr"/>
                      <a:r>
                        <a:rPr lang="it-IT" sz="1800" b="1" i="0" u="none" strike="noStrike">
                          <a:solidFill>
                            <a:srgbClr val="000000"/>
                          </a:solidFill>
                          <a:effectLst/>
                          <a:latin typeface="Calibri"/>
                          <a:cs typeface="Calibri"/>
                        </a:rPr>
                        <a:t>APPROVAZIONE IN ITALIA </a:t>
                      </a:r>
                    </a:p>
                  </a:txBody>
                  <a:tcPr marL="12700" marR="12700" marT="4445" marB="0" anchor="ctr">
                    <a:lnL>
                      <a:noFill/>
                    </a:lnL>
                    <a:lnR>
                      <a:noFill/>
                    </a:lnR>
                    <a:lnT>
                      <a:noFill/>
                    </a:lnT>
                    <a:lnB>
                      <a:noFill/>
                    </a:lnB>
                    <a:solidFill>
                      <a:srgbClr val="95B3D7"/>
                    </a:solidFill>
                  </a:tcPr>
                </a:tc>
                <a:tc>
                  <a:txBody>
                    <a:bodyPr/>
                    <a:lstStyle/>
                    <a:p>
                      <a:pPr algn="ctr" fontAlgn="ctr"/>
                      <a:r>
                        <a:rPr lang="it-IT" sz="1800" b="1" i="0" u="none" strike="noStrike">
                          <a:solidFill>
                            <a:srgbClr val="000000"/>
                          </a:solidFill>
                          <a:effectLst/>
                          <a:latin typeface="Calibri"/>
                          <a:cs typeface="Calibri"/>
                        </a:rPr>
                        <a:t>IN COMMERCIO</a:t>
                      </a:r>
                    </a:p>
                  </a:txBody>
                  <a:tcPr marL="12700" marR="12700" marT="4445" marB="0" anchor="ctr">
                    <a:lnL>
                      <a:noFill/>
                    </a:lnL>
                    <a:lnR>
                      <a:noFill/>
                    </a:lnR>
                    <a:lnT>
                      <a:noFill/>
                    </a:lnT>
                    <a:lnB>
                      <a:noFill/>
                    </a:lnB>
                    <a:solidFill>
                      <a:srgbClr val="95B3D7"/>
                    </a:solidFill>
                  </a:tcPr>
                </a:tc>
              </a:tr>
              <a:tr h="296145">
                <a:tc>
                  <a:txBody>
                    <a:bodyPr/>
                    <a:lstStyle/>
                    <a:p>
                      <a:pPr algn="l" fontAlgn="ctr"/>
                      <a:endParaRPr lang="it-IT" sz="1600" b="0" i="0" u="none" strike="noStrike">
                        <a:solidFill>
                          <a:srgbClr val="000000"/>
                        </a:solidFill>
                        <a:effectLst/>
                        <a:latin typeface="Calibri"/>
                        <a:cs typeface="Calibri"/>
                      </a:endParaRPr>
                    </a:p>
                  </a:txBody>
                  <a:tcPr marL="12700" marR="12700" marT="4445" marB="0" anchor="ctr">
                    <a:lnL>
                      <a:noFill/>
                    </a:lnL>
                    <a:lnR>
                      <a:noFill/>
                    </a:lnR>
                    <a:lnT>
                      <a:noFill/>
                    </a:lnT>
                    <a:lnB>
                      <a:noFill/>
                    </a:lnB>
                  </a:tcPr>
                </a:tc>
                <a:tc>
                  <a:txBody>
                    <a:bodyPr/>
                    <a:lstStyle/>
                    <a:p>
                      <a:pPr algn="l" fontAlgn="ctr"/>
                      <a:endParaRPr lang="it-IT" sz="1600" b="0" i="0" u="none" strike="noStrike">
                        <a:solidFill>
                          <a:srgbClr val="000000"/>
                        </a:solidFill>
                        <a:effectLst/>
                        <a:latin typeface="Calibri"/>
                        <a:cs typeface="Calibri"/>
                      </a:endParaRPr>
                    </a:p>
                  </a:txBody>
                  <a:tcPr marL="12700" marR="12700" marT="4445" marB="0" anchor="ctr">
                    <a:lnL>
                      <a:noFill/>
                    </a:lnL>
                    <a:lnR>
                      <a:noFill/>
                    </a:lnR>
                    <a:lnT>
                      <a:noFill/>
                    </a:lnT>
                    <a:lnB>
                      <a:noFill/>
                    </a:lnB>
                  </a:tcPr>
                </a:tc>
                <a:tc>
                  <a:txBody>
                    <a:bodyPr/>
                    <a:lstStyle/>
                    <a:p>
                      <a:pPr algn="l" fontAlgn="ctr"/>
                      <a:endParaRPr lang="it-IT" sz="1600" b="0" i="0" u="none" strike="noStrike">
                        <a:solidFill>
                          <a:srgbClr val="000000"/>
                        </a:solidFill>
                        <a:effectLst/>
                        <a:latin typeface="Calibri"/>
                        <a:cs typeface="Calibri"/>
                      </a:endParaRPr>
                    </a:p>
                  </a:txBody>
                  <a:tcPr marL="12700" marR="12700" marT="4445" marB="0" anchor="ctr">
                    <a:lnL>
                      <a:noFill/>
                    </a:lnL>
                    <a:lnR>
                      <a:noFill/>
                    </a:lnR>
                    <a:lnT>
                      <a:noFill/>
                    </a:lnT>
                    <a:lnB>
                      <a:noFill/>
                    </a:lnB>
                  </a:tcPr>
                </a:tc>
              </a:tr>
              <a:tr h="470594">
                <a:tc>
                  <a:txBody>
                    <a:bodyPr/>
                    <a:lstStyle/>
                    <a:p>
                      <a:pPr algn="ctr" fontAlgn="ctr"/>
                      <a:r>
                        <a:rPr lang="it-IT" sz="1800" b="1" i="0" u="none" strike="noStrike" dirty="0">
                          <a:solidFill>
                            <a:srgbClr val="000000"/>
                          </a:solidFill>
                          <a:effectLst/>
                          <a:latin typeface="Calibri"/>
                          <a:cs typeface="Calibri"/>
                        </a:rPr>
                        <a:t>SOMATROPINA </a:t>
                      </a:r>
                    </a:p>
                  </a:txBody>
                  <a:tcPr marL="12700" marR="12700" marT="4445" marB="0" anchor="ctr">
                    <a:lnL>
                      <a:noFill/>
                    </a:lnL>
                    <a:lnR>
                      <a:noFill/>
                    </a:lnR>
                    <a:lnT>
                      <a:noFill/>
                    </a:lnT>
                    <a:lnB>
                      <a:noFill/>
                    </a:lnB>
                    <a:solidFill>
                      <a:srgbClr val="DBE5F1"/>
                    </a:solidFill>
                  </a:tcPr>
                </a:tc>
                <a:tc>
                  <a:txBody>
                    <a:bodyPr/>
                    <a:lstStyle/>
                    <a:p>
                      <a:pPr algn="ctr" fontAlgn="ctr"/>
                      <a:r>
                        <a:rPr lang="it-IT" sz="1800" b="1" i="0" u="none" strike="noStrike">
                          <a:solidFill>
                            <a:srgbClr val="000000"/>
                          </a:solidFill>
                          <a:effectLst/>
                          <a:latin typeface="Calibri"/>
                          <a:cs typeface="Calibri"/>
                        </a:rPr>
                        <a:t>GENOTROPIN MINIQUICK</a:t>
                      </a:r>
                    </a:p>
                  </a:txBody>
                  <a:tcPr marL="12700" marR="12700" marT="4445" marB="0" anchor="ctr">
                    <a:lnL>
                      <a:noFill/>
                    </a:lnL>
                    <a:lnR>
                      <a:noFill/>
                    </a:lnR>
                    <a:lnT>
                      <a:noFill/>
                    </a:lnT>
                    <a:lnB>
                      <a:noFill/>
                    </a:lnB>
                    <a:solidFill>
                      <a:srgbClr val="DBE5F1"/>
                    </a:solidFill>
                  </a:tcPr>
                </a:tc>
                <a:tc>
                  <a:txBody>
                    <a:bodyPr/>
                    <a:lstStyle/>
                    <a:p>
                      <a:pPr algn="ctr" fontAlgn="ctr"/>
                      <a:r>
                        <a:rPr lang="it-IT" sz="1800" b="1" i="0" u="none" strike="noStrike">
                          <a:solidFill>
                            <a:srgbClr val="000000"/>
                          </a:solidFill>
                          <a:effectLst/>
                          <a:latin typeface="Calibri"/>
                          <a:cs typeface="Calibri"/>
                        </a:rPr>
                        <a:t> </a:t>
                      </a:r>
                    </a:p>
                  </a:txBody>
                  <a:tcPr marL="12700" marR="12700" marT="12700" marB="0" anchor="ctr">
                    <a:lnL>
                      <a:noFill/>
                    </a:lnL>
                    <a:lnR>
                      <a:noFill/>
                    </a:lnR>
                    <a:lnT>
                      <a:noFill/>
                    </a:lnT>
                    <a:lnB>
                      <a:noFill/>
                    </a:lnB>
                    <a:solidFill>
                      <a:srgbClr val="DBE5F1"/>
                    </a:solidFill>
                  </a:tcPr>
                </a:tc>
              </a:tr>
              <a:tr h="355374">
                <a:tc>
                  <a:txBody>
                    <a:bodyPr/>
                    <a:lstStyle/>
                    <a:p>
                      <a:pPr algn="ctr" fontAlgn="ctr"/>
                      <a:r>
                        <a:rPr lang="it-IT" sz="1800" b="0" i="0" u="none" strike="noStrike">
                          <a:solidFill>
                            <a:srgbClr val="000000"/>
                          </a:solidFill>
                          <a:effectLst/>
                          <a:latin typeface="Calibri"/>
                          <a:cs typeface="Calibri"/>
                        </a:rPr>
                        <a:t>OMNITROPE</a:t>
                      </a:r>
                    </a:p>
                  </a:txBody>
                  <a:tcPr marL="12700" marR="12700" marT="4445" marB="0" anchor="ctr">
                    <a:lnL>
                      <a:noFill/>
                    </a:lnL>
                    <a:lnR>
                      <a:noFill/>
                    </a:lnR>
                    <a:lnT>
                      <a:noFill/>
                    </a:lnT>
                    <a:lnB>
                      <a:noFill/>
                    </a:lnB>
                  </a:tcPr>
                </a:tc>
                <a:tc>
                  <a:txBody>
                    <a:bodyPr/>
                    <a:lstStyle/>
                    <a:p>
                      <a:pPr algn="ctr" fontAlgn="ctr"/>
                      <a:r>
                        <a:rPr lang="it-IT" sz="1800" b="0" i="0" u="none" strike="noStrike">
                          <a:solidFill>
                            <a:srgbClr val="000000"/>
                          </a:solidFill>
                          <a:effectLst/>
                          <a:latin typeface="Calibri"/>
                          <a:cs typeface="Calibri"/>
                        </a:rPr>
                        <a:t>DAL 22/11/2007 A/RRL </a:t>
                      </a:r>
                    </a:p>
                  </a:txBody>
                  <a:tcPr marL="12700" marR="12700" marT="4445" marB="0" anchor="ctr">
                    <a:lnL>
                      <a:noFill/>
                    </a:lnL>
                    <a:lnR>
                      <a:noFill/>
                    </a:lnR>
                    <a:lnT>
                      <a:noFill/>
                    </a:lnT>
                    <a:lnB>
                      <a:noFill/>
                    </a:lnB>
                  </a:tcPr>
                </a:tc>
                <a:tc>
                  <a:txBody>
                    <a:bodyPr/>
                    <a:lstStyle/>
                    <a:p>
                      <a:pPr algn="ctr" fontAlgn="ctr"/>
                      <a:r>
                        <a:rPr lang="it-IT" sz="1800" b="0" i="0" u="none" strike="noStrike">
                          <a:solidFill>
                            <a:srgbClr val="000000"/>
                          </a:solidFill>
                          <a:effectLst/>
                          <a:latin typeface="Calibri"/>
                          <a:cs typeface="Calibri"/>
                        </a:rPr>
                        <a:t>10/04/08</a:t>
                      </a:r>
                    </a:p>
                  </a:txBody>
                  <a:tcPr marL="12700" marR="12700" marT="4445" marB="0" anchor="ctr">
                    <a:lnL>
                      <a:noFill/>
                    </a:lnL>
                    <a:lnR>
                      <a:noFill/>
                    </a:lnR>
                    <a:lnT>
                      <a:noFill/>
                    </a:lnT>
                    <a:lnB>
                      <a:noFill/>
                    </a:lnB>
                  </a:tcPr>
                </a:tc>
              </a:tr>
              <a:tr h="355374">
                <a:tc>
                  <a:txBody>
                    <a:bodyPr/>
                    <a:lstStyle/>
                    <a:p>
                      <a:pPr algn="ctr" fontAlgn="ctr"/>
                      <a:r>
                        <a:rPr lang="it-IT" sz="1800" b="1" i="0" u="none" strike="noStrike">
                          <a:solidFill>
                            <a:srgbClr val="000000"/>
                          </a:solidFill>
                          <a:effectLst/>
                          <a:latin typeface="Calibri"/>
                          <a:cs typeface="Calibri"/>
                        </a:rPr>
                        <a:t>EPOETINA </a:t>
                      </a:r>
                    </a:p>
                  </a:txBody>
                  <a:tcPr marL="12700" marR="12700" marT="4445" marB="0" anchor="ctr">
                    <a:lnL>
                      <a:noFill/>
                    </a:lnL>
                    <a:lnR>
                      <a:noFill/>
                    </a:lnR>
                    <a:lnT>
                      <a:noFill/>
                    </a:lnT>
                    <a:lnB>
                      <a:noFill/>
                    </a:lnB>
                    <a:solidFill>
                      <a:srgbClr val="DBE5F1"/>
                    </a:solidFill>
                  </a:tcPr>
                </a:tc>
                <a:tc>
                  <a:txBody>
                    <a:bodyPr/>
                    <a:lstStyle/>
                    <a:p>
                      <a:pPr algn="ctr" fontAlgn="ctr"/>
                      <a:r>
                        <a:rPr lang="it-IT" sz="1800" b="1" i="0" u="none" strike="noStrike">
                          <a:solidFill>
                            <a:srgbClr val="000000"/>
                          </a:solidFill>
                          <a:effectLst/>
                          <a:latin typeface="Calibri"/>
                          <a:cs typeface="Calibri"/>
                        </a:rPr>
                        <a:t>EPREX</a:t>
                      </a:r>
                    </a:p>
                  </a:txBody>
                  <a:tcPr marL="12700" marR="12700" marT="4445" marB="0" anchor="ctr">
                    <a:lnL>
                      <a:noFill/>
                    </a:lnL>
                    <a:lnR>
                      <a:noFill/>
                    </a:lnR>
                    <a:lnT>
                      <a:noFill/>
                    </a:lnT>
                    <a:lnB>
                      <a:noFill/>
                    </a:lnB>
                    <a:solidFill>
                      <a:srgbClr val="DBE5F1"/>
                    </a:solidFill>
                  </a:tcPr>
                </a:tc>
                <a:tc>
                  <a:txBody>
                    <a:bodyPr/>
                    <a:lstStyle/>
                    <a:p>
                      <a:pPr algn="ctr" fontAlgn="ctr"/>
                      <a:r>
                        <a:rPr lang="it-IT" sz="1800" b="1" i="0" u="none" strike="noStrike">
                          <a:solidFill>
                            <a:srgbClr val="000000"/>
                          </a:solidFill>
                          <a:effectLst/>
                          <a:latin typeface="Calibri"/>
                          <a:cs typeface="Calibri"/>
                        </a:rPr>
                        <a:t> </a:t>
                      </a:r>
                    </a:p>
                  </a:txBody>
                  <a:tcPr marL="12700" marR="12700" marT="12700" marB="0" anchor="ctr">
                    <a:lnL>
                      <a:noFill/>
                    </a:lnL>
                    <a:lnR>
                      <a:noFill/>
                    </a:lnR>
                    <a:lnT>
                      <a:noFill/>
                    </a:lnT>
                    <a:lnB>
                      <a:noFill/>
                    </a:lnB>
                    <a:solidFill>
                      <a:srgbClr val="DBE5F1"/>
                    </a:solidFill>
                  </a:tcPr>
                </a:tc>
              </a:tr>
              <a:tr h="355374">
                <a:tc>
                  <a:txBody>
                    <a:bodyPr/>
                    <a:lstStyle/>
                    <a:p>
                      <a:pPr algn="ctr" fontAlgn="ctr"/>
                      <a:r>
                        <a:rPr lang="it-IT" sz="1800" b="0" i="0" u="none" strike="noStrike">
                          <a:solidFill>
                            <a:srgbClr val="000000"/>
                          </a:solidFill>
                          <a:effectLst/>
                          <a:latin typeface="Calibri"/>
                          <a:cs typeface="Calibri"/>
                        </a:rPr>
                        <a:t>BINOCRIT</a:t>
                      </a:r>
                    </a:p>
                  </a:txBody>
                  <a:tcPr marL="12700" marR="12700" marT="4445" marB="0" anchor="ctr">
                    <a:lnL>
                      <a:noFill/>
                    </a:lnL>
                    <a:lnR>
                      <a:noFill/>
                    </a:lnR>
                    <a:lnT>
                      <a:noFill/>
                    </a:lnT>
                    <a:lnB>
                      <a:noFill/>
                    </a:lnB>
                  </a:tcPr>
                </a:tc>
                <a:tc>
                  <a:txBody>
                    <a:bodyPr/>
                    <a:lstStyle/>
                    <a:p>
                      <a:pPr algn="ctr" fontAlgn="ctr"/>
                      <a:r>
                        <a:rPr lang="it-IT" sz="1800" b="0" i="0" u="none" strike="noStrike">
                          <a:solidFill>
                            <a:srgbClr val="000000"/>
                          </a:solidFill>
                          <a:effectLst/>
                          <a:latin typeface="Calibri"/>
                          <a:cs typeface="Calibri"/>
                        </a:rPr>
                        <a:t>  DAL 04/04/2008 A/RNRL</a:t>
                      </a:r>
                    </a:p>
                  </a:txBody>
                  <a:tcPr marL="12700" marR="12700" marT="4445" marB="0" anchor="ctr">
                    <a:lnL>
                      <a:noFill/>
                    </a:lnL>
                    <a:lnR>
                      <a:noFill/>
                    </a:lnR>
                    <a:lnT>
                      <a:noFill/>
                    </a:lnT>
                    <a:lnB>
                      <a:noFill/>
                    </a:lnB>
                  </a:tcPr>
                </a:tc>
                <a:tc>
                  <a:txBody>
                    <a:bodyPr/>
                    <a:lstStyle/>
                    <a:p>
                      <a:pPr algn="ctr" fontAlgn="ctr"/>
                      <a:r>
                        <a:rPr lang="it-IT" sz="1800" b="0" i="0" u="none" strike="noStrike">
                          <a:solidFill>
                            <a:srgbClr val="000000"/>
                          </a:solidFill>
                          <a:effectLst/>
                          <a:latin typeface="Calibri"/>
                          <a:cs typeface="Calibri"/>
                        </a:rPr>
                        <a:t>24/10/08</a:t>
                      </a:r>
                    </a:p>
                  </a:txBody>
                  <a:tcPr marL="12700" marR="12700" marT="4445" marB="0" anchor="ctr">
                    <a:lnL>
                      <a:noFill/>
                    </a:lnL>
                    <a:lnR>
                      <a:noFill/>
                    </a:lnR>
                    <a:lnT>
                      <a:noFill/>
                    </a:lnT>
                    <a:lnB>
                      <a:noFill/>
                    </a:lnB>
                  </a:tcPr>
                </a:tc>
              </a:tr>
              <a:tr h="355374">
                <a:tc>
                  <a:txBody>
                    <a:bodyPr/>
                    <a:lstStyle/>
                    <a:p>
                      <a:pPr algn="ctr" fontAlgn="ctr"/>
                      <a:r>
                        <a:rPr lang="it-IT" sz="1800" b="0" i="0" u="none" strike="noStrike">
                          <a:solidFill>
                            <a:srgbClr val="000000"/>
                          </a:solidFill>
                          <a:effectLst/>
                          <a:latin typeface="Calibri"/>
                          <a:cs typeface="Calibri"/>
                        </a:rPr>
                        <a:t>RETACRIT</a:t>
                      </a:r>
                    </a:p>
                  </a:txBody>
                  <a:tcPr marL="12700" marR="12700" marT="4445" marB="0" anchor="ctr">
                    <a:lnL>
                      <a:noFill/>
                    </a:lnL>
                    <a:lnR>
                      <a:noFill/>
                    </a:lnR>
                    <a:lnT>
                      <a:noFill/>
                    </a:lnT>
                    <a:lnB>
                      <a:noFill/>
                    </a:lnB>
                  </a:tcPr>
                </a:tc>
                <a:tc>
                  <a:txBody>
                    <a:bodyPr/>
                    <a:lstStyle/>
                    <a:p>
                      <a:pPr algn="ctr" fontAlgn="ctr"/>
                      <a:r>
                        <a:rPr lang="it-IT" sz="1800" b="0" i="0" u="none" strike="noStrike" dirty="0">
                          <a:solidFill>
                            <a:srgbClr val="000000"/>
                          </a:solidFill>
                          <a:effectLst/>
                          <a:latin typeface="Calibri"/>
                          <a:cs typeface="Calibri"/>
                        </a:rPr>
                        <a:t> DAL 25/11/2008 A/RNRL</a:t>
                      </a:r>
                    </a:p>
                  </a:txBody>
                  <a:tcPr marL="12700" marR="12700" marT="4445" marB="0" anchor="ctr">
                    <a:lnL>
                      <a:noFill/>
                    </a:lnL>
                    <a:lnR>
                      <a:noFill/>
                    </a:lnR>
                    <a:lnT>
                      <a:noFill/>
                    </a:lnT>
                    <a:lnB>
                      <a:noFill/>
                    </a:lnB>
                  </a:tcPr>
                </a:tc>
                <a:tc>
                  <a:txBody>
                    <a:bodyPr/>
                    <a:lstStyle/>
                    <a:p>
                      <a:pPr algn="ctr" fontAlgn="ctr"/>
                      <a:r>
                        <a:rPr lang="it-IT" sz="1800" b="0" i="0" u="none" strike="noStrike">
                          <a:solidFill>
                            <a:srgbClr val="000000"/>
                          </a:solidFill>
                          <a:effectLst/>
                          <a:latin typeface="Calibri"/>
                          <a:cs typeface="Calibri"/>
                        </a:rPr>
                        <a:t>09/02/09</a:t>
                      </a:r>
                    </a:p>
                  </a:txBody>
                  <a:tcPr marL="12700" marR="12700" marT="4445" marB="0" anchor="ctr">
                    <a:lnL>
                      <a:noFill/>
                    </a:lnL>
                    <a:lnR>
                      <a:noFill/>
                    </a:lnR>
                    <a:lnT>
                      <a:noFill/>
                    </a:lnT>
                    <a:lnB>
                      <a:noFill/>
                    </a:lnB>
                  </a:tcPr>
                </a:tc>
              </a:tr>
              <a:tr h="355374">
                <a:tc>
                  <a:txBody>
                    <a:bodyPr/>
                    <a:lstStyle/>
                    <a:p>
                      <a:pPr algn="ctr" fontAlgn="ctr"/>
                      <a:r>
                        <a:rPr lang="it-IT" sz="1800" b="1" i="0" u="none" strike="noStrike">
                          <a:solidFill>
                            <a:srgbClr val="000000"/>
                          </a:solidFill>
                          <a:effectLst/>
                          <a:latin typeface="Calibri"/>
                          <a:cs typeface="Calibri"/>
                        </a:rPr>
                        <a:t>FILGRASTIM </a:t>
                      </a:r>
                    </a:p>
                  </a:txBody>
                  <a:tcPr marL="12700" marR="12700" marT="4445" marB="0" anchor="ctr">
                    <a:lnL>
                      <a:noFill/>
                    </a:lnL>
                    <a:lnR>
                      <a:noFill/>
                    </a:lnR>
                    <a:lnT>
                      <a:noFill/>
                    </a:lnT>
                    <a:lnB>
                      <a:noFill/>
                    </a:lnB>
                    <a:solidFill>
                      <a:srgbClr val="DBE5F1"/>
                    </a:solidFill>
                  </a:tcPr>
                </a:tc>
                <a:tc>
                  <a:txBody>
                    <a:bodyPr/>
                    <a:lstStyle/>
                    <a:p>
                      <a:pPr algn="ctr" fontAlgn="ctr"/>
                      <a:r>
                        <a:rPr lang="it-IT" sz="1800" b="1" i="0" u="none" strike="noStrike">
                          <a:solidFill>
                            <a:srgbClr val="000000"/>
                          </a:solidFill>
                          <a:effectLst/>
                          <a:latin typeface="Calibri"/>
                          <a:cs typeface="Calibri"/>
                        </a:rPr>
                        <a:t>GRANULOKINE</a:t>
                      </a:r>
                    </a:p>
                  </a:txBody>
                  <a:tcPr marL="12700" marR="12700" marT="12700" marB="0" anchor="ctr">
                    <a:lnL>
                      <a:noFill/>
                    </a:lnL>
                    <a:lnR>
                      <a:noFill/>
                    </a:lnR>
                    <a:lnT>
                      <a:noFill/>
                    </a:lnT>
                    <a:lnB>
                      <a:noFill/>
                    </a:lnB>
                    <a:solidFill>
                      <a:srgbClr val="DBE5F1"/>
                    </a:solidFill>
                  </a:tcPr>
                </a:tc>
                <a:tc>
                  <a:txBody>
                    <a:bodyPr/>
                    <a:lstStyle/>
                    <a:p>
                      <a:pPr algn="ctr" fontAlgn="ctr"/>
                      <a:r>
                        <a:rPr lang="it-IT" sz="1800" b="1" i="0" u="none" strike="noStrike">
                          <a:solidFill>
                            <a:srgbClr val="000000"/>
                          </a:solidFill>
                          <a:effectLst/>
                          <a:latin typeface="Calibri"/>
                          <a:cs typeface="Calibri"/>
                        </a:rPr>
                        <a:t> </a:t>
                      </a:r>
                    </a:p>
                  </a:txBody>
                  <a:tcPr marL="12700" marR="12700" marT="4445" marB="0" anchor="ctr">
                    <a:lnL>
                      <a:noFill/>
                    </a:lnL>
                    <a:lnR>
                      <a:noFill/>
                    </a:lnR>
                    <a:lnT>
                      <a:noFill/>
                    </a:lnT>
                    <a:lnB>
                      <a:noFill/>
                    </a:lnB>
                    <a:solidFill>
                      <a:srgbClr val="DBE5F1"/>
                    </a:solidFill>
                  </a:tcPr>
                </a:tc>
              </a:tr>
              <a:tr h="355374">
                <a:tc>
                  <a:txBody>
                    <a:bodyPr/>
                    <a:lstStyle/>
                    <a:p>
                      <a:pPr algn="ctr" fontAlgn="ctr"/>
                      <a:r>
                        <a:rPr lang="it-IT" sz="1800" b="0" i="0" u="none" strike="noStrike">
                          <a:solidFill>
                            <a:srgbClr val="000000"/>
                          </a:solidFill>
                          <a:effectLst/>
                          <a:latin typeface="Calibri"/>
                          <a:cs typeface="Calibri"/>
                        </a:rPr>
                        <a:t>ACCOFIL</a:t>
                      </a:r>
                    </a:p>
                  </a:txBody>
                  <a:tcPr marL="12700" marR="12700" marT="4445" marB="0" anchor="ctr">
                    <a:lnL>
                      <a:noFill/>
                    </a:lnL>
                    <a:lnR>
                      <a:noFill/>
                    </a:lnR>
                    <a:lnT>
                      <a:noFill/>
                    </a:lnT>
                    <a:lnB>
                      <a:noFill/>
                    </a:lnB>
                  </a:tcPr>
                </a:tc>
                <a:tc>
                  <a:txBody>
                    <a:bodyPr/>
                    <a:lstStyle/>
                    <a:p>
                      <a:pPr algn="ctr" fontAlgn="ctr"/>
                      <a:r>
                        <a:rPr lang="it-IT" sz="1800" b="0" i="0" u="none" strike="noStrike">
                          <a:solidFill>
                            <a:srgbClr val="000000"/>
                          </a:solidFill>
                          <a:effectLst/>
                          <a:latin typeface="Calibri"/>
                          <a:cs typeface="Calibri"/>
                        </a:rPr>
                        <a:t>DAL 28/11/2015 A/RRL</a:t>
                      </a:r>
                    </a:p>
                  </a:txBody>
                  <a:tcPr marL="12700" marR="12700" marT="4445" marB="0" anchor="ctr">
                    <a:lnL>
                      <a:noFill/>
                    </a:lnL>
                    <a:lnR>
                      <a:noFill/>
                    </a:lnR>
                    <a:lnT>
                      <a:noFill/>
                    </a:lnT>
                    <a:lnB>
                      <a:noFill/>
                    </a:lnB>
                  </a:tcPr>
                </a:tc>
                <a:tc>
                  <a:txBody>
                    <a:bodyPr/>
                    <a:lstStyle/>
                    <a:p>
                      <a:pPr algn="ctr" fontAlgn="ctr"/>
                      <a:r>
                        <a:rPr lang="it-IT" sz="1800" b="0" i="0" u="none" strike="noStrike">
                          <a:solidFill>
                            <a:srgbClr val="000000"/>
                          </a:solidFill>
                          <a:effectLst/>
                          <a:latin typeface="Calibri"/>
                          <a:cs typeface="Calibri"/>
                        </a:rPr>
                        <a:t>28/12/15</a:t>
                      </a:r>
                    </a:p>
                  </a:txBody>
                  <a:tcPr marL="12700" marR="12700" marT="4445" marB="0" anchor="ctr">
                    <a:lnL>
                      <a:noFill/>
                    </a:lnL>
                    <a:lnR>
                      <a:noFill/>
                    </a:lnR>
                    <a:lnT>
                      <a:noFill/>
                    </a:lnT>
                    <a:lnB>
                      <a:noFill/>
                    </a:lnB>
                  </a:tcPr>
                </a:tc>
              </a:tr>
              <a:tr h="355374">
                <a:tc>
                  <a:txBody>
                    <a:bodyPr/>
                    <a:lstStyle/>
                    <a:p>
                      <a:pPr algn="ctr" fontAlgn="ctr"/>
                      <a:r>
                        <a:rPr lang="it-IT" sz="1800" b="0" i="0" u="none" strike="noStrike">
                          <a:solidFill>
                            <a:srgbClr val="000000"/>
                          </a:solidFill>
                          <a:effectLst/>
                          <a:latin typeface="Calibri"/>
                          <a:cs typeface="Calibri"/>
                        </a:rPr>
                        <a:t>NIVESTIM</a:t>
                      </a:r>
                    </a:p>
                  </a:txBody>
                  <a:tcPr marL="12700" marR="12700" marT="4445" marB="0" anchor="ctr">
                    <a:lnL>
                      <a:noFill/>
                    </a:lnL>
                    <a:lnR>
                      <a:noFill/>
                    </a:lnR>
                    <a:lnT>
                      <a:noFill/>
                    </a:lnT>
                    <a:lnB>
                      <a:noFill/>
                    </a:lnB>
                  </a:tcPr>
                </a:tc>
                <a:tc>
                  <a:txBody>
                    <a:bodyPr/>
                    <a:lstStyle/>
                    <a:p>
                      <a:pPr algn="ctr" fontAlgn="ctr"/>
                      <a:r>
                        <a:rPr lang="it-IT" sz="1800" b="0" i="0" u="none" strike="noStrike">
                          <a:solidFill>
                            <a:srgbClr val="000000"/>
                          </a:solidFill>
                          <a:effectLst/>
                          <a:latin typeface="Calibri"/>
                          <a:cs typeface="Calibri"/>
                        </a:rPr>
                        <a:t>DAL 27/05/2011 A/RRL</a:t>
                      </a:r>
                    </a:p>
                  </a:txBody>
                  <a:tcPr marL="12700" marR="12700" marT="4445" marB="0" anchor="ctr">
                    <a:lnL>
                      <a:noFill/>
                    </a:lnL>
                    <a:lnR>
                      <a:noFill/>
                    </a:lnR>
                    <a:lnT>
                      <a:noFill/>
                    </a:lnT>
                    <a:lnB>
                      <a:noFill/>
                    </a:lnB>
                  </a:tcPr>
                </a:tc>
                <a:tc>
                  <a:txBody>
                    <a:bodyPr/>
                    <a:lstStyle/>
                    <a:p>
                      <a:pPr algn="ctr" fontAlgn="ctr"/>
                      <a:r>
                        <a:rPr lang="it-IT" sz="1800" b="0" i="0" u="none" strike="noStrike" dirty="0">
                          <a:solidFill>
                            <a:srgbClr val="000000"/>
                          </a:solidFill>
                          <a:effectLst/>
                          <a:latin typeface="Calibri"/>
                          <a:cs typeface="Calibri"/>
                        </a:rPr>
                        <a:t>09/06/11</a:t>
                      </a:r>
                    </a:p>
                  </a:txBody>
                  <a:tcPr marL="12700" marR="12700" marT="4445" marB="0" anchor="ctr">
                    <a:lnL>
                      <a:noFill/>
                    </a:lnL>
                    <a:lnR>
                      <a:noFill/>
                    </a:lnR>
                    <a:lnT>
                      <a:noFill/>
                    </a:lnT>
                    <a:lnB>
                      <a:noFill/>
                    </a:lnB>
                  </a:tcPr>
                </a:tc>
              </a:tr>
              <a:tr h="355374">
                <a:tc>
                  <a:txBody>
                    <a:bodyPr/>
                    <a:lstStyle/>
                    <a:p>
                      <a:pPr algn="ctr" fontAlgn="ctr"/>
                      <a:r>
                        <a:rPr lang="it-IT" sz="1800" b="0" i="0" u="none" strike="noStrike">
                          <a:solidFill>
                            <a:srgbClr val="000000"/>
                          </a:solidFill>
                          <a:effectLst/>
                          <a:latin typeface="Calibri"/>
                          <a:cs typeface="Calibri"/>
                        </a:rPr>
                        <a:t>TEVAGRASTIM</a:t>
                      </a:r>
                    </a:p>
                  </a:txBody>
                  <a:tcPr marL="12700" marR="12700" marT="4445" marB="0" anchor="ctr">
                    <a:lnL>
                      <a:noFill/>
                    </a:lnL>
                    <a:lnR>
                      <a:noFill/>
                    </a:lnR>
                    <a:lnT>
                      <a:noFill/>
                    </a:lnT>
                    <a:lnB>
                      <a:noFill/>
                    </a:lnB>
                  </a:tcPr>
                </a:tc>
                <a:tc>
                  <a:txBody>
                    <a:bodyPr/>
                    <a:lstStyle/>
                    <a:p>
                      <a:pPr algn="ctr" fontAlgn="ctr"/>
                      <a:r>
                        <a:rPr lang="it-IT" sz="1800" b="0" i="0" u="none" strike="noStrike">
                          <a:solidFill>
                            <a:srgbClr val="000000"/>
                          </a:solidFill>
                          <a:effectLst/>
                          <a:latin typeface="Calibri"/>
                          <a:cs typeface="Calibri"/>
                        </a:rPr>
                        <a:t>DAL 05/05/2010 A/RRL</a:t>
                      </a:r>
                    </a:p>
                  </a:txBody>
                  <a:tcPr marL="12700" marR="12700" marT="4445" marB="0" anchor="ctr">
                    <a:lnL>
                      <a:noFill/>
                    </a:lnL>
                    <a:lnR>
                      <a:noFill/>
                    </a:lnR>
                    <a:lnT>
                      <a:noFill/>
                    </a:lnT>
                    <a:lnB>
                      <a:noFill/>
                    </a:lnB>
                  </a:tcPr>
                </a:tc>
                <a:tc>
                  <a:txBody>
                    <a:bodyPr/>
                    <a:lstStyle/>
                    <a:p>
                      <a:pPr algn="ctr" fontAlgn="ctr"/>
                      <a:r>
                        <a:rPr lang="it-IT" sz="1800" b="0" i="0" u="none" strike="noStrike" dirty="0">
                          <a:solidFill>
                            <a:srgbClr val="000000"/>
                          </a:solidFill>
                          <a:effectLst/>
                          <a:latin typeface="Calibri"/>
                          <a:cs typeface="Calibri"/>
                        </a:rPr>
                        <a:t>13/05/10</a:t>
                      </a:r>
                    </a:p>
                  </a:txBody>
                  <a:tcPr marL="12700" marR="12700" marT="4445" marB="0" anchor="ctr">
                    <a:lnL>
                      <a:noFill/>
                    </a:lnL>
                    <a:lnR>
                      <a:noFill/>
                    </a:lnR>
                    <a:lnT>
                      <a:noFill/>
                    </a:lnT>
                    <a:lnB>
                      <a:noFill/>
                    </a:lnB>
                  </a:tcPr>
                </a:tc>
              </a:tr>
              <a:tr h="355374">
                <a:tc>
                  <a:txBody>
                    <a:bodyPr/>
                    <a:lstStyle/>
                    <a:p>
                      <a:pPr algn="ctr" fontAlgn="ctr"/>
                      <a:r>
                        <a:rPr lang="it-IT" sz="1800" b="0" i="0" u="none" strike="noStrike">
                          <a:solidFill>
                            <a:srgbClr val="000000"/>
                          </a:solidFill>
                          <a:effectLst/>
                          <a:latin typeface="Calibri"/>
                          <a:cs typeface="Calibri"/>
                        </a:rPr>
                        <a:t>ZARZIO</a:t>
                      </a:r>
                    </a:p>
                  </a:txBody>
                  <a:tcPr marL="12700" marR="12700" marT="4445" marB="0" anchor="ctr">
                    <a:lnL>
                      <a:noFill/>
                    </a:lnL>
                    <a:lnR>
                      <a:noFill/>
                    </a:lnR>
                    <a:lnT>
                      <a:noFill/>
                    </a:lnT>
                    <a:lnB>
                      <a:noFill/>
                    </a:lnB>
                  </a:tcPr>
                </a:tc>
                <a:tc>
                  <a:txBody>
                    <a:bodyPr/>
                    <a:lstStyle/>
                    <a:p>
                      <a:pPr algn="ctr" fontAlgn="ctr"/>
                      <a:r>
                        <a:rPr lang="it-IT" sz="1800" b="0" i="0" u="none" strike="noStrike">
                          <a:solidFill>
                            <a:srgbClr val="000000"/>
                          </a:solidFill>
                          <a:effectLst/>
                          <a:latin typeface="Calibri"/>
                          <a:cs typeface="Calibri"/>
                        </a:rPr>
                        <a:t>DAL 10/12/2009 A/RRL</a:t>
                      </a:r>
                    </a:p>
                  </a:txBody>
                  <a:tcPr marL="12700" marR="12700" marT="4445" marB="0" anchor="ctr">
                    <a:lnL>
                      <a:noFill/>
                    </a:lnL>
                    <a:lnR>
                      <a:noFill/>
                    </a:lnR>
                    <a:lnT>
                      <a:noFill/>
                    </a:lnT>
                    <a:lnB>
                      <a:noFill/>
                    </a:lnB>
                  </a:tcPr>
                </a:tc>
                <a:tc>
                  <a:txBody>
                    <a:bodyPr/>
                    <a:lstStyle/>
                    <a:p>
                      <a:pPr algn="ctr" fontAlgn="ctr"/>
                      <a:r>
                        <a:rPr lang="it-IT" sz="1800" b="0" i="0" u="none" strike="noStrike" dirty="0">
                          <a:solidFill>
                            <a:srgbClr val="000000"/>
                          </a:solidFill>
                          <a:effectLst/>
                          <a:latin typeface="Calibri"/>
                          <a:cs typeface="Calibri"/>
                        </a:rPr>
                        <a:t>27/01/10</a:t>
                      </a:r>
                    </a:p>
                  </a:txBody>
                  <a:tcPr marL="12700" marR="12700" marT="4445" marB="0" anchor="ctr">
                    <a:lnL>
                      <a:noFill/>
                    </a:lnL>
                    <a:lnR>
                      <a:noFill/>
                    </a:lnR>
                    <a:lnT>
                      <a:noFill/>
                    </a:lnT>
                    <a:lnB>
                      <a:noFill/>
                    </a:lnB>
                  </a:tcPr>
                </a:tc>
              </a:tr>
            </a:tbl>
          </a:graphicData>
        </a:graphic>
      </p:graphicFrame>
      <p:sp>
        <p:nvSpPr>
          <p:cNvPr id="3" name="Rettangolo 2"/>
          <p:cNvSpPr/>
          <p:nvPr/>
        </p:nvSpPr>
        <p:spPr>
          <a:xfrm>
            <a:off x="1691680" y="692696"/>
            <a:ext cx="5933235" cy="584776"/>
          </a:xfrm>
          <a:prstGeom prst="rect">
            <a:avLst/>
          </a:prstGeom>
        </p:spPr>
        <p:txBody>
          <a:bodyPr wrap="none">
            <a:spAutoFit/>
          </a:bodyPr>
          <a:lstStyle/>
          <a:p>
            <a:pPr>
              <a:buNone/>
            </a:pPr>
            <a:r>
              <a:rPr lang="it-IT" dirty="0" smtClean="0">
                <a:solidFill>
                  <a:srgbClr val="006699"/>
                </a:solidFill>
                <a:latin typeface="Tahoma" pitchFamily="34" charset="0"/>
                <a:ea typeface="Tahoma" pitchFamily="34" charset="0"/>
                <a:cs typeface="Tahoma" pitchFamily="34" charset="0"/>
              </a:rPr>
              <a:t>Biosimilari di prima generazione</a:t>
            </a:r>
            <a:endParaRPr lang="it-IT" dirty="0">
              <a:solidFill>
                <a:srgbClr val="00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6243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1541591"/>
            <a:ext cx="7704856" cy="3903633"/>
          </a:xfrm>
          <a:prstGeom prst="rect">
            <a:avLst/>
          </a:prstGeom>
        </p:spPr>
        <p:txBody>
          <a:bodyPr wrap="square">
            <a:spAutoFit/>
          </a:bodyPr>
          <a:lstStyle/>
          <a:p>
            <a:pPr marL="457200" lvl="3" algn="just">
              <a:lnSpc>
                <a:spcPct val="114000"/>
              </a:lnSpc>
              <a:buClr>
                <a:srgbClr val="000066"/>
              </a:buClr>
              <a:buFont typeface="Wingdings" pitchFamily="2" charset="2"/>
              <a:buChar char="Ø"/>
            </a:pPr>
            <a:r>
              <a:rPr lang="it-IT" sz="2400" dirty="0" smtClean="0">
                <a:solidFill>
                  <a:srgbClr val="006699"/>
                </a:solidFill>
                <a:latin typeface="Tahoma" pitchFamily="34" charset="0"/>
                <a:ea typeface="Tahoma" pitchFamily="34" charset="0"/>
                <a:cs typeface="Tahoma" pitchFamily="34" charset="0"/>
              </a:rPr>
              <a:t> Definizione di farmaco biosimilare</a:t>
            </a:r>
          </a:p>
          <a:p>
            <a:pPr marL="457200" lvl="3" algn="just">
              <a:lnSpc>
                <a:spcPct val="114000"/>
              </a:lnSpc>
              <a:buClr>
                <a:srgbClr val="000066"/>
              </a:buClr>
              <a:buFont typeface="Wingdings" pitchFamily="2" charset="2"/>
              <a:buChar char="Ø"/>
            </a:pPr>
            <a:r>
              <a:rPr lang="it-IT" sz="2400" dirty="0" smtClean="0">
                <a:solidFill>
                  <a:srgbClr val="006699"/>
                </a:solidFill>
                <a:latin typeface="Tahoma" pitchFamily="34" charset="0"/>
                <a:ea typeface="Tahoma" pitchFamily="34" charset="0"/>
                <a:cs typeface="Tahoma" pitchFamily="34" charset="0"/>
              </a:rPr>
              <a:t> Il processo di sviluppo dei farmaci biosimilari</a:t>
            </a:r>
          </a:p>
          <a:p>
            <a:pPr marL="457200" lvl="3" algn="just">
              <a:lnSpc>
                <a:spcPct val="114000"/>
              </a:lnSpc>
              <a:buClr>
                <a:srgbClr val="000066"/>
              </a:buClr>
              <a:buFont typeface="Wingdings" pitchFamily="2" charset="2"/>
              <a:buChar char="Ø"/>
            </a:pPr>
            <a:r>
              <a:rPr lang="it-IT" sz="2400" dirty="0" smtClean="0">
                <a:solidFill>
                  <a:srgbClr val="006699"/>
                </a:solidFill>
                <a:latin typeface="Tahoma" pitchFamily="34" charset="0"/>
                <a:ea typeface="Tahoma" pitchFamily="34" charset="0"/>
                <a:cs typeface="Tahoma" pitchFamily="34" charset="0"/>
              </a:rPr>
              <a:t> Il processo autorizzativo dei farmaci </a:t>
            </a:r>
            <a:r>
              <a:rPr lang="it-IT" sz="2400" dirty="0" err="1" smtClean="0">
                <a:solidFill>
                  <a:srgbClr val="006699"/>
                </a:solidFill>
                <a:latin typeface="Tahoma" pitchFamily="34" charset="0"/>
                <a:ea typeface="Tahoma" pitchFamily="34" charset="0"/>
                <a:cs typeface="Tahoma" pitchFamily="34" charset="0"/>
              </a:rPr>
              <a:t>biosimilari</a:t>
            </a:r>
            <a:endParaRPr lang="it-IT" sz="2400" dirty="0" smtClean="0">
              <a:solidFill>
                <a:srgbClr val="006699"/>
              </a:solidFill>
              <a:latin typeface="Tahoma" pitchFamily="34" charset="0"/>
              <a:ea typeface="Tahoma" pitchFamily="34" charset="0"/>
              <a:cs typeface="Tahoma" pitchFamily="34" charset="0"/>
            </a:endParaRPr>
          </a:p>
          <a:p>
            <a:pPr marL="457200" lvl="3" algn="just">
              <a:lnSpc>
                <a:spcPct val="114000"/>
              </a:lnSpc>
              <a:buClr>
                <a:srgbClr val="000066"/>
              </a:buClr>
              <a:buFont typeface="Wingdings" pitchFamily="2" charset="2"/>
              <a:buChar char="Ø"/>
            </a:pPr>
            <a:r>
              <a:rPr lang="it-IT" sz="2400" dirty="0" smtClean="0">
                <a:solidFill>
                  <a:srgbClr val="006699"/>
                </a:solidFill>
                <a:latin typeface="Tahoma" pitchFamily="34" charset="0"/>
                <a:ea typeface="Tahoma" pitchFamily="34" charset="0"/>
                <a:cs typeface="Tahoma" pitchFamily="34" charset="0"/>
              </a:rPr>
              <a:t> Estrapolazione delle indicazioni</a:t>
            </a:r>
          </a:p>
          <a:p>
            <a:pPr marL="457200" lvl="3" algn="just">
              <a:lnSpc>
                <a:spcPct val="114000"/>
              </a:lnSpc>
              <a:buClr>
                <a:srgbClr val="000066"/>
              </a:buClr>
              <a:buFont typeface="Wingdings" pitchFamily="2" charset="2"/>
              <a:buChar char="Ø"/>
            </a:pPr>
            <a:r>
              <a:rPr lang="it-IT" sz="2400" dirty="0" smtClean="0">
                <a:solidFill>
                  <a:srgbClr val="006699"/>
                </a:solidFill>
                <a:latin typeface="Tahoma" pitchFamily="34" charset="0"/>
                <a:ea typeface="Tahoma" pitchFamily="34" charset="0"/>
                <a:cs typeface="Tahoma" pitchFamily="34" charset="0"/>
              </a:rPr>
              <a:t> Accesso agli elenchi della L. 648/96</a:t>
            </a:r>
          </a:p>
          <a:p>
            <a:pPr marL="457200" lvl="3" algn="just">
              <a:lnSpc>
                <a:spcPct val="114000"/>
              </a:lnSpc>
              <a:buClr>
                <a:srgbClr val="000066"/>
              </a:buClr>
              <a:buFont typeface="Wingdings" pitchFamily="2" charset="2"/>
              <a:buChar char="Ø"/>
            </a:pPr>
            <a:r>
              <a:rPr lang="it-IT" sz="2400" dirty="0" smtClean="0">
                <a:solidFill>
                  <a:srgbClr val="006699"/>
                </a:solidFill>
                <a:latin typeface="Tahoma" pitchFamily="34" charset="0"/>
                <a:ea typeface="Tahoma" pitchFamily="34" charset="0"/>
                <a:cs typeface="Tahoma" pitchFamily="34" charset="0"/>
              </a:rPr>
              <a:t> Il monitoraggio di </a:t>
            </a:r>
            <a:r>
              <a:rPr lang="it-IT" sz="2400" dirty="0">
                <a:solidFill>
                  <a:srgbClr val="006699"/>
                </a:solidFill>
                <a:latin typeface="Tahoma" pitchFamily="34" charset="0"/>
                <a:ea typeface="Tahoma" pitchFamily="34" charset="0"/>
                <a:cs typeface="Tahoma" pitchFamily="34" charset="0"/>
              </a:rPr>
              <a:t>sicurezza dei farmaci </a:t>
            </a:r>
            <a:r>
              <a:rPr lang="it-IT" sz="2400" dirty="0" smtClean="0">
                <a:solidFill>
                  <a:srgbClr val="006699"/>
                </a:solidFill>
                <a:latin typeface="Tahoma" pitchFamily="34" charset="0"/>
                <a:ea typeface="Tahoma" pitchFamily="34" charset="0"/>
                <a:cs typeface="Tahoma" pitchFamily="34" charset="0"/>
              </a:rPr>
              <a:t>biosimilari</a:t>
            </a:r>
          </a:p>
          <a:p>
            <a:pPr marL="808038" lvl="3" indent="-350838" algn="just">
              <a:lnSpc>
                <a:spcPct val="114000"/>
              </a:lnSpc>
              <a:buClr>
                <a:srgbClr val="000066"/>
              </a:buClr>
              <a:buFont typeface="Wingdings" pitchFamily="2" charset="2"/>
              <a:buChar char="Ø"/>
            </a:pPr>
            <a:r>
              <a:rPr lang="it-IT" sz="2400" dirty="0" smtClean="0">
                <a:solidFill>
                  <a:srgbClr val="006699"/>
                </a:solidFill>
                <a:latin typeface="Tahoma" pitchFamily="34" charset="0"/>
                <a:ea typeface="Tahoma" pitchFamily="34" charset="0"/>
                <a:cs typeface="Tahoma" pitchFamily="34" charset="0"/>
              </a:rPr>
              <a:t>I farmaci </a:t>
            </a:r>
            <a:r>
              <a:rPr lang="it-IT" sz="2400" dirty="0" err="1" smtClean="0">
                <a:solidFill>
                  <a:srgbClr val="006699"/>
                </a:solidFill>
                <a:latin typeface="Tahoma" pitchFamily="34" charset="0"/>
                <a:ea typeface="Tahoma" pitchFamily="34" charset="0"/>
                <a:cs typeface="Tahoma" pitchFamily="34" charset="0"/>
              </a:rPr>
              <a:t>biosimilari</a:t>
            </a:r>
            <a:r>
              <a:rPr lang="it-IT" sz="2400" dirty="0" smtClean="0">
                <a:solidFill>
                  <a:srgbClr val="006699"/>
                </a:solidFill>
                <a:latin typeface="Tahoma" pitchFamily="34" charset="0"/>
                <a:ea typeface="Tahoma" pitchFamily="34" charset="0"/>
                <a:cs typeface="Tahoma" pitchFamily="34" charset="0"/>
              </a:rPr>
              <a:t> nel Servizio Sanitario Nazionale</a:t>
            </a:r>
          </a:p>
        </p:txBody>
      </p:sp>
      <p:sp>
        <p:nvSpPr>
          <p:cNvPr id="3" name="Titolo 1"/>
          <p:cNvSpPr txBox="1">
            <a:spLocks/>
          </p:cNvSpPr>
          <p:nvPr/>
        </p:nvSpPr>
        <p:spPr>
          <a:xfrm>
            <a:off x="685800" y="629816"/>
            <a:ext cx="7772400" cy="1143000"/>
          </a:xfrm>
          <a:prstGeom prst="rect">
            <a:avLst/>
          </a:prstGeom>
        </p:spPr>
        <p:txBody>
          <a:bodyPr/>
          <a:lstStyle/>
          <a:p>
            <a:pPr marL="0" marR="0" lvl="2" indent="0" algn="ctr" defTabSz="914400" rtl="0" eaLnBrk="0" fontAlgn="base" latinLnBrk="0" hangingPunct="0">
              <a:lnSpc>
                <a:spcPct val="100000"/>
              </a:lnSpc>
              <a:spcBef>
                <a:spcPct val="0"/>
              </a:spcBef>
              <a:spcAft>
                <a:spcPct val="0"/>
              </a:spcAft>
              <a:buClrTx/>
              <a:buSzTx/>
              <a:buFontTx/>
              <a:buNone/>
              <a:tabLst/>
              <a:defRPr/>
            </a:pPr>
            <a:r>
              <a:rPr kumimoji="0" lang="it-IT" sz="3200" b="0" i="0" u="none" strike="noStrike" kern="0" cap="none" spc="0" normalizeH="0" baseline="0" noProof="0" dirty="0" smtClean="0">
                <a:ln>
                  <a:noFill/>
                </a:ln>
                <a:solidFill>
                  <a:srgbClr val="006699"/>
                </a:solidFill>
                <a:effectLst/>
                <a:uLnTx/>
                <a:uFillTx/>
                <a:latin typeface="Tahoma" pitchFamily="34" charset="0"/>
                <a:ea typeface="Tahoma" pitchFamily="34" charset="0"/>
                <a:cs typeface="Tahoma" pitchFamily="34" charset="0"/>
              </a:rPr>
              <a:t>Agenda</a:t>
            </a:r>
            <a:endParaRPr kumimoji="0" lang="it-IT" sz="6000" b="0" i="0" u="none" strike="noStrike" kern="0" cap="none" spc="0" normalizeH="0" baseline="0" noProof="0" dirty="0">
              <a:ln>
                <a:noFill/>
              </a:ln>
              <a:solidFill>
                <a:srgbClr val="006699"/>
              </a:solidFill>
              <a:effectLst/>
              <a:uLnTx/>
              <a:uFillTx/>
              <a:latin typeface="Times New Roman" pitchFamily="18"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nvGraphicFramePr>
        <p:xfrm>
          <a:off x="0" y="764704"/>
          <a:ext cx="8856984" cy="4104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325415553"/>
              </p:ext>
            </p:extLst>
          </p:nvPr>
        </p:nvGraphicFramePr>
        <p:xfrm>
          <a:off x="611560" y="4869160"/>
          <a:ext cx="7560840" cy="1097150"/>
        </p:xfrm>
        <a:graphic>
          <a:graphicData uri="http://schemas.openxmlformats.org/drawingml/2006/table">
            <a:tbl>
              <a:tblPr/>
              <a:tblGrid>
                <a:gridCol w="1191874"/>
                <a:gridCol w="1526456"/>
                <a:gridCol w="990053"/>
                <a:gridCol w="703694"/>
                <a:gridCol w="703694"/>
                <a:gridCol w="1037681"/>
                <a:gridCol w="703694"/>
                <a:gridCol w="703694"/>
              </a:tblGrid>
              <a:tr h="139200">
                <a:tc>
                  <a:txBody>
                    <a:bodyPr/>
                    <a:lstStyle/>
                    <a:p>
                      <a:pPr fontAlgn="b">
                        <a:lnSpc>
                          <a:spcPts val="1405"/>
                        </a:lnSpc>
                        <a:spcAft>
                          <a:spcPts val="0"/>
                        </a:spcAft>
                      </a:pPr>
                      <a:r>
                        <a:rPr lang="it-IT" sz="1200" b="1" kern="1200" dirty="0">
                          <a:solidFill>
                            <a:srgbClr val="000000"/>
                          </a:solidFill>
                          <a:latin typeface="Calibri"/>
                          <a:ea typeface="Times New Roman"/>
                          <a:cs typeface="Calibri"/>
                        </a:rPr>
                        <a:t> </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405"/>
                        </a:lnSpc>
                        <a:spcAft>
                          <a:spcPts val="0"/>
                        </a:spcAft>
                      </a:pPr>
                      <a:r>
                        <a:rPr lang="it-IT" sz="1200" b="1" kern="1200" dirty="0">
                          <a:solidFill>
                            <a:srgbClr val="000000"/>
                          </a:solidFill>
                          <a:latin typeface="Calibri"/>
                          <a:ea typeface="Times New Roman"/>
                          <a:cs typeface="Calibri"/>
                        </a:rPr>
                        <a:t>Sottogruppo</a:t>
                      </a:r>
                      <a:endParaRPr lang="it-IT" sz="1200" dirty="0">
                        <a:latin typeface="Calibri"/>
                        <a:ea typeface="Calibri"/>
                        <a:cs typeface="Times New Roman"/>
                      </a:endParaRPr>
                    </a:p>
                  </a:txBody>
                  <a:tcPr marL="4800" marR="4800" marT="48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200" b="1" kern="1200">
                          <a:solidFill>
                            <a:srgbClr val="000000"/>
                          </a:solidFill>
                          <a:latin typeface="Calibri"/>
                          <a:ea typeface="Times New Roman"/>
                          <a:cs typeface="Calibri"/>
                        </a:rPr>
                        <a:t>Spesa pro capite</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200" b="1" kern="1200">
                          <a:solidFill>
                            <a:srgbClr val="000000"/>
                          </a:solidFill>
                          <a:latin typeface="Calibri"/>
                          <a:ea typeface="Times New Roman"/>
                          <a:cs typeface="Calibri"/>
                        </a:rPr>
                        <a:t>Inc %</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el-GR" sz="1200" b="1" kern="1200">
                          <a:solidFill>
                            <a:srgbClr val="000000"/>
                          </a:solidFill>
                          <a:latin typeface="Calibri"/>
                          <a:ea typeface="Times New Roman"/>
                          <a:cs typeface="Calibri"/>
                        </a:rPr>
                        <a:t> Δ% 17-16</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200" b="1" kern="1200">
                          <a:solidFill>
                            <a:srgbClr val="000000"/>
                          </a:solidFill>
                          <a:latin typeface="Calibri"/>
                          <a:ea typeface="Times New Roman"/>
                          <a:cs typeface="Calibri"/>
                        </a:rPr>
                        <a:t>DDD/1000 ab die </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200" b="1" kern="1200">
                          <a:solidFill>
                            <a:srgbClr val="000000"/>
                          </a:solidFill>
                          <a:latin typeface="Calibri"/>
                          <a:ea typeface="Times New Roman"/>
                          <a:cs typeface="Calibri"/>
                        </a:rPr>
                        <a:t>Inc %</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el-GR" sz="1200" b="1" kern="1200">
                          <a:solidFill>
                            <a:srgbClr val="000000"/>
                          </a:solidFill>
                          <a:latin typeface="Calibri"/>
                          <a:ea typeface="Times New Roman"/>
                          <a:cs typeface="Calibri"/>
                        </a:rPr>
                        <a:t> Δ% 17-16</a:t>
                      </a:r>
                      <a:endParaRPr lang="it-IT" sz="120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r>
              <a:tr h="139200">
                <a:tc>
                  <a:txBody>
                    <a:bodyPr/>
                    <a:lstStyle/>
                    <a:p>
                      <a:pPr fontAlgn="b">
                        <a:lnSpc>
                          <a:spcPts val="1410"/>
                        </a:lnSpc>
                        <a:spcAft>
                          <a:spcPts val="0"/>
                        </a:spcAft>
                      </a:pPr>
                      <a:r>
                        <a:rPr lang="it-IT" sz="1200" b="1" kern="1200">
                          <a:solidFill>
                            <a:srgbClr val="000000"/>
                          </a:solidFill>
                          <a:latin typeface="Calibri"/>
                          <a:ea typeface="Times New Roman"/>
                          <a:cs typeface="Calibri"/>
                        </a:rPr>
                        <a:t>Somatropina</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fontAlgn="b">
                        <a:lnSpc>
                          <a:spcPts val="1410"/>
                        </a:lnSpc>
                        <a:spcAft>
                          <a:spcPts val="0"/>
                        </a:spcAft>
                      </a:pPr>
                      <a:r>
                        <a:rPr lang="it-IT" sz="1200" b="1" kern="1200" dirty="0">
                          <a:solidFill>
                            <a:srgbClr val="000000"/>
                          </a:solidFill>
                          <a:latin typeface="Calibri"/>
                          <a:ea typeface="Times New Roman"/>
                          <a:cs typeface="Calibri"/>
                        </a:rPr>
                        <a:t>Totale</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dirty="0">
                          <a:solidFill>
                            <a:srgbClr val="000000"/>
                          </a:solidFill>
                          <a:latin typeface="Calibri"/>
                          <a:ea typeface="Times New Roman"/>
                          <a:cs typeface="Calibri"/>
                        </a:rPr>
                        <a:t>1,15</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dirty="0">
                          <a:solidFill>
                            <a:srgbClr val="000000"/>
                          </a:solidFill>
                          <a:latin typeface="Calibri"/>
                          <a:ea typeface="Times New Roman"/>
                          <a:cs typeface="Calibri"/>
                        </a:rPr>
                        <a:t>100,0%</a:t>
                      </a:r>
                      <a:endParaRPr lang="it-IT" sz="1200" dirty="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-10,2%</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0,25</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100,0%</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-2,1%</a:t>
                      </a:r>
                      <a:endParaRPr lang="it-IT" sz="120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9200">
                <a:tc>
                  <a:txBody>
                    <a:bodyPr/>
                    <a:lstStyle/>
                    <a:p>
                      <a:pPr fontAlgn="b">
                        <a:lnSpc>
                          <a:spcPts val="1410"/>
                        </a:lnSpc>
                        <a:spcAft>
                          <a:spcPts val="0"/>
                        </a:spcAft>
                      </a:pPr>
                      <a:r>
                        <a:rPr lang="it-IT" sz="1200" b="1" kern="1200">
                          <a:solidFill>
                            <a:srgbClr val="000000"/>
                          </a:solidFill>
                          <a:latin typeface="Calibri"/>
                          <a:ea typeface="Times New Roman"/>
                          <a:cs typeface="Calibri"/>
                        </a:rPr>
                        <a:t> </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fontAlgn="b">
                        <a:lnSpc>
                          <a:spcPts val="1410"/>
                        </a:lnSpc>
                        <a:spcAft>
                          <a:spcPts val="0"/>
                        </a:spcAft>
                      </a:pPr>
                      <a:r>
                        <a:rPr lang="it-IT" sz="1200" kern="1200">
                          <a:solidFill>
                            <a:srgbClr val="000000"/>
                          </a:solidFill>
                          <a:latin typeface="Calibri"/>
                          <a:ea typeface="Times New Roman"/>
                          <a:cs typeface="Calibri"/>
                        </a:rPr>
                        <a:t>originator</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0,24</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20,7%</a:t>
                      </a:r>
                      <a:endParaRPr lang="it-IT" sz="12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0,9%</a:t>
                      </a:r>
                      <a:endParaRPr lang="it-IT" sz="12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0,04</a:t>
                      </a:r>
                      <a:endParaRPr lang="it-IT" sz="12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17,6%</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-2,8%</a:t>
                      </a:r>
                      <a:endParaRPr lang="it-IT" sz="120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a:noFill/>
                    </a:lnT>
                    <a:lnB>
                      <a:noFill/>
                    </a:lnB>
                  </a:tcPr>
                </a:tc>
              </a:tr>
              <a:tr h="139200">
                <a:tc>
                  <a:txBody>
                    <a:bodyPr/>
                    <a:lstStyle/>
                    <a:p>
                      <a:pPr fontAlgn="b">
                        <a:lnSpc>
                          <a:spcPts val="1410"/>
                        </a:lnSpc>
                        <a:spcAft>
                          <a:spcPts val="0"/>
                        </a:spcAft>
                      </a:pPr>
                      <a:r>
                        <a:rPr lang="it-IT" sz="1200" b="1" kern="1200">
                          <a:solidFill>
                            <a:srgbClr val="000000"/>
                          </a:solidFill>
                          <a:latin typeface="Calibri"/>
                          <a:ea typeface="Times New Roman"/>
                          <a:cs typeface="Calibri"/>
                        </a:rPr>
                        <a:t> </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fontAlgn="b">
                        <a:lnSpc>
                          <a:spcPts val="1410"/>
                        </a:lnSpc>
                        <a:spcAft>
                          <a:spcPts val="0"/>
                        </a:spcAft>
                      </a:pPr>
                      <a:r>
                        <a:rPr lang="it-IT" sz="1200" kern="1200">
                          <a:solidFill>
                            <a:srgbClr val="000000"/>
                          </a:solidFill>
                          <a:latin typeface="Calibri"/>
                          <a:ea typeface="Times New Roman"/>
                          <a:cs typeface="Calibri"/>
                        </a:rPr>
                        <a:t>biosimilare</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0,07</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6,4%</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-34,8%</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0,03</a:t>
                      </a:r>
                      <a:endParaRPr lang="it-IT" sz="12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8,7%</a:t>
                      </a:r>
                      <a:endParaRPr lang="it-IT" sz="12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17,9%</a:t>
                      </a:r>
                      <a:endParaRPr lang="it-IT" sz="120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a:noFill/>
                    </a:lnT>
                    <a:lnB>
                      <a:noFill/>
                    </a:lnB>
                  </a:tcPr>
                </a:tc>
              </a:tr>
              <a:tr h="139200">
                <a:tc>
                  <a:txBody>
                    <a:bodyPr/>
                    <a:lstStyle/>
                    <a:p>
                      <a:pPr fontAlgn="b">
                        <a:lnSpc>
                          <a:spcPts val="1410"/>
                        </a:lnSpc>
                        <a:spcAft>
                          <a:spcPts val="0"/>
                        </a:spcAft>
                      </a:pPr>
                      <a:r>
                        <a:rPr lang="it-IT" sz="1200" b="1" kern="1200">
                          <a:solidFill>
                            <a:srgbClr val="000000"/>
                          </a:solidFill>
                          <a:latin typeface="Calibri"/>
                          <a:ea typeface="Times New Roman"/>
                          <a:cs typeface="Calibri"/>
                        </a:rPr>
                        <a:t> </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fontAlgn="b">
                        <a:lnSpc>
                          <a:spcPts val="1410"/>
                        </a:lnSpc>
                        <a:spcAft>
                          <a:spcPts val="0"/>
                        </a:spcAft>
                      </a:pPr>
                      <a:r>
                        <a:rPr lang="it-IT" sz="1200" kern="1200">
                          <a:solidFill>
                            <a:srgbClr val="000000"/>
                          </a:solidFill>
                          <a:latin typeface="Calibri"/>
                          <a:ea typeface="Times New Roman"/>
                          <a:cs typeface="Calibri"/>
                        </a:rPr>
                        <a:t>altra somatropina</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0,84</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72,9%</a:t>
                      </a:r>
                      <a:endParaRPr lang="it-IT" sz="120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-10,0%</a:t>
                      </a:r>
                      <a:endParaRPr lang="it-IT" sz="120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0,18</a:t>
                      </a:r>
                      <a:endParaRPr lang="it-IT" sz="120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73,7%</a:t>
                      </a:r>
                      <a:endParaRPr lang="it-IT" sz="120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-4,2%</a:t>
                      </a:r>
                      <a:endParaRPr lang="it-IT" sz="1200" dirty="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Rettangolo 3"/>
          <p:cNvSpPr/>
          <p:nvPr/>
        </p:nvSpPr>
        <p:spPr>
          <a:xfrm>
            <a:off x="6660232" y="5661272"/>
            <a:ext cx="432048" cy="21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latin typeface="Calibri"/>
            </a:endParaRPr>
          </a:p>
        </p:txBody>
      </p:sp>
    </p:spTree>
    <p:extLst>
      <p:ext uri="{BB962C8B-B14F-4D97-AF65-F5344CB8AC3E}">
        <p14:creationId xmlns:p14="http://schemas.microsoft.com/office/powerpoint/2010/main" val="37057073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nvGraphicFramePr>
        <p:xfrm>
          <a:off x="301814" y="764704"/>
          <a:ext cx="8842186" cy="45007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ella 3"/>
          <p:cNvGraphicFramePr>
            <a:graphicFrameLocks noGrp="1"/>
          </p:cNvGraphicFramePr>
          <p:nvPr/>
        </p:nvGraphicFramePr>
        <p:xfrm>
          <a:off x="755575" y="5301208"/>
          <a:ext cx="7488833" cy="1097150"/>
        </p:xfrm>
        <a:graphic>
          <a:graphicData uri="http://schemas.openxmlformats.org/drawingml/2006/table">
            <a:tbl>
              <a:tblPr/>
              <a:tblGrid>
                <a:gridCol w="1180524"/>
                <a:gridCol w="1511918"/>
                <a:gridCol w="980625"/>
                <a:gridCol w="696992"/>
                <a:gridCol w="696992"/>
                <a:gridCol w="1027798"/>
                <a:gridCol w="696992"/>
                <a:gridCol w="696992"/>
              </a:tblGrid>
              <a:tr h="139200">
                <a:tc>
                  <a:txBody>
                    <a:bodyPr/>
                    <a:lstStyle/>
                    <a:p>
                      <a:pPr fontAlgn="b">
                        <a:lnSpc>
                          <a:spcPts val="1405"/>
                        </a:lnSpc>
                        <a:spcAft>
                          <a:spcPts val="0"/>
                        </a:spcAft>
                      </a:pPr>
                      <a:r>
                        <a:rPr lang="it-IT" sz="1200" b="1" kern="1200" dirty="0">
                          <a:solidFill>
                            <a:srgbClr val="000000"/>
                          </a:solidFill>
                          <a:latin typeface="Calibri"/>
                          <a:ea typeface="Times New Roman"/>
                          <a:cs typeface="Calibri"/>
                        </a:rPr>
                        <a:t> </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405"/>
                        </a:lnSpc>
                        <a:spcAft>
                          <a:spcPts val="0"/>
                        </a:spcAft>
                      </a:pPr>
                      <a:r>
                        <a:rPr lang="it-IT" sz="1200" b="1" kern="1200" dirty="0">
                          <a:solidFill>
                            <a:srgbClr val="000000"/>
                          </a:solidFill>
                          <a:latin typeface="Calibri"/>
                          <a:ea typeface="Times New Roman"/>
                          <a:cs typeface="Calibri"/>
                        </a:rPr>
                        <a:t>Sottogruppo</a:t>
                      </a:r>
                      <a:endParaRPr lang="it-IT" sz="1200" dirty="0">
                        <a:latin typeface="Calibri"/>
                        <a:ea typeface="Calibri"/>
                        <a:cs typeface="Times New Roman"/>
                      </a:endParaRPr>
                    </a:p>
                  </a:txBody>
                  <a:tcPr marL="4800" marR="4800" marT="48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200" b="1" kern="1200">
                          <a:solidFill>
                            <a:srgbClr val="000000"/>
                          </a:solidFill>
                          <a:latin typeface="Calibri"/>
                          <a:ea typeface="Times New Roman"/>
                          <a:cs typeface="Calibri"/>
                        </a:rPr>
                        <a:t>Spesa pro capite</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200" b="1" kern="1200">
                          <a:solidFill>
                            <a:srgbClr val="000000"/>
                          </a:solidFill>
                          <a:latin typeface="Calibri"/>
                          <a:ea typeface="Times New Roman"/>
                          <a:cs typeface="Calibri"/>
                        </a:rPr>
                        <a:t>Inc %</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el-GR" sz="1200" b="1" kern="1200">
                          <a:solidFill>
                            <a:srgbClr val="000000"/>
                          </a:solidFill>
                          <a:latin typeface="Calibri"/>
                          <a:ea typeface="Times New Roman"/>
                          <a:cs typeface="Calibri"/>
                        </a:rPr>
                        <a:t> Δ% 17-16</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200" b="1" kern="1200">
                          <a:solidFill>
                            <a:srgbClr val="000000"/>
                          </a:solidFill>
                          <a:latin typeface="Calibri"/>
                          <a:ea typeface="Times New Roman"/>
                          <a:cs typeface="Calibri"/>
                        </a:rPr>
                        <a:t>DDD/1000 ab die </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200" b="1" kern="1200">
                          <a:solidFill>
                            <a:srgbClr val="000000"/>
                          </a:solidFill>
                          <a:latin typeface="Calibri"/>
                          <a:ea typeface="Times New Roman"/>
                          <a:cs typeface="Calibri"/>
                        </a:rPr>
                        <a:t>Inc %</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el-GR" sz="1200" b="1" kern="1200">
                          <a:solidFill>
                            <a:srgbClr val="000000"/>
                          </a:solidFill>
                          <a:latin typeface="Calibri"/>
                          <a:ea typeface="Times New Roman"/>
                          <a:cs typeface="Calibri"/>
                        </a:rPr>
                        <a:t> Δ% 17-16</a:t>
                      </a:r>
                      <a:endParaRPr lang="it-IT" sz="120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r>
              <a:tr h="139200">
                <a:tc>
                  <a:txBody>
                    <a:bodyPr/>
                    <a:lstStyle/>
                    <a:p>
                      <a:pPr fontAlgn="b">
                        <a:lnSpc>
                          <a:spcPts val="1410"/>
                        </a:lnSpc>
                        <a:spcAft>
                          <a:spcPts val="0"/>
                        </a:spcAft>
                      </a:pPr>
                      <a:r>
                        <a:rPr lang="it-IT" sz="1200" b="1" kern="1200">
                          <a:solidFill>
                            <a:srgbClr val="000000"/>
                          </a:solidFill>
                          <a:latin typeface="Calibri"/>
                          <a:ea typeface="Times New Roman"/>
                          <a:cs typeface="Calibri"/>
                        </a:rPr>
                        <a:t>Epoetina </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fontAlgn="b">
                        <a:lnSpc>
                          <a:spcPts val="1410"/>
                        </a:lnSpc>
                        <a:spcAft>
                          <a:spcPts val="0"/>
                        </a:spcAft>
                      </a:pPr>
                      <a:r>
                        <a:rPr lang="it-IT" sz="1200" b="1" kern="1200" dirty="0">
                          <a:solidFill>
                            <a:srgbClr val="000000"/>
                          </a:solidFill>
                          <a:latin typeface="Calibri"/>
                          <a:ea typeface="Times New Roman"/>
                          <a:cs typeface="Calibri"/>
                        </a:rPr>
                        <a:t>Totale</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dirty="0">
                          <a:solidFill>
                            <a:srgbClr val="000000"/>
                          </a:solidFill>
                          <a:latin typeface="Calibri"/>
                          <a:ea typeface="Times New Roman"/>
                          <a:cs typeface="Calibri"/>
                        </a:rPr>
                        <a:t>2,84</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dirty="0">
                          <a:solidFill>
                            <a:srgbClr val="000000"/>
                          </a:solidFill>
                          <a:latin typeface="Calibri"/>
                          <a:ea typeface="Times New Roman"/>
                          <a:cs typeface="Calibri"/>
                        </a:rPr>
                        <a:t>100,0%</a:t>
                      </a:r>
                      <a:endParaRPr lang="it-IT" sz="1200" dirty="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-14,5%</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2,93</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100,0%</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1,9%</a:t>
                      </a:r>
                      <a:endParaRPr lang="it-IT" sz="120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9200">
                <a:tc>
                  <a:txBody>
                    <a:bodyPr/>
                    <a:lstStyle/>
                    <a:p>
                      <a:pPr fontAlgn="b">
                        <a:lnSpc>
                          <a:spcPts val="1410"/>
                        </a:lnSpc>
                        <a:spcAft>
                          <a:spcPts val="0"/>
                        </a:spcAft>
                      </a:pPr>
                      <a:r>
                        <a:rPr lang="it-IT" sz="1200" b="1" kern="1200">
                          <a:solidFill>
                            <a:srgbClr val="000000"/>
                          </a:solidFill>
                          <a:latin typeface="Calibri"/>
                          <a:ea typeface="Times New Roman"/>
                          <a:cs typeface="Calibri"/>
                        </a:rPr>
                        <a:t> </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fontAlgn="b">
                        <a:lnSpc>
                          <a:spcPts val="1410"/>
                        </a:lnSpc>
                        <a:spcAft>
                          <a:spcPts val="0"/>
                        </a:spcAft>
                      </a:pPr>
                      <a:r>
                        <a:rPr lang="it-IT" sz="1200" kern="1200">
                          <a:solidFill>
                            <a:srgbClr val="000000"/>
                          </a:solidFill>
                          <a:latin typeface="Calibri"/>
                          <a:ea typeface="Times New Roman"/>
                          <a:cs typeface="Calibri"/>
                        </a:rPr>
                        <a:t>originator</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0,77</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27,1%</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-15,4%</a:t>
                      </a:r>
                      <a:endParaRPr lang="it-IT" sz="12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0,69</a:t>
                      </a:r>
                      <a:endParaRPr lang="it-IT" sz="12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27,6%</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-13,2%</a:t>
                      </a:r>
                      <a:endParaRPr lang="it-IT" sz="120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a:noFill/>
                    </a:lnT>
                    <a:lnB>
                      <a:noFill/>
                    </a:lnB>
                  </a:tcPr>
                </a:tc>
              </a:tr>
              <a:tr h="139200">
                <a:tc>
                  <a:txBody>
                    <a:bodyPr/>
                    <a:lstStyle/>
                    <a:p>
                      <a:pPr fontAlgn="b">
                        <a:lnSpc>
                          <a:spcPts val="1410"/>
                        </a:lnSpc>
                        <a:spcAft>
                          <a:spcPts val="0"/>
                        </a:spcAft>
                      </a:pPr>
                      <a:r>
                        <a:rPr lang="it-IT" sz="1200" b="1" kern="1200">
                          <a:solidFill>
                            <a:srgbClr val="000000"/>
                          </a:solidFill>
                          <a:latin typeface="Calibri"/>
                          <a:ea typeface="Times New Roman"/>
                          <a:cs typeface="Calibri"/>
                        </a:rPr>
                        <a:t> </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fontAlgn="b">
                        <a:lnSpc>
                          <a:spcPts val="1410"/>
                        </a:lnSpc>
                        <a:spcAft>
                          <a:spcPts val="0"/>
                        </a:spcAft>
                      </a:pPr>
                      <a:r>
                        <a:rPr lang="it-IT" sz="1200" kern="1200">
                          <a:solidFill>
                            <a:srgbClr val="000000"/>
                          </a:solidFill>
                          <a:latin typeface="Calibri"/>
                          <a:ea typeface="Times New Roman"/>
                          <a:cs typeface="Calibri"/>
                        </a:rPr>
                        <a:t>biosimilare</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0,56</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19,7%</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-19,7%</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1,31</a:t>
                      </a:r>
                      <a:endParaRPr lang="it-IT" sz="12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36,2%</a:t>
                      </a:r>
                      <a:endParaRPr lang="it-IT" sz="12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26,0%</a:t>
                      </a:r>
                      <a:endParaRPr lang="it-IT" sz="120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a:noFill/>
                    </a:lnT>
                    <a:lnB>
                      <a:noFill/>
                    </a:lnB>
                  </a:tcPr>
                </a:tc>
              </a:tr>
              <a:tr h="139200">
                <a:tc>
                  <a:txBody>
                    <a:bodyPr/>
                    <a:lstStyle/>
                    <a:p>
                      <a:pPr fontAlgn="b">
                        <a:lnSpc>
                          <a:spcPts val="1410"/>
                        </a:lnSpc>
                        <a:spcAft>
                          <a:spcPts val="0"/>
                        </a:spcAft>
                      </a:pPr>
                      <a:r>
                        <a:rPr lang="it-IT" sz="1200" b="1" kern="1200">
                          <a:solidFill>
                            <a:srgbClr val="000000"/>
                          </a:solidFill>
                          <a:latin typeface="Calibri"/>
                          <a:ea typeface="Times New Roman"/>
                          <a:cs typeface="Calibri"/>
                        </a:rPr>
                        <a:t> </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fontAlgn="b">
                        <a:lnSpc>
                          <a:spcPts val="1410"/>
                        </a:lnSpc>
                        <a:spcAft>
                          <a:spcPts val="0"/>
                        </a:spcAft>
                      </a:pPr>
                      <a:r>
                        <a:rPr lang="it-IT" sz="1200" kern="1200">
                          <a:solidFill>
                            <a:srgbClr val="000000"/>
                          </a:solidFill>
                          <a:latin typeface="Calibri"/>
                          <a:ea typeface="Times New Roman"/>
                          <a:cs typeface="Calibri"/>
                        </a:rPr>
                        <a:t>altre epoetine</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1,51</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53,2%</a:t>
                      </a:r>
                      <a:endParaRPr lang="it-IT" sz="120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-11,9%</a:t>
                      </a:r>
                      <a:endParaRPr lang="it-IT" sz="120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0,93</a:t>
                      </a:r>
                      <a:endParaRPr lang="it-IT" sz="120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36,2%</a:t>
                      </a:r>
                      <a:endParaRPr lang="it-IT" sz="1200" dirty="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-10,5%</a:t>
                      </a:r>
                      <a:endParaRPr lang="it-IT" sz="1200" dirty="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5" name="Rettangolo 4"/>
          <p:cNvSpPr/>
          <p:nvPr/>
        </p:nvSpPr>
        <p:spPr>
          <a:xfrm>
            <a:off x="6948264" y="6021288"/>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nvGraphicFramePr>
        <p:xfrm>
          <a:off x="0" y="836712"/>
          <a:ext cx="8964488" cy="4176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a 2"/>
          <p:cNvGraphicFramePr>
            <a:graphicFrameLocks noGrp="1"/>
          </p:cNvGraphicFramePr>
          <p:nvPr/>
        </p:nvGraphicFramePr>
        <p:xfrm>
          <a:off x="323528" y="4982691"/>
          <a:ext cx="8067753" cy="1470645"/>
        </p:xfrm>
        <a:graphic>
          <a:graphicData uri="http://schemas.openxmlformats.org/drawingml/2006/table">
            <a:tbl>
              <a:tblPr/>
              <a:tblGrid>
                <a:gridCol w="1008112"/>
                <a:gridCol w="1886212"/>
                <a:gridCol w="1048668"/>
                <a:gridCol w="755041"/>
                <a:gridCol w="755041"/>
                <a:gridCol w="1104597"/>
                <a:gridCol w="755041"/>
                <a:gridCol w="755041"/>
              </a:tblGrid>
              <a:tr h="179012">
                <a:tc>
                  <a:txBody>
                    <a:bodyPr/>
                    <a:lstStyle/>
                    <a:p>
                      <a:pPr algn="l" fontAlgn="b"/>
                      <a:r>
                        <a:rPr lang="it-IT" sz="1350" b="1" i="0" u="none" strike="noStrike" dirty="0">
                          <a:latin typeface="Calibri"/>
                        </a:rPr>
                        <a:t> </a:t>
                      </a:r>
                    </a:p>
                  </a:txBody>
                  <a:tcPr marL="6093" marR="6093" marT="60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it-IT" sz="1350" b="1" i="0" u="none" strike="noStrike" kern="1200" dirty="0">
                          <a:solidFill>
                            <a:schemeClr val="tx1"/>
                          </a:solidFill>
                          <a:latin typeface="Calibri"/>
                          <a:ea typeface="+mn-ea"/>
                          <a:cs typeface="+mn-cs"/>
                        </a:rPr>
                        <a:t>Sottogruppo</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marL="0" algn="ctr" defTabSz="914400" rtl="0" eaLnBrk="1" fontAlgn="ctr" latinLnBrk="0" hangingPunct="1"/>
                      <a:r>
                        <a:rPr lang="it-IT" sz="1350" b="1" i="0" u="none" strike="noStrike" kern="1200" dirty="0">
                          <a:solidFill>
                            <a:schemeClr val="tx1"/>
                          </a:solidFill>
                          <a:latin typeface="Calibri"/>
                          <a:ea typeface="+mn-ea"/>
                          <a:cs typeface="+mn-cs"/>
                        </a:rPr>
                        <a:t>Spesa pro capite</a:t>
                      </a:r>
                    </a:p>
                  </a:txBody>
                  <a:tcPr marL="6093" marR="6093" marT="609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marL="0" algn="ctr" defTabSz="914400" rtl="0" eaLnBrk="1" fontAlgn="ctr" latinLnBrk="0" hangingPunct="1"/>
                      <a:r>
                        <a:rPr lang="it-IT" sz="1350" b="1" i="0" u="none" strike="noStrike" kern="1200" dirty="0" err="1">
                          <a:solidFill>
                            <a:schemeClr val="tx1"/>
                          </a:solidFill>
                          <a:latin typeface="Calibri"/>
                          <a:ea typeface="+mn-ea"/>
                          <a:cs typeface="+mn-cs"/>
                        </a:rPr>
                        <a:t>Inc</a:t>
                      </a:r>
                      <a:r>
                        <a:rPr lang="it-IT" sz="1350" b="1" i="0" u="none" strike="noStrike" kern="1200" dirty="0">
                          <a:solidFill>
                            <a:schemeClr val="tx1"/>
                          </a:solidFill>
                          <a:latin typeface="Calibri"/>
                          <a:ea typeface="+mn-ea"/>
                          <a:cs typeface="+mn-cs"/>
                        </a:rPr>
                        <a:t> %</a:t>
                      </a:r>
                    </a:p>
                  </a:txBody>
                  <a:tcPr marL="6093" marR="6093" marT="6093" marB="0" anchor="b">
                    <a:lnL>
                      <a:noFill/>
                    </a:lnL>
                    <a:lnR>
                      <a:noFill/>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marL="0" algn="ctr" defTabSz="914400" rtl="0" eaLnBrk="1" fontAlgn="ctr" latinLnBrk="0" hangingPunct="1"/>
                      <a:r>
                        <a:rPr lang="el-GR" sz="1350" b="1" i="0" u="none" strike="noStrike" kern="1200" dirty="0">
                          <a:solidFill>
                            <a:schemeClr val="tx1"/>
                          </a:solidFill>
                          <a:latin typeface="Calibri"/>
                          <a:ea typeface="+mn-ea"/>
                          <a:cs typeface="+mn-cs"/>
                        </a:rPr>
                        <a:t> Δ% 17-16</a:t>
                      </a:r>
                    </a:p>
                  </a:txBody>
                  <a:tcPr marL="6093" marR="6093" marT="6093" marB="0" anchor="b">
                    <a:lnL>
                      <a:noFill/>
                    </a:lnL>
                    <a:lnR>
                      <a:noFill/>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marL="0" algn="ctr" defTabSz="914400" rtl="0" eaLnBrk="1" fontAlgn="ctr" latinLnBrk="0" hangingPunct="1"/>
                      <a:r>
                        <a:rPr lang="it-IT" sz="1350" b="1" i="0" u="none" strike="noStrike" kern="1200" dirty="0">
                          <a:solidFill>
                            <a:schemeClr val="tx1"/>
                          </a:solidFill>
                          <a:latin typeface="Calibri"/>
                          <a:ea typeface="+mn-ea"/>
                          <a:cs typeface="+mn-cs"/>
                        </a:rPr>
                        <a:t>DDD/1000 </a:t>
                      </a:r>
                      <a:r>
                        <a:rPr lang="it-IT" sz="1350" b="1" i="0" u="none" strike="noStrike" kern="1200" dirty="0" err="1">
                          <a:solidFill>
                            <a:schemeClr val="tx1"/>
                          </a:solidFill>
                          <a:latin typeface="Calibri"/>
                          <a:ea typeface="+mn-ea"/>
                          <a:cs typeface="+mn-cs"/>
                        </a:rPr>
                        <a:t>ab</a:t>
                      </a:r>
                      <a:r>
                        <a:rPr lang="it-IT" sz="1350" b="1" i="0" u="none" strike="noStrike" kern="1200" dirty="0">
                          <a:solidFill>
                            <a:schemeClr val="tx1"/>
                          </a:solidFill>
                          <a:latin typeface="Calibri"/>
                          <a:ea typeface="+mn-ea"/>
                          <a:cs typeface="+mn-cs"/>
                        </a:rPr>
                        <a:t> </a:t>
                      </a:r>
                      <a:r>
                        <a:rPr lang="it-IT" sz="1350" b="1" i="0" u="none" strike="noStrike" kern="1200" dirty="0" err="1">
                          <a:solidFill>
                            <a:schemeClr val="tx1"/>
                          </a:solidFill>
                          <a:latin typeface="Calibri"/>
                          <a:ea typeface="+mn-ea"/>
                          <a:cs typeface="+mn-cs"/>
                        </a:rPr>
                        <a:t>die</a:t>
                      </a:r>
                      <a:endParaRPr lang="it-IT" sz="1350" b="1" i="0" u="none" strike="noStrike" kern="1200" dirty="0">
                        <a:solidFill>
                          <a:schemeClr val="tx1"/>
                        </a:solidFill>
                        <a:latin typeface="Calibri"/>
                        <a:ea typeface="+mn-ea"/>
                        <a:cs typeface="+mn-cs"/>
                      </a:endParaRPr>
                    </a:p>
                  </a:txBody>
                  <a:tcPr marL="6093" marR="6093" marT="6093" marB="0" anchor="b">
                    <a:lnL>
                      <a:noFill/>
                    </a:lnL>
                    <a:lnR>
                      <a:noFill/>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marL="0" algn="ctr" defTabSz="914400" rtl="0" eaLnBrk="1" fontAlgn="ctr" latinLnBrk="0" hangingPunct="1"/>
                      <a:r>
                        <a:rPr lang="it-IT" sz="1350" b="1" i="0" u="none" strike="noStrike" kern="1200" dirty="0" err="1">
                          <a:solidFill>
                            <a:schemeClr val="tx1"/>
                          </a:solidFill>
                          <a:latin typeface="Calibri"/>
                          <a:ea typeface="+mn-ea"/>
                          <a:cs typeface="+mn-cs"/>
                        </a:rPr>
                        <a:t>Inc</a:t>
                      </a:r>
                      <a:r>
                        <a:rPr lang="it-IT" sz="1350" b="1" i="0" u="none" strike="noStrike" kern="1200" dirty="0">
                          <a:solidFill>
                            <a:schemeClr val="tx1"/>
                          </a:solidFill>
                          <a:latin typeface="Calibri"/>
                          <a:ea typeface="+mn-ea"/>
                          <a:cs typeface="+mn-cs"/>
                        </a:rPr>
                        <a:t> %</a:t>
                      </a:r>
                    </a:p>
                  </a:txBody>
                  <a:tcPr marL="6093" marR="6093" marT="6093" marB="0" anchor="b">
                    <a:lnL>
                      <a:noFill/>
                    </a:lnL>
                    <a:lnR>
                      <a:noFill/>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marL="0" algn="ctr" defTabSz="914400" rtl="0" eaLnBrk="1" fontAlgn="ctr" latinLnBrk="0" hangingPunct="1"/>
                      <a:r>
                        <a:rPr lang="el-GR" sz="1350" b="1" i="0" u="none" strike="noStrike" kern="1200" dirty="0">
                          <a:solidFill>
                            <a:schemeClr val="tx1"/>
                          </a:solidFill>
                          <a:latin typeface="Calibri"/>
                          <a:ea typeface="+mn-ea"/>
                          <a:cs typeface="+mn-cs"/>
                        </a:rPr>
                        <a:t> Δ% 17-16</a:t>
                      </a:r>
                    </a:p>
                  </a:txBody>
                  <a:tcPr marL="6093" marR="6093" marT="609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r>
              <a:tr h="179012">
                <a:tc>
                  <a:txBody>
                    <a:bodyPr/>
                    <a:lstStyle/>
                    <a:p>
                      <a:pPr algn="l" fontAlgn="b"/>
                      <a:r>
                        <a:rPr lang="it-IT" sz="1350" b="1" i="0" u="none" strike="noStrike" dirty="0">
                          <a:latin typeface="Calibri"/>
                        </a:rPr>
                        <a:t>Fattori della crescita</a:t>
                      </a:r>
                    </a:p>
                  </a:txBody>
                  <a:tcPr marL="6093" marR="6093" marT="60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a:txBody>
                    <a:bodyPr/>
                    <a:lstStyle/>
                    <a:p>
                      <a:pPr algn="l" fontAlgn="b"/>
                      <a:r>
                        <a:rPr lang="it-IT" sz="1350" b="1" i="0" u="none" strike="noStrike" dirty="0">
                          <a:latin typeface="Calibri"/>
                        </a:rPr>
                        <a:t>Totale</a:t>
                      </a:r>
                    </a:p>
                  </a:txBody>
                  <a:tcPr marL="6093" marR="6093" marT="60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a:txBody>
                    <a:bodyPr/>
                    <a:lstStyle/>
                    <a:p>
                      <a:pPr algn="ctr" fontAlgn="b"/>
                      <a:r>
                        <a:rPr lang="it-IT" sz="1350" b="1" i="0" u="none" strike="noStrike" dirty="0">
                          <a:latin typeface="Calibri"/>
                        </a:rPr>
                        <a:t>0,79</a:t>
                      </a:r>
                    </a:p>
                  </a:txBody>
                  <a:tcPr marL="6093" marR="6093" marT="6093" marB="0" anchor="b">
                    <a:lnL w="6350" cap="flat" cmpd="sng" algn="ctr">
                      <a:solidFill>
                        <a:srgbClr val="000000"/>
                      </a:solidFill>
                      <a:prstDash val="solid"/>
                      <a:round/>
                      <a:headEnd type="none" w="med" len="med"/>
                      <a:tailEnd type="none" w="med" len="med"/>
                    </a:lnL>
                    <a:lnR>
                      <a:noFill/>
                    </a:lnR>
                    <a:lnT w="6350" cap="flat" cmpd="sng" algn="ctr">
                      <a:noFill/>
                      <a:prstDash val="solid"/>
                      <a:round/>
                      <a:headEnd type="none" w="med" len="med"/>
                      <a:tailEnd type="none" w="med" len="med"/>
                    </a:lnT>
                    <a:lnB>
                      <a:noFill/>
                    </a:lnB>
                  </a:tcPr>
                </a:tc>
                <a:tc>
                  <a:txBody>
                    <a:bodyPr/>
                    <a:lstStyle/>
                    <a:p>
                      <a:pPr algn="ctr" fontAlgn="b"/>
                      <a:r>
                        <a:rPr lang="it-IT" sz="1350" b="1" i="0" u="none" strike="noStrike" dirty="0">
                          <a:latin typeface="Calibri"/>
                        </a:rPr>
                        <a:t>100,0%</a:t>
                      </a:r>
                    </a:p>
                  </a:txBody>
                  <a:tcPr marL="6093" marR="6093" marT="6093"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it-IT" sz="1350" b="1" i="0" u="none" strike="noStrike" dirty="0">
                          <a:latin typeface="Calibri"/>
                        </a:rPr>
                        <a:t>-9,2%</a:t>
                      </a:r>
                    </a:p>
                  </a:txBody>
                  <a:tcPr marL="6093" marR="6093" marT="6093"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it-IT" sz="1350" b="1" i="0" u="none" strike="noStrike" dirty="0">
                          <a:latin typeface="Calibri"/>
                        </a:rPr>
                        <a:t>0,09</a:t>
                      </a:r>
                    </a:p>
                  </a:txBody>
                  <a:tcPr marL="6093" marR="6093" marT="6093"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it-IT" sz="1350" b="1" i="0" u="none" strike="noStrike" dirty="0">
                          <a:latin typeface="Calibri"/>
                        </a:rPr>
                        <a:t>100,0%</a:t>
                      </a:r>
                    </a:p>
                  </a:txBody>
                  <a:tcPr marL="6093" marR="6093" marT="6093"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it-IT" sz="1350" b="1" i="0" u="none" strike="noStrike" dirty="0">
                          <a:latin typeface="Calibri"/>
                        </a:rPr>
                        <a:t>0,3%</a:t>
                      </a:r>
                    </a:p>
                  </a:txBody>
                  <a:tcPr marL="6093" marR="6093" marT="6093" marB="0" anchor="b">
                    <a:lnL>
                      <a:noFill/>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r>
              <a:tr h="179012">
                <a:tc>
                  <a:txBody>
                    <a:bodyPr/>
                    <a:lstStyle/>
                    <a:p>
                      <a:pPr algn="l" fontAlgn="b"/>
                      <a:r>
                        <a:rPr lang="it-IT" sz="1350" b="1" i="0" u="none" strike="noStrike">
                          <a:latin typeface="Calibri"/>
                        </a:rPr>
                        <a:t> </a:t>
                      </a:r>
                    </a:p>
                  </a:txBody>
                  <a:tcPr marL="6093" marR="6093" marT="60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it-IT" sz="1350" b="0" i="0" u="none" strike="noStrike" dirty="0">
                          <a:latin typeface="Calibri"/>
                        </a:rPr>
                        <a:t>originator</a:t>
                      </a:r>
                    </a:p>
                  </a:txBody>
                  <a:tcPr marL="6093" marR="6093" marT="60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350" b="0" i="0" u="none" strike="noStrike" dirty="0">
                          <a:latin typeface="Calibri"/>
                        </a:rPr>
                        <a:t>0,05</a:t>
                      </a:r>
                    </a:p>
                  </a:txBody>
                  <a:tcPr marL="6093" marR="6093" marT="60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350" b="0" i="0" u="none" strike="noStrike" dirty="0">
                          <a:latin typeface="Calibri"/>
                        </a:rPr>
                        <a:t>6,2%</a:t>
                      </a:r>
                    </a:p>
                  </a:txBody>
                  <a:tcPr marL="6093" marR="6093" marT="6093" marB="0" anchor="b">
                    <a:lnL>
                      <a:noFill/>
                    </a:lnL>
                    <a:lnR>
                      <a:noFill/>
                    </a:lnR>
                    <a:lnT>
                      <a:noFill/>
                    </a:lnT>
                    <a:lnB>
                      <a:noFill/>
                    </a:lnB>
                  </a:tcPr>
                </a:tc>
                <a:tc>
                  <a:txBody>
                    <a:bodyPr/>
                    <a:lstStyle/>
                    <a:p>
                      <a:pPr algn="ctr" fontAlgn="b"/>
                      <a:r>
                        <a:rPr lang="it-IT" sz="1350" b="0" i="0" u="none" strike="noStrike" dirty="0">
                          <a:latin typeface="Calibri"/>
                        </a:rPr>
                        <a:t>-20,5%</a:t>
                      </a:r>
                    </a:p>
                  </a:txBody>
                  <a:tcPr marL="6093" marR="6093" marT="6093" marB="0" anchor="b">
                    <a:lnL>
                      <a:noFill/>
                    </a:lnL>
                    <a:lnR>
                      <a:noFill/>
                    </a:lnR>
                    <a:lnT>
                      <a:noFill/>
                    </a:lnT>
                    <a:lnB>
                      <a:noFill/>
                    </a:lnB>
                  </a:tcPr>
                </a:tc>
                <a:tc>
                  <a:txBody>
                    <a:bodyPr/>
                    <a:lstStyle/>
                    <a:p>
                      <a:pPr algn="ctr" fontAlgn="b"/>
                      <a:r>
                        <a:rPr lang="it-IT" sz="1350" b="0" i="0" u="none" strike="noStrike" dirty="0">
                          <a:latin typeface="Calibri"/>
                        </a:rPr>
                        <a:t>0,00</a:t>
                      </a:r>
                    </a:p>
                  </a:txBody>
                  <a:tcPr marL="6093" marR="6093" marT="6093" marB="0" anchor="b">
                    <a:lnL>
                      <a:noFill/>
                    </a:lnL>
                    <a:lnR>
                      <a:noFill/>
                    </a:lnR>
                    <a:lnT>
                      <a:noFill/>
                    </a:lnT>
                    <a:lnB>
                      <a:noFill/>
                    </a:lnB>
                  </a:tcPr>
                </a:tc>
                <a:tc>
                  <a:txBody>
                    <a:bodyPr/>
                    <a:lstStyle/>
                    <a:p>
                      <a:pPr algn="ctr" fontAlgn="b"/>
                      <a:r>
                        <a:rPr lang="it-IT" sz="1350" b="0" i="0" u="none" strike="noStrike" dirty="0">
                          <a:latin typeface="Calibri"/>
                        </a:rPr>
                        <a:t>3,2%</a:t>
                      </a:r>
                    </a:p>
                  </a:txBody>
                  <a:tcPr marL="6093" marR="6093" marT="6093" marB="0" anchor="b">
                    <a:lnL>
                      <a:noFill/>
                    </a:lnL>
                    <a:lnR>
                      <a:noFill/>
                    </a:lnR>
                    <a:lnT>
                      <a:noFill/>
                    </a:lnT>
                    <a:lnB>
                      <a:noFill/>
                    </a:lnB>
                  </a:tcPr>
                </a:tc>
                <a:tc>
                  <a:txBody>
                    <a:bodyPr/>
                    <a:lstStyle/>
                    <a:p>
                      <a:pPr algn="ctr" fontAlgn="b"/>
                      <a:r>
                        <a:rPr lang="it-IT" sz="1350" b="0" i="0" u="none" strike="noStrike" dirty="0">
                          <a:latin typeface="Calibri"/>
                        </a:rPr>
                        <a:t>-26,4%</a:t>
                      </a:r>
                    </a:p>
                  </a:txBody>
                  <a:tcPr marL="6093" marR="6093" marT="6093" marB="0" anchor="b">
                    <a:lnL>
                      <a:noFill/>
                    </a:lnL>
                    <a:lnR w="6350" cap="flat" cmpd="sng" algn="ctr">
                      <a:solidFill>
                        <a:srgbClr val="000000"/>
                      </a:solidFill>
                      <a:prstDash val="solid"/>
                      <a:round/>
                      <a:headEnd type="none" w="med" len="med"/>
                      <a:tailEnd type="none" w="med" len="med"/>
                    </a:lnR>
                    <a:lnT>
                      <a:noFill/>
                    </a:lnT>
                    <a:lnB>
                      <a:noFill/>
                    </a:lnB>
                  </a:tcPr>
                </a:tc>
              </a:tr>
              <a:tr h="179012">
                <a:tc>
                  <a:txBody>
                    <a:bodyPr/>
                    <a:lstStyle/>
                    <a:p>
                      <a:pPr algn="l" fontAlgn="b"/>
                      <a:r>
                        <a:rPr lang="it-IT" sz="1350" b="1" i="0" u="none" strike="noStrike">
                          <a:latin typeface="Calibri"/>
                        </a:rPr>
                        <a:t> </a:t>
                      </a:r>
                    </a:p>
                  </a:txBody>
                  <a:tcPr marL="6093" marR="6093" marT="60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it-IT" sz="1350" b="0" i="0" u="none" strike="noStrike">
                          <a:latin typeface="Calibri"/>
                        </a:rPr>
                        <a:t>biosimilare</a:t>
                      </a:r>
                    </a:p>
                  </a:txBody>
                  <a:tcPr marL="6093" marR="6093" marT="60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350" b="0" i="0" u="none" strike="noStrike">
                          <a:latin typeface="Calibri"/>
                        </a:rPr>
                        <a:t>0,08</a:t>
                      </a:r>
                    </a:p>
                  </a:txBody>
                  <a:tcPr marL="6093" marR="6093" marT="60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350" b="0" i="0" u="none" strike="noStrike" dirty="0">
                          <a:latin typeface="Calibri"/>
                        </a:rPr>
                        <a:t>10,7%</a:t>
                      </a:r>
                    </a:p>
                  </a:txBody>
                  <a:tcPr marL="6093" marR="6093" marT="6093" marB="0" anchor="b">
                    <a:lnL>
                      <a:noFill/>
                    </a:lnL>
                    <a:lnR>
                      <a:noFill/>
                    </a:lnR>
                    <a:lnT>
                      <a:noFill/>
                    </a:lnT>
                    <a:lnB>
                      <a:noFill/>
                    </a:lnB>
                  </a:tcPr>
                </a:tc>
                <a:tc>
                  <a:txBody>
                    <a:bodyPr/>
                    <a:lstStyle/>
                    <a:p>
                      <a:pPr algn="ctr" fontAlgn="b"/>
                      <a:r>
                        <a:rPr lang="it-IT" sz="1350" b="0" i="0" u="none" strike="noStrike" dirty="0">
                          <a:latin typeface="Calibri"/>
                        </a:rPr>
                        <a:t>-33,5%</a:t>
                      </a:r>
                    </a:p>
                  </a:txBody>
                  <a:tcPr marL="6093" marR="6093" marT="6093" marB="0" anchor="b">
                    <a:lnL>
                      <a:noFill/>
                    </a:lnL>
                    <a:lnR>
                      <a:noFill/>
                    </a:lnR>
                    <a:lnT>
                      <a:noFill/>
                    </a:lnT>
                    <a:lnB>
                      <a:noFill/>
                    </a:lnB>
                  </a:tcPr>
                </a:tc>
                <a:tc>
                  <a:txBody>
                    <a:bodyPr/>
                    <a:lstStyle/>
                    <a:p>
                      <a:pPr algn="ctr" fontAlgn="b"/>
                      <a:r>
                        <a:rPr lang="it-IT" sz="1350" b="0" i="0" u="none" strike="noStrike">
                          <a:latin typeface="Calibri"/>
                        </a:rPr>
                        <a:t>0,03</a:t>
                      </a:r>
                    </a:p>
                  </a:txBody>
                  <a:tcPr marL="6093" marR="6093" marT="6093" marB="0" anchor="b">
                    <a:lnL>
                      <a:noFill/>
                    </a:lnL>
                    <a:lnR>
                      <a:noFill/>
                    </a:lnR>
                    <a:lnT>
                      <a:noFill/>
                    </a:lnT>
                    <a:lnB>
                      <a:noFill/>
                    </a:lnB>
                  </a:tcPr>
                </a:tc>
                <a:tc>
                  <a:txBody>
                    <a:bodyPr/>
                    <a:lstStyle/>
                    <a:p>
                      <a:pPr algn="ctr" fontAlgn="b"/>
                      <a:r>
                        <a:rPr lang="it-IT" sz="1350" b="0" i="0" u="none" strike="noStrike" dirty="0">
                          <a:latin typeface="Calibri"/>
                        </a:rPr>
                        <a:t>29,2%</a:t>
                      </a:r>
                    </a:p>
                  </a:txBody>
                  <a:tcPr marL="6093" marR="6093" marT="6093" marB="0" anchor="b">
                    <a:lnL>
                      <a:noFill/>
                    </a:lnL>
                    <a:lnR>
                      <a:noFill/>
                    </a:lnR>
                    <a:lnT>
                      <a:noFill/>
                    </a:lnT>
                    <a:lnB>
                      <a:noFill/>
                    </a:lnB>
                  </a:tcPr>
                </a:tc>
                <a:tc>
                  <a:txBody>
                    <a:bodyPr/>
                    <a:lstStyle/>
                    <a:p>
                      <a:pPr algn="ctr" fontAlgn="b"/>
                      <a:r>
                        <a:rPr lang="it-IT" sz="1350" b="0" i="0" u="none" strike="noStrike" dirty="0">
                          <a:latin typeface="Calibri"/>
                        </a:rPr>
                        <a:t>10,8%</a:t>
                      </a:r>
                    </a:p>
                  </a:txBody>
                  <a:tcPr marL="6093" marR="6093" marT="6093" marB="0" anchor="b">
                    <a:lnL>
                      <a:noFill/>
                    </a:lnL>
                    <a:lnR w="6350" cap="flat" cmpd="sng" algn="ctr">
                      <a:solidFill>
                        <a:srgbClr val="000000"/>
                      </a:solidFill>
                      <a:prstDash val="solid"/>
                      <a:round/>
                      <a:headEnd type="none" w="med" len="med"/>
                      <a:tailEnd type="none" w="med" len="med"/>
                    </a:lnR>
                    <a:lnT>
                      <a:noFill/>
                    </a:lnT>
                    <a:lnB>
                      <a:noFill/>
                    </a:lnB>
                  </a:tcPr>
                </a:tc>
              </a:tr>
              <a:tr h="179012">
                <a:tc>
                  <a:txBody>
                    <a:bodyPr/>
                    <a:lstStyle/>
                    <a:p>
                      <a:pPr algn="l" fontAlgn="b"/>
                      <a:r>
                        <a:rPr lang="it-IT" sz="1350" b="1" i="0" u="none" strike="noStrike" dirty="0">
                          <a:latin typeface="Calibri"/>
                        </a:rPr>
                        <a:t> </a:t>
                      </a:r>
                    </a:p>
                  </a:txBody>
                  <a:tcPr marL="6093" marR="6093" marT="60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it-IT" sz="1350" b="0" i="0" u="none" strike="noStrike">
                          <a:latin typeface="Calibri"/>
                        </a:rPr>
                        <a:t>altri fattori della crescita</a:t>
                      </a:r>
                    </a:p>
                  </a:txBody>
                  <a:tcPr marL="6093" marR="6093" marT="60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it-IT" sz="1350" b="0" i="0" u="none" strike="noStrike">
                          <a:latin typeface="Calibri"/>
                        </a:rPr>
                        <a:t>0,65</a:t>
                      </a:r>
                    </a:p>
                  </a:txBody>
                  <a:tcPr marL="6093" marR="6093" marT="609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350" b="0" i="0" u="none" strike="noStrike">
                          <a:latin typeface="Calibri"/>
                        </a:rPr>
                        <a:t>83,1%</a:t>
                      </a:r>
                    </a:p>
                  </a:txBody>
                  <a:tcPr marL="6093" marR="6093" marT="60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350" b="0" i="0" u="none" strike="noStrike" dirty="0">
                          <a:latin typeface="Calibri"/>
                        </a:rPr>
                        <a:t>-3,7%</a:t>
                      </a:r>
                    </a:p>
                  </a:txBody>
                  <a:tcPr marL="6093" marR="6093" marT="60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350" b="0" i="0" u="none" strike="noStrike">
                          <a:latin typeface="Calibri"/>
                        </a:rPr>
                        <a:t>0,06</a:t>
                      </a:r>
                    </a:p>
                  </a:txBody>
                  <a:tcPr marL="6093" marR="6093" marT="60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350" b="0" i="0" u="none" strike="noStrike" dirty="0">
                          <a:latin typeface="Calibri"/>
                        </a:rPr>
                        <a:t>67,6%</a:t>
                      </a:r>
                    </a:p>
                  </a:txBody>
                  <a:tcPr marL="6093" marR="6093" marT="60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350" b="0" i="0" u="none" strike="noStrike" dirty="0">
                          <a:latin typeface="Calibri"/>
                        </a:rPr>
                        <a:t>-3,0%</a:t>
                      </a:r>
                    </a:p>
                  </a:txBody>
                  <a:tcPr marL="6093" marR="6093" marT="609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4" name="Rettangolo 3"/>
          <p:cNvSpPr/>
          <p:nvPr/>
        </p:nvSpPr>
        <p:spPr>
          <a:xfrm>
            <a:off x="7020272" y="6021288"/>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03648" y="692696"/>
            <a:ext cx="6387085" cy="584776"/>
          </a:xfrm>
          <a:prstGeom prst="rect">
            <a:avLst/>
          </a:prstGeom>
        </p:spPr>
        <p:txBody>
          <a:bodyPr wrap="none">
            <a:spAutoFit/>
          </a:bodyPr>
          <a:lstStyle/>
          <a:p>
            <a:pPr>
              <a:buNone/>
            </a:pPr>
            <a:r>
              <a:rPr lang="it-IT" dirty="0" smtClean="0">
                <a:solidFill>
                  <a:srgbClr val="006699"/>
                </a:solidFill>
                <a:latin typeface="Tahoma" pitchFamily="34" charset="0"/>
                <a:ea typeface="Tahoma" pitchFamily="34" charset="0"/>
                <a:cs typeface="Tahoma" pitchFamily="34" charset="0"/>
              </a:rPr>
              <a:t>Biosimilari di seconda generazione</a:t>
            </a:r>
            <a:endParaRPr lang="it-IT" dirty="0">
              <a:solidFill>
                <a:srgbClr val="006699"/>
              </a:solidFill>
              <a:latin typeface="Tahoma" pitchFamily="34" charset="0"/>
              <a:ea typeface="Tahoma" pitchFamily="34" charset="0"/>
              <a:cs typeface="Tahoma" pitchFamily="34" charset="0"/>
            </a:endParaRPr>
          </a:p>
        </p:txBody>
      </p:sp>
      <p:graphicFrame>
        <p:nvGraphicFramePr>
          <p:cNvPr id="4" name="Tabella 3"/>
          <p:cNvGraphicFramePr>
            <a:graphicFrameLocks noGrp="1"/>
          </p:cNvGraphicFramePr>
          <p:nvPr>
            <p:extLst>
              <p:ext uri="{D42A27DB-BD31-4B8C-83A1-F6EECF244321}">
                <p14:modId xmlns:p14="http://schemas.microsoft.com/office/powerpoint/2010/main" val="2930899747"/>
              </p:ext>
            </p:extLst>
          </p:nvPr>
        </p:nvGraphicFramePr>
        <p:xfrm>
          <a:off x="899592" y="1340768"/>
          <a:ext cx="7488832" cy="4742681"/>
        </p:xfrm>
        <a:graphic>
          <a:graphicData uri="http://schemas.openxmlformats.org/drawingml/2006/table">
            <a:tbl>
              <a:tblPr/>
              <a:tblGrid>
                <a:gridCol w="2529743"/>
                <a:gridCol w="2826335"/>
                <a:gridCol w="2132754"/>
              </a:tblGrid>
              <a:tr h="246485">
                <a:tc>
                  <a:txBody>
                    <a:bodyPr/>
                    <a:lstStyle/>
                    <a:p>
                      <a:pPr algn="ctr" fontAlgn="ctr"/>
                      <a:r>
                        <a:rPr lang="it-IT" sz="1600" b="1" i="0" u="none" strike="noStrike" dirty="0">
                          <a:solidFill>
                            <a:srgbClr val="000000"/>
                          </a:solidFill>
                          <a:effectLst/>
                          <a:latin typeface="Calibri"/>
                        </a:rPr>
                        <a:t> </a:t>
                      </a:r>
                    </a:p>
                  </a:txBody>
                  <a:tcPr marL="12032" marR="12032" marT="12032" marB="0" anchor="ctr">
                    <a:lnL>
                      <a:noFill/>
                    </a:lnL>
                    <a:lnR>
                      <a:noFill/>
                    </a:lnR>
                    <a:lnT>
                      <a:noFill/>
                    </a:lnT>
                    <a:lnB>
                      <a:noFill/>
                    </a:lnB>
                    <a:solidFill>
                      <a:srgbClr val="95B3D7"/>
                    </a:solidFill>
                  </a:tcPr>
                </a:tc>
                <a:tc>
                  <a:txBody>
                    <a:bodyPr/>
                    <a:lstStyle/>
                    <a:p>
                      <a:pPr algn="ctr" fontAlgn="ctr"/>
                      <a:r>
                        <a:rPr lang="it-IT" sz="1600" b="1" i="0" u="none" strike="noStrike" dirty="0">
                          <a:solidFill>
                            <a:srgbClr val="000000"/>
                          </a:solidFill>
                          <a:effectLst/>
                          <a:latin typeface="Calibri"/>
                        </a:rPr>
                        <a:t>APPROVAZIONE IN ITALIA</a:t>
                      </a:r>
                    </a:p>
                  </a:txBody>
                  <a:tcPr marL="12032" marR="12032" marT="4211" marB="0" anchor="ctr">
                    <a:lnL>
                      <a:noFill/>
                    </a:lnL>
                    <a:lnR>
                      <a:noFill/>
                    </a:lnR>
                    <a:lnT>
                      <a:noFill/>
                    </a:lnT>
                    <a:lnB>
                      <a:noFill/>
                    </a:lnB>
                    <a:solidFill>
                      <a:srgbClr val="95B3D7"/>
                    </a:solidFill>
                  </a:tcPr>
                </a:tc>
                <a:tc>
                  <a:txBody>
                    <a:bodyPr/>
                    <a:lstStyle/>
                    <a:p>
                      <a:pPr algn="ctr" fontAlgn="ctr"/>
                      <a:r>
                        <a:rPr lang="it-IT" sz="1600" b="1" i="0" u="none" strike="noStrike" dirty="0">
                          <a:solidFill>
                            <a:srgbClr val="000000"/>
                          </a:solidFill>
                          <a:effectLst/>
                          <a:latin typeface="Calibri"/>
                        </a:rPr>
                        <a:t>IN COMMERCIO DAL</a:t>
                      </a:r>
                    </a:p>
                  </a:txBody>
                  <a:tcPr marL="12032" marR="12032" marT="4211" marB="0" anchor="ctr">
                    <a:lnL>
                      <a:noFill/>
                    </a:lnL>
                    <a:lnR>
                      <a:noFill/>
                    </a:lnR>
                    <a:lnT>
                      <a:noFill/>
                    </a:lnT>
                    <a:lnB>
                      <a:noFill/>
                    </a:lnB>
                    <a:solidFill>
                      <a:srgbClr val="95B3D7"/>
                    </a:solidFill>
                  </a:tcPr>
                </a:tc>
              </a:tr>
              <a:tr h="492971">
                <a:tc>
                  <a:txBody>
                    <a:bodyPr/>
                    <a:lstStyle/>
                    <a:p>
                      <a:pPr algn="ctr" fontAlgn="ctr"/>
                      <a:r>
                        <a:rPr lang="it-IT" sz="1600" b="1" i="0" u="none" strike="noStrike">
                          <a:solidFill>
                            <a:srgbClr val="000000"/>
                          </a:solidFill>
                          <a:effectLst/>
                          <a:latin typeface="Calibri"/>
                        </a:rPr>
                        <a:t>Follitropina alfa da DNA ricombinante</a:t>
                      </a:r>
                    </a:p>
                  </a:txBody>
                  <a:tcPr marL="12032" marR="12032" marT="4211" marB="0" anchor="ctr">
                    <a:lnL>
                      <a:noFill/>
                    </a:lnL>
                    <a:lnR>
                      <a:noFill/>
                    </a:lnR>
                    <a:lnT>
                      <a:noFill/>
                    </a:lnT>
                    <a:lnB>
                      <a:noFill/>
                    </a:lnB>
                    <a:solidFill>
                      <a:srgbClr val="DBE5F1"/>
                    </a:solidFill>
                  </a:tcPr>
                </a:tc>
                <a:tc>
                  <a:txBody>
                    <a:bodyPr/>
                    <a:lstStyle/>
                    <a:p>
                      <a:pPr algn="ctr" fontAlgn="ctr"/>
                      <a:r>
                        <a:rPr lang="it-IT" sz="1600" b="1" i="0" u="none" strike="noStrike" dirty="0">
                          <a:solidFill>
                            <a:srgbClr val="000000"/>
                          </a:solidFill>
                          <a:effectLst/>
                          <a:latin typeface="Calibri"/>
                        </a:rPr>
                        <a:t>GONAL </a:t>
                      </a:r>
                      <a:r>
                        <a:rPr lang="it-IT" sz="1600" b="1" i="0" u="none" strike="noStrike" dirty="0" err="1">
                          <a:solidFill>
                            <a:srgbClr val="000000"/>
                          </a:solidFill>
                          <a:effectLst/>
                          <a:latin typeface="Calibri"/>
                        </a:rPr>
                        <a:t>F</a:t>
                      </a:r>
                      <a:endParaRPr lang="it-IT" sz="1600" b="1" i="0" u="none" strike="noStrike" dirty="0">
                        <a:solidFill>
                          <a:srgbClr val="000000"/>
                        </a:solidFill>
                        <a:effectLst/>
                        <a:latin typeface="Calibri"/>
                      </a:endParaRPr>
                    </a:p>
                  </a:txBody>
                  <a:tcPr marL="12032" marR="12032" marT="12032" marB="0" anchor="ctr">
                    <a:lnL>
                      <a:noFill/>
                    </a:lnL>
                    <a:lnR>
                      <a:noFill/>
                    </a:lnR>
                    <a:lnT>
                      <a:noFill/>
                    </a:lnT>
                    <a:lnB>
                      <a:noFill/>
                    </a:lnB>
                    <a:solidFill>
                      <a:srgbClr val="DBE5F1"/>
                    </a:solidFill>
                  </a:tcPr>
                </a:tc>
                <a:tc>
                  <a:txBody>
                    <a:bodyPr/>
                    <a:lstStyle/>
                    <a:p>
                      <a:pPr algn="ctr" fontAlgn="ctr"/>
                      <a:r>
                        <a:rPr lang="it-IT" sz="1600" b="1" i="0" u="none" strike="noStrike" dirty="0">
                          <a:solidFill>
                            <a:srgbClr val="000000"/>
                          </a:solidFill>
                          <a:effectLst/>
                          <a:latin typeface="Calibri"/>
                        </a:rPr>
                        <a:t> </a:t>
                      </a:r>
                    </a:p>
                  </a:txBody>
                  <a:tcPr marL="12032" marR="12032" marT="12032" marB="0" anchor="ctr">
                    <a:lnL>
                      <a:noFill/>
                    </a:lnL>
                    <a:lnR>
                      <a:noFill/>
                    </a:lnR>
                    <a:lnT>
                      <a:noFill/>
                    </a:lnT>
                    <a:lnB>
                      <a:noFill/>
                    </a:lnB>
                    <a:solidFill>
                      <a:srgbClr val="DBE5F1"/>
                    </a:solidFill>
                  </a:tcPr>
                </a:tc>
              </a:tr>
              <a:tr h="492971">
                <a:tc>
                  <a:txBody>
                    <a:bodyPr/>
                    <a:lstStyle/>
                    <a:p>
                      <a:pPr algn="ctr" fontAlgn="ctr"/>
                      <a:r>
                        <a:rPr lang="it-IT" sz="1600" b="0" i="0" u="none" strike="noStrike" dirty="0">
                          <a:solidFill>
                            <a:srgbClr val="000000"/>
                          </a:solidFill>
                          <a:effectLst/>
                          <a:latin typeface="Calibri"/>
                        </a:rPr>
                        <a:t>BEMFOLA</a:t>
                      </a:r>
                    </a:p>
                  </a:txBody>
                  <a:tcPr marL="12032" marR="12032" marT="4211"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a:rPr>
                        <a:t>DAL 17/03/2015 A/RRL</a:t>
                      </a:r>
                    </a:p>
                  </a:txBody>
                  <a:tcPr marL="12032" marR="12032" marT="4211" marB="0" anchor="ctr">
                    <a:lnL>
                      <a:noFill/>
                    </a:lnL>
                    <a:lnR>
                      <a:noFill/>
                    </a:lnR>
                    <a:lnT>
                      <a:noFill/>
                    </a:lnT>
                    <a:lnB>
                      <a:noFill/>
                    </a:lnB>
                  </a:tcPr>
                </a:tc>
                <a:tc>
                  <a:txBody>
                    <a:bodyPr/>
                    <a:lstStyle/>
                    <a:p>
                      <a:pPr algn="ctr" fontAlgn="ctr"/>
                      <a:r>
                        <a:rPr lang="it-IT" sz="1600" b="0" i="0" u="none" strike="noStrike" dirty="0">
                          <a:solidFill>
                            <a:srgbClr val="000000"/>
                          </a:solidFill>
                          <a:effectLst/>
                          <a:latin typeface="Calibri"/>
                        </a:rPr>
                        <a:t>27/03/15</a:t>
                      </a:r>
                    </a:p>
                  </a:txBody>
                  <a:tcPr marL="12032" marR="12032" marT="4211" marB="0" anchor="ctr">
                    <a:lnL>
                      <a:noFill/>
                    </a:lnL>
                    <a:lnR>
                      <a:noFill/>
                    </a:lnR>
                    <a:lnT>
                      <a:noFill/>
                    </a:lnT>
                    <a:lnB>
                      <a:noFill/>
                    </a:lnB>
                  </a:tcPr>
                </a:tc>
              </a:tr>
              <a:tr h="246485">
                <a:tc>
                  <a:txBody>
                    <a:bodyPr/>
                    <a:lstStyle/>
                    <a:p>
                      <a:pPr algn="ctr" fontAlgn="ctr"/>
                      <a:r>
                        <a:rPr lang="it-IT" sz="1600" b="0" i="0" u="none" strike="noStrike">
                          <a:solidFill>
                            <a:srgbClr val="000000"/>
                          </a:solidFill>
                          <a:effectLst/>
                          <a:latin typeface="Calibri"/>
                        </a:rPr>
                        <a:t>OVALEAP</a:t>
                      </a:r>
                    </a:p>
                  </a:txBody>
                  <a:tcPr marL="12032" marR="12032" marT="4211"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a:rPr>
                        <a:t>DAL 26/11/2015 A/RRL</a:t>
                      </a:r>
                    </a:p>
                  </a:txBody>
                  <a:tcPr marL="12032" marR="12032" marT="4211" marB="0" anchor="ctr">
                    <a:lnL>
                      <a:noFill/>
                    </a:lnL>
                    <a:lnR>
                      <a:noFill/>
                    </a:lnR>
                    <a:lnT>
                      <a:noFill/>
                    </a:lnT>
                    <a:lnB>
                      <a:noFill/>
                    </a:lnB>
                  </a:tcPr>
                </a:tc>
                <a:tc>
                  <a:txBody>
                    <a:bodyPr/>
                    <a:lstStyle/>
                    <a:p>
                      <a:pPr algn="ctr" fontAlgn="ctr"/>
                      <a:r>
                        <a:rPr lang="it-IT" sz="1600" b="0" i="0" u="none" strike="noStrike" dirty="0">
                          <a:solidFill>
                            <a:srgbClr val="000000"/>
                          </a:solidFill>
                          <a:effectLst/>
                          <a:latin typeface="Calibri"/>
                        </a:rPr>
                        <a:t>29/08/16</a:t>
                      </a:r>
                    </a:p>
                  </a:txBody>
                  <a:tcPr marL="12032" marR="12032" marT="4211" marB="0" anchor="ctr">
                    <a:lnL>
                      <a:noFill/>
                    </a:lnL>
                    <a:lnR>
                      <a:noFill/>
                    </a:lnR>
                    <a:lnT>
                      <a:noFill/>
                    </a:lnT>
                    <a:lnB>
                      <a:noFill/>
                    </a:lnB>
                  </a:tcPr>
                </a:tc>
              </a:tr>
              <a:tr h="246485">
                <a:tc>
                  <a:txBody>
                    <a:bodyPr/>
                    <a:lstStyle/>
                    <a:p>
                      <a:pPr algn="ctr" fontAlgn="ctr"/>
                      <a:r>
                        <a:rPr lang="it-IT" sz="1600" b="1" i="0" u="none" strike="noStrike" dirty="0">
                          <a:solidFill>
                            <a:srgbClr val="000000"/>
                          </a:solidFill>
                          <a:effectLst/>
                          <a:latin typeface="Calibri"/>
                        </a:rPr>
                        <a:t>Insulina </a:t>
                      </a:r>
                      <a:r>
                        <a:rPr lang="it-IT" sz="1600" b="1" i="0" u="none" strike="noStrike" dirty="0" err="1">
                          <a:solidFill>
                            <a:srgbClr val="000000"/>
                          </a:solidFill>
                          <a:effectLst/>
                          <a:latin typeface="Calibri"/>
                        </a:rPr>
                        <a:t>glargine</a:t>
                      </a:r>
                      <a:endParaRPr lang="it-IT" sz="1600" b="1" i="0" u="none" strike="noStrike" dirty="0">
                        <a:solidFill>
                          <a:srgbClr val="000000"/>
                        </a:solidFill>
                        <a:effectLst/>
                        <a:latin typeface="Calibri"/>
                      </a:endParaRPr>
                    </a:p>
                  </a:txBody>
                  <a:tcPr marL="12032" marR="12032" marT="4211" marB="0" anchor="ctr">
                    <a:lnL>
                      <a:noFill/>
                    </a:lnL>
                    <a:lnR>
                      <a:noFill/>
                    </a:lnR>
                    <a:lnT>
                      <a:noFill/>
                    </a:lnT>
                    <a:lnB>
                      <a:noFill/>
                    </a:lnB>
                    <a:solidFill>
                      <a:srgbClr val="DBE5F1"/>
                    </a:solidFill>
                  </a:tcPr>
                </a:tc>
                <a:tc>
                  <a:txBody>
                    <a:bodyPr/>
                    <a:lstStyle/>
                    <a:p>
                      <a:pPr algn="ctr" fontAlgn="ctr"/>
                      <a:r>
                        <a:rPr lang="it-IT" sz="1600" b="1" i="0" u="none" strike="noStrike" dirty="0">
                          <a:solidFill>
                            <a:srgbClr val="000000"/>
                          </a:solidFill>
                          <a:effectLst/>
                          <a:latin typeface="Calibri"/>
                        </a:rPr>
                        <a:t>LANTUS</a:t>
                      </a:r>
                    </a:p>
                  </a:txBody>
                  <a:tcPr marL="12032" marR="12032" marT="4211" marB="0" anchor="ctr">
                    <a:lnL>
                      <a:noFill/>
                    </a:lnL>
                    <a:lnR>
                      <a:noFill/>
                    </a:lnR>
                    <a:lnT>
                      <a:noFill/>
                    </a:lnT>
                    <a:lnB>
                      <a:noFill/>
                    </a:lnB>
                    <a:solidFill>
                      <a:srgbClr val="DBE5F1"/>
                    </a:solidFill>
                  </a:tcPr>
                </a:tc>
                <a:tc>
                  <a:txBody>
                    <a:bodyPr/>
                    <a:lstStyle/>
                    <a:p>
                      <a:pPr algn="ctr" fontAlgn="ctr"/>
                      <a:r>
                        <a:rPr lang="it-IT" sz="1600" b="1" i="0" u="none" strike="noStrike" dirty="0">
                          <a:solidFill>
                            <a:srgbClr val="000000"/>
                          </a:solidFill>
                          <a:effectLst/>
                          <a:latin typeface="Calibri"/>
                        </a:rPr>
                        <a:t> </a:t>
                      </a:r>
                    </a:p>
                  </a:txBody>
                  <a:tcPr marL="12032" marR="12032" marT="12032" marB="0" anchor="ctr">
                    <a:lnL>
                      <a:noFill/>
                    </a:lnL>
                    <a:lnR>
                      <a:noFill/>
                    </a:lnR>
                    <a:lnT>
                      <a:noFill/>
                    </a:lnT>
                    <a:lnB>
                      <a:noFill/>
                    </a:lnB>
                    <a:solidFill>
                      <a:srgbClr val="DBE5F1"/>
                    </a:solidFill>
                  </a:tcPr>
                </a:tc>
              </a:tr>
              <a:tr h="246485">
                <a:tc>
                  <a:txBody>
                    <a:bodyPr/>
                    <a:lstStyle/>
                    <a:p>
                      <a:pPr algn="ctr" fontAlgn="ctr"/>
                      <a:r>
                        <a:rPr lang="it-IT" sz="1600" b="0" i="0" u="none" strike="noStrike">
                          <a:solidFill>
                            <a:srgbClr val="000000"/>
                          </a:solidFill>
                          <a:effectLst/>
                          <a:latin typeface="Calibri"/>
                        </a:rPr>
                        <a:t>ABASAGLAR</a:t>
                      </a:r>
                    </a:p>
                  </a:txBody>
                  <a:tcPr marL="12032" marR="12032" marT="4211"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a:rPr>
                        <a:t>09/02/2016 CLASSE A/RR</a:t>
                      </a:r>
                    </a:p>
                  </a:txBody>
                  <a:tcPr marL="12032" marR="12032" marT="4211" marB="0" anchor="ctr">
                    <a:lnL>
                      <a:noFill/>
                    </a:lnL>
                    <a:lnR>
                      <a:noFill/>
                    </a:lnR>
                    <a:lnT>
                      <a:noFill/>
                    </a:lnT>
                    <a:lnB>
                      <a:noFill/>
                    </a:lnB>
                  </a:tcPr>
                </a:tc>
                <a:tc>
                  <a:txBody>
                    <a:bodyPr/>
                    <a:lstStyle/>
                    <a:p>
                      <a:pPr algn="ctr" fontAlgn="ctr"/>
                      <a:r>
                        <a:rPr lang="it-IT" sz="1600" b="0" i="0" u="none" strike="noStrike" dirty="0">
                          <a:solidFill>
                            <a:srgbClr val="000000"/>
                          </a:solidFill>
                          <a:effectLst/>
                          <a:latin typeface="Calibri"/>
                        </a:rPr>
                        <a:t>28/01/16</a:t>
                      </a:r>
                    </a:p>
                  </a:txBody>
                  <a:tcPr marL="12032" marR="12032" marT="4211" marB="0" anchor="ctr">
                    <a:lnL>
                      <a:noFill/>
                    </a:lnL>
                    <a:lnR>
                      <a:noFill/>
                    </a:lnR>
                    <a:lnT>
                      <a:noFill/>
                    </a:lnT>
                    <a:lnB>
                      <a:noFill/>
                    </a:lnB>
                  </a:tcPr>
                </a:tc>
              </a:tr>
              <a:tr h="246485">
                <a:tc>
                  <a:txBody>
                    <a:bodyPr/>
                    <a:lstStyle/>
                    <a:p>
                      <a:pPr algn="ctr" fontAlgn="ctr"/>
                      <a:r>
                        <a:rPr lang="it-IT" sz="1600" b="0" i="0" u="none" strike="noStrike">
                          <a:solidFill>
                            <a:srgbClr val="000000"/>
                          </a:solidFill>
                          <a:effectLst/>
                          <a:latin typeface="Calibri"/>
                        </a:rPr>
                        <a:t>LUSDUNA</a:t>
                      </a:r>
                    </a:p>
                  </a:txBody>
                  <a:tcPr marL="12032" marR="12032" marT="4211"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a:rPr>
                        <a:t>  06/05/2017  CNN </a:t>
                      </a:r>
                    </a:p>
                  </a:txBody>
                  <a:tcPr marL="12032" marR="12032" marT="4211" marB="0" anchor="ctr">
                    <a:lnL>
                      <a:noFill/>
                    </a:lnL>
                    <a:lnR>
                      <a:noFill/>
                    </a:lnR>
                    <a:lnT>
                      <a:noFill/>
                    </a:lnT>
                    <a:lnB>
                      <a:noFill/>
                    </a:lnB>
                  </a:tcPr>
                </a:tc>
                <a:tc>
                  <a:txBody>
                    <a:bodyPr/>
                    <a:lstStyle/>
                    <a:p>
                      <a:pPr algn="ctr" fontAlgn="ctr"/>
                      <a:r>
                        <a:rPr lang="it-IT" sz="1600" b="0" i="0" u="none" strike="noStrike" dirty="0">
                          <a:solidFill>
                            <a:srgbClr val="000000"/>
                          </a:solidFill>
                          <a:effectLst/>
                          <a:latin typeface="Calibri"/>
                        </a:rPr>
                        <a:t>NON IN COMMERCIO</a:t>
                      </a:r>
                    </a:p>
                  </a:txBody>
                  <a:tcPr marL="12032" marR="12032" marT="4211" marB="0" anchor="ctr">
                    <a:lnL>
                      <a:noFill/>
                    </a:lnL>
                    <a:lnR>
                      <a:noFill/>
                    </a:lnR>
                    <a:lnT>
                      <a:noFill/>
                    </a:lnT>
                    <a:lnB>
                      <a:noFill/>
                    </a:lnB>
                  </a:tcPr>
                </a:tc>
              </a:tr>
              <a:tr h="246485">
                <a:tc>
                  <a:txBody>
                    <a:bodyPr/>
                    <a:lstStyle/>
                    <a:p>
                      <a:pPr algn="ctr" fontAlgn="ctr"/>
                      <a:r>
                        <a:rPr lang="it-IT" sz="1600" b="1" i="0" u="none" strike="noStrike" dirty="0" err="1">
                          <a:solidFill>
                            <a:srgbClr val="000000"/>
                          </a:solidFill>
                          <a:effectLst/>
                          <a:latin typeface="Calibri"/>
                        </a:rPr>
                        <a:t>Teriparatide</a:t>
                      </a:r>
                      <a:endParaRPr lang="it-IT" sz="1600" b="1" i="0" u="none" strike="noStrike" dirty="0">
                        <a:solidFill>
                          <a:srgbClr val="000000"/>
                        </a:solidFill>
                        <a:effectLst/>
                        <a:latin typeface="Calibri"/>
                      </a:endParaRPr>
                    </a:p>
                  </a:txBody>
                  <a:tcPr marL="12032" marR="12032" marT="4211" marB="0" anchor="ctr">
                    <a:lnL>
                      <a:noFill/>
                    </a:lnL>
                    <a:lnR>
                      <a:noFill/>
                    </a:lnR>
                    <a:lnT>
                      <a:noFill/>
                    </a:lnT>
                    <a:lnB>
                      <a:noFill/>
                    </a:lnB>
                    <a:solidFill>
                      <a:srgbClr val="DBE5F1"/>
                    </a:solidFill>
                  </a:tcPr>
                </a:tc>
                <a:tc>
                  <a:txBody>
                    <a:bodyPr/>
                    <a:lstStyle/>
                    <a:p>
                      <a:pPr algn="ctr" fontAlgn="ctr"/>
                      <a:r>
                        <a:rPr lang="it-IT" sz="1600" b="1" i="0" u="none" strike="noStrike">
                          <a:solidFill>
                            <a:srgbClr val="000000"/>
                          </a:solidFill>
                          <a:effectLst/>
                          <a:latin typeface="Calibri"/>
                        </a:rPr>
                        <a:t>FORSTEO</a:t>
                      </a:r>
                    </a:p>
                  </a:txBody>
                  <a:tcPr marL="12032" marR="12032" marT="4211" marB="0" anchor="ctr">
                    <a:lnL>
                      <a:noFill/>
                    </a:lnL>
                    <a:lnR>
                      <a:noFill/>
                    </a:lnR>
                    <a:lnT>
                      <a:noFill/>
                    </a:lnT>
                    <a:lnB>
                      <a:noFill/>
                    </a:lnB>
                    <a:solidFill>
                      <a:srgbClr val="DBE5F1"/>
                    </a:solidFill>
                  </a:tcPr>
                </a:tc>
                <a:tc>
                  <a:txBody>
                    <a:bodyPr/>
                    <a:lstStyle/>
                    <a:p>
                      <a:pPr algn="ctr" fontAlgn="ctr"/>
                      <a:r>
                        <a:rPr lang="it-IT" sz="1600" b="1" i="0" u="none" strike="noStrike" dirty="0">
                          <a:solidFill>
                            <a:srgbClr val="000000"/>
                          </a:solidFill>
                          <a:effectLst/>
                          <a:latin typeface="Calibri"/>
                        </a:rPr>
                        <a:t> </a:t>
                      </a:r>
                    </a:p>
                  </a:txBody>
                  <a:tcPr marL="12032" marR="12032" marT="12032" marB="0" anchor="ctr">
                    <a:lnL>
                      <a:noFill/>
                    </a:lnL>
                    <a:lnR>
                      <a:noFill/>
                    </a:lnR>
                    <a:lnT>
                      <a:noFill/>
                    </a:lnT>
                    <a:lnB>
                      <a:noFill/>
                    </a:lnB>
                    <a:solidFill>
                      <a:srgbClr val="DBE5F1"/>
                    </a:solidFill>
                  </a:tcPr>
                </a:tc>
              </a:tr>
              <a:tr h="492971">
                <a:tc>
                  <a:txBody>
                    <a:bodyPr/>
                    <a:lstStyle/>
                    <a:p>
                      <a:pPr algn="ctr" fontAlgn="b"/>
                      <a:r>
                        <a:rPr lang="it-IT" sz="1600" b="0" i="0" u="none" strike="noStrike">
                          <a:solidFill>
                            <a:srgbClr val="000000"/>
                          </a:solidFill>
                          <a:effectLst/>
                          <a:latin typeface="Calibri"/>
                        </a:rPr>
                        <a:t>MOVYMIA</a:t>
                      </a:r>
                    </a:p>
                  </a:txBody>
                  <a:tcPr marL="12032" marR="12032" marT="4211"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CNN 06/05/2017 - PROCEDURA P&amp;R SOSPESA </a:t>
                      </a:r>
                    </a:p>
                  </a:txBody>
                  <a:tcPr marL="12032" marR="12032" marT="4211" marB="0" anchor="b">
                    <a:lnL>
                      <a:noFill/>
                    </a:lnL>
                    <a:lnR>
                      <a:noFill/>
                    </a:lnR>
                    <a:lnT>
                      <a:noFill/>
                    </a:lnT>
                    <a:lnB>
                      <a:noFill/>
                    </a:lnB>
                  </a:tcPr>
                </a:tc>
                <a:tc>
                  <a:txBody>
                    <a:bodyPr/>
                    <a:lstStyle/>
                    <a:p>
                      <a:pPr algn="ctr" fontAlgn="ctr"/>
                      <a:r>
                        <a:rPr lang="it-IT" sz="1600" b="0" i="0" u="none" strike="noStrike" dirty="0">
                          <a:solidFill>
                            <a:srgbClr val="000000"/>
                          </a:solidFill>
                          <a:effectLst/>
                          <a:latin typeface="Calibri"/>
                        </a:rPr>
                        <a:t>NON IN COMMERCIO</a:t>
                      </a:r>
                    </a:p>
                  </a:txBody>
                  <a:tcPr marL="12032" marR="12032" marT="4211" marB="0" anchor="ctr">
                    <a:lnL>
                      <a:noFill/>
                    </a:lnL>
                    <a:lnR>
                      <a:noFill/>
                    </a:lnR>
                    <a:lnT>
                      <a:noFill/>
                    </a:lnT>
                    <a:lnB>
                      <a:noFill/>
                    </a:lnB>
                  </a:tcPr>
                </a:tc>
              </a:tr>
              <a:tr h="246485">
                <a:tc>
                  <a:txBody>
                    <a:bodyPr/>
                    <a:lstStyle/>
                    <a:p>
                      <a:pPr algn="ctr" fontAlgn="b"/>
                      <a:r>
                        <a:rPr lang="it-IT" sz="1600" b="0" i="0" u="none" strike="noStrike">
                          <a:solidFill>
                            <a:srgbClr val="000000"/>
                          </a:solidFill>
                          <a:effectLst/>
                          <a:latin typeface="Calibri"/>
                        </a:rPr>
                        <a:t>TERROSA</a:t>
                      </a:r>
                    </a:p>
                  </a:txBody>
                  <a:tcPr marL="12032" marR="12032" marT="4211"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 6/05/2017  CNN</a:t>
                      </a:r>
                    </a:p>
                  </a:txBody>
                  <a:tcPr marL="12032" marR="12032" marT="4211" marB="0" anchor="b">
                    <a:lnL>
                      <a:noFill/>
                    </a:lnL>
                    <a:lnR>
                      <a:noFill/>
                    </a:lnR>
                    <a:lnT>
                      <a:noFill/>
                    </a:lnT>
                    <a:lnB>
                      <a:noFill/>
                    </a:lnB>
                  </a:tcPr>
                </a:tc>
                <a:tc>
                  <a:txBody>
                    <a:bodyPr/>
                    <a:lstStyle/>
                    <a:p>
                      <a:pPr algn="ctr" fontAlgn="ctr"/>
                      <a:r>
                        <a:rPr lang="it-IT" sz="1600" b="0" i="0" u="none" strike="noStrike" dirty="0">
                          <a:solidFill>
                            <a:srgbClr val="000000"/>
                          </a:solidFill>
                          <a:effectLst/>
                          <a:latin typeface="Calibri"/>
                        </a:rPr>
                        <a:t>NON IN COMMERCIO</a:t>
                      </a:r>
                    </a:p>
                  </a:txBody>
                  <a:tcPr marL="12032" marR="12032" marT="4211" marB="0" anchor="ctr">
                    <a:lnL>
                      <a:noFill/>
                    </a:lnL>
                    <a:lnR>
                      <a:noFill/>
                    </a:lnR>
                    <a:lnT>
                      <a:noFill/>
                    </a:lnT>
                    <a:lnB>
                      <a:noFill/>
                    </a:lnB>
                  </a:tcPr>
                </a:tc>
              </a:tr>
              <a:tr h="246485">
                <a:tc>
                  <a:txBody>
                    <a:bodyPr/>
                    <a:lstStyle/>
                    <a:p>
                      <a:pPr algn="ctr" fontAlgn="ctr"/>
                      <a:r>
                        <a:rPr lang="it-IT" sz="1600" b="1" i="0" u="none" strike="noStrike">
                          <a:solidFill>
                            <a:srgbClr val="000000"/>
                          </a:solidFill>
                          <a:effectLst/>
                          <a:latin typeface="Calibri"/>
                        </a:rPr>
                        <a:t>Enoxaparina sodica</a:t>
                      </a:r>
                    </a:p>
                  </a:txBody>
                  <a:tcPr marL="12032" marR="12032" marT="12032" marB="0" anchor="ctr">
                    <a:lnL>
                      <a:noFill/>
                    </a:lnL>
                    <a:lnR>
                      <a:noFill/>
                    </a:lnR>
                    <a:lnT>
                      <a:noFill/>
                    </a:lnT>
                    <a:lnB>
                      <a:noFill/>
                    </a:lnB>
                    <a:solidFill>
                      <a:srgbClr val="DBE5F1"/>
                    </a:solidFill>
                  </a:tcPr>
                </a:tc>
                <a:tc>
                  <a:txBody>
                    <a:bodyPr/>
                    <a:lstStyle/>
                    <a:p>
                      <a:pPr algn="ctr" fontAlgn="ctr"/>
                      <a:r>
                        <a:rPr lang="it-IT" sz="1600" b="1" i="0" u="none" strike="noStrike">
                          <a:solidFill>
                            <a:srgbClr val="000000"/>
                          </a:solidFill>
                          <a:effectLst/>
                          <a:latin typeface="Calibri"/>
                        </a:rPr>
                        <a:t>CLEXANE T</a:t>
                      </a:r>
                    </a:p>
                  </a:txBody>
                  <a:tcPr marL="12032" marR="12032" marT="4211" marB="0" anchor="ctr">
                    <a:lnL>
                      <a:noFill/>
                    </a:lnL>
                    <a:lnR>
                      <a:noFill/>
                    </a:lnR>
                    <a:lnT>
                      <a:noFill/>
                    </a:lnT>
                    <a:lnB>
                      <a:noFill/>
                    </a:lnB>
                    <a:solidFill>
                      <a:srgbClr val="DBE5F1"/>
                    </a:solidFill>
                  </a:tcPr>
                </a:tc>
                <a:tc>
                  <a:txBody>
                    <a:bodyPr/>
                    <a:lstStyle/>
                    <a:p>
                      <a:pPr algn="ctr" fontAlgn="ctr"/>
                      <a:r>
                        <a:rPr lang="it-IT" sz="1600" b="1" i="0" u="none" strike="noStrike" dirty="0">
                          <a:solidFill>
                            <a:srgbClr val="000000"/>
                          </a:solidFill>
                          <a:effectLst/>
                          <a:latin typeface="Calibri"/>
                        </a:rPr>
                        <a:t> </a:t>
                      </a:r>
                    </a:p>
                  </a:txBody>
                  <a:tcPr marL="12032" marR="12032" marT="12032" marB="0" anchor="ctr">
                    <a:lnL>
                      <a:noFill/>
                    </a:lnL>
                    <a:lnR>
                      <a:noFill/>
                    </a:lnR>
                    <a:lnT>
                      <a:noFill/>
                    </a:lnT>
                    <a:lnB>
                      <a:noFill/>
                    </a:lnB>
                    <a:solidFill>
                      <a:srgbClr val="DBE5F1"/>
                    </a:solidFill>
                  </a:tcPr>
                </a:tc>
              </a:tr>
              <a:tr h="246485">
                <a:tc>
                  <a:txBody>
                    <a:bodyPr/>
                    <a:lstStyle/>
                    <a:p>
                      <a:pPr algn="ctr" fontAlgn="ctr"/>
                      <a:r>
                        <a:rPr lang="it-IT" sz="1600" b="0" i="0" u="none" strike="noStrike">
                          <a:solidFill>
                            <a:srgbClr val="000000"/>
                          </a:solidFill>
                          <a:effectLst/>
                          <a:latin typeface="Calibri"/>
                        </a:rPr>
                        <a:t>INHIXA </a:t>
                      </a:r>
                    </a:p>
                  </a:txBody>
                  <a:tcPr marL="12032" marR="12032" marT="4211"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a:rPr>
                        <a:t>DAL 29/11/2017 A/RR</a:t>
                      </a:r>
                    </a:p>
                  </a:txBody>
                  <a:tcPr marL="12032" marR="12032" marT="4211" marB="0" anchor="ctr">
                    <a:lnL>
                      <a:noFill/>
                    </a:lnL>
                    <a:lnR>
                      <a:noFill/>
                    </a:lnR>
                    <a:lnT>
                      <a:noFill/>
                    </a:lnT>
                    <a:lnB>
                      <a:noFill/>
                    </a:lnB>
                  </a:tcPr>
                </a:tc>
                <a:tc>
                  <a:txBody>
                    <a:bodyPr/>
                    <a:lstStyle/>
                    <a:p>
                      <a:pPr algn="ctr" fontAlgn="ctr"/>
                      <a:r>
                        <a:rPr lang="it-IT" sz="1600" b="0" i="0" u="none" strike="noStrike" dirty="0">
                          <a:solidFill>
                            <a:srgbClr val="000000"/>
                          </a:solidFill>
                          <a:effectLst/>
                          <a:latin typeface="Calibri"/>
                        </a:rPr>
                        <a:t>15/03/18</a:t>
                      </a:r>
                    </a:p>
                  </a:txBody>
                  <a:tcPr marL="12032" marR="12032" marT="4211" marB="0" anchor="ctr">
                    <a:lnL>
                      <a:noFill/>
                    </a:lnL>
                    <a:lnR>
                      <a:noFill/>
                    </a:lnR>
                    <a:lnT>
                      <a:noFill/>
                    </a:lnT>
                    <a:lnB>
                      <a:noFill/>
                    </a:lnB>
                  </a:tcPr>
                </a:tc>
              </a:tr>
              <a:tr h="246485">
                <a:tc>
                  <a:txBody>
                    <a:bodyPr/>
                    <a:lstStyle/>
                    <a:p>
                      <a:pPr algn="ctr" fontAlgn="ctr"/>
                      <a:r>
                        <a:rPr lang="it-IT" sz="1600" b="0" i="0" u="none" strike="noStrike">
                          <a:solidFill>
                            <a:srgbClr val="000000"/>
                          </a:solidFill>
                          <a:effectLst/>
                          <a:latin typeface="Calibri"/>
                        </a:rPr>
                        <a:t>ENOXAPARINA ROVI </a:t>
                      </a:r>
                    </a:p>
                  </a:txBody>
                  <a:tcPr marL="12032" marR="12032" marT="4211"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a:rPr>
                        <a:t>DAL 16/12/2017 A/RR</a:t>
                      </a:r>
                    </a:p>
                  </a:txBody>
                  <a:tcPr marL="12032" marR="12032" marT="4211" marB="0" anchor="ctr">
                    <a:lnL>
                      <a:noFill/>
                    </a:lnL>
                    <a:lnR>
                      <a:noFill/>
                    </a:lnR>
                    <a:lnT>
                      <a:noFill/>
                    </a:lnT>
                    <a:lnB>
                      <a:noFill/>
                    </a:lnB>
                  </a:tcPr>
                </a:tc>
                <a:tc>
                  <a:txBody>
                    <a:bodyPr/>
                    <a:lstStyle/>
                    <a:p>
                      <a:pPr algn="ctr" fontAlgn="ctr"/>
                      <a:r>
                        <a:rPr lang="it-IT" sz="1600" b="0" i="0" u="none" strike="noStrike" dirty="0">
                          <a:solidFill>
                            <a:srgbClr val="000000"/>
                          </a:solidFill>
                          <a:effectLst/>
                          <a:latin typeface="Calibri"/>
                        </a:rPr>
                        <a:t>15/03/18</a:t>
                      </a:r>
                    </a:p>
                  </a:txBody>
                  <a:tcPr marL="12032" marR="12032" marT="4211" marB="0" anchor="ctr">
                    <a:lnL>
                      <a:noFill/>
                    </a:lnL>
                    <a:lnR>
                      <a:noFill/>
                    </a:lnR>
                    <a:lnT>
                      <a:noFill/>
                    </a:lnT>
                    <a:lnB>
                      <a:noFill/>
                    </a:lnB>
                  </a:tcPr>
                </a:tc>
              </a:tr>
              <a:tr h="246485">
                <a:tc>
                  <a:txBody>
                    <a:bodyPr/>
                    <a:lstStyle/>
                    <a:p>
                      <a:pPr algn="ctr" fontAlgn="ctr"/>
                      <a:r>
                        <a:rPr lang="it-IT" sz="1600" b="0" i="0" u="none" strike="noStrike">
                          <a:solidFill>
                            <a:srgbClr val="000000"/>
                          </a:solidFill>
                          <a:effectLst/>
                          <a:latin typeface="Calibri"/>
                        </a:rPr>
                        <a:t>THORINANE</a:t>
                      </a:r>
                    </a:p>
                  </a:txBody>
                  <a:tcPr marL="12032" marR="12032" marT="4211"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a:rPr>
                        <a:t>DAL 1/08/2017  CNN</a:t>
                      </a:r>
                    </a:p>
                  </a:txBody>
                  <a:tcPr marL="12032" marR="12032" marT="4211" marB="0" anchor="ctr">
                    <a:lnL>
                      <a:noFill/>
                    </a:lnL>
                    <a:lnR>
                      <a:noFill/>
                    </a:lnR>
                    <a:lnT>
                      <a:noFill/>
                    </a:lnT>
                    <a:lnB>
                      <a:noFill/>
                    </a:lnB>
                  </a:tcPr>
                </a:tc>
                <a:tc>
                  <a:txBody>
                    <a:bodyPr/>
                    <a:lstStyle/>
                    <a:p>
                      <a:pPr algn="ctr" fontAlgn="ctr"/>
                      <a:r>
                        <a:rPr lang="it-IT" sz="1600" b="0" i="0" u="none" strike="noStrike" dirty="0">
                          <a:solidFill>
                            <a:srgbClr val="000000"/>
                          </a:solidFill>
                          <a:effectLst/>
                          <a:latin typeface="Calibri"/>
                        </a:rPr>
                        <a:t>NON IN COMMERCIO</a:t>
                      </a:r>
                    </a:p>
                  </a:txBody>
                  <a:tcPr marL="12032" marR="12032" marT="4211" marB="0" anchor="ctr">
                    <a:lnL>
                      <a:noFill/>
                    </a:lnL>
                    <a:lnR>
                      <a:noFill/>
                    </a:lnR>
                    <a:lnT>
                      <a:noFill/>
                    </a:lnT>
                    <a:lnB>
                      <a:noFill/>
                    </a:lnB>
                  </a:tcPr>
                </a:tc>
              </a:tr>
              <a:tr h="246485">
                <a:tc>
                  <a:txBody>
                    <a:bodyPr/>
                    <a:lstStyle/>
                    <a:p>
                      <a:pPr algn="ctr" fontAlgn="ctr"/>
                      <a:r>
                        <a:rPr lang="it-IT" sz="1600" b="1" i="0" u="none" strike="noStrike" dirty="0">
                          <a:solidFill>
                            <a:srgbClr val="000000"/>
                          </a:solidFill>
                          <a:effectLst/>
                          <a:latin typeface="Calibri"/>
                        </a:rPr>
                        <a:t>Insulina </a:t>
                      </a:r>
                      <a:r>
                        <a:rPr lang="it-IT" sz="1600" b="1" i="0" u="none" strike="noStrike" dirty="0" err="1">
                          <a:solidFill>
                            <a:srgbClr val="000000"/>
                          </a:solidFill>
                          <a:effectLst/>
                          <a:latin typeface="Calibri"/>
                        </a:rPr>
                        <a:t>Lispro</a:t>
                      </a:r>
                      <a:endParaRPr lang="it-IT" sz="1600" b="1" i="0" u="none" strike="noStrike" dirty="0">
                        <a:solidFill>
                          <a:srgbClr val="000000"/>
                        </a:solidFill>
                        <a:effectLst/>
                        <a:latin typeface="Calibri"/>
                      </a:endParaRPr>
                    </a:p>
                  </a:txBody>
                  <a:tcPr marL="12032" marR="12032" marT="12032" marB="0" anchor="ctr">
                    <a:lnL>
                      <a:noFill/>
                    </a:lnL>
                    <a:lnR>
                      <a:noFill/>
                    </a:lnR>
                    <a:lnT>
                      <a:noFill/>
                    </a:lnT>
                    <a:lnB>
                      <a:noFill/>
                    </a:lnB>
                    <a:solidFill>
                      <a:srgbClr val="DBE5F1"/>
                    </a:solidFill>
                  </a:tcPr>
                </a:tc>
                <a:tc>
                  <a:txBody>
                    <a:bodyPr/>
                    <a:lstStyle/>
                    <a:p>
                      <a:pPr algn="ctr" fontAlgn="ctr"/>
                      <a:r>
                        <a:rPr lang="it-IT" sz="1600" b="1" i="0" u="none" strike="noStrike">
                          <a:solidFill>
                            <a:srgbClr val="000000"/>
                          </a:solidFill>
                          <a:effectLst/>
                          <a:latin typeface="Calibri"/>
                        </a:rPr>
                        <a:t>HUMALOG</a:t>
                      </a:r>
                    </a:p>
                  </a:txBody>
                  <a:tcPr marL="12032" marR="12032" marT="4211" marB="0" anchor="ctr">
                    <a:lnL>
                      <a:noFill/>
                    </a:lnL>
                    <a:lnR>
                      <a:noFill/>
                    </a:lnR>
                    <a:lnT>
                      <a:noFill/>
                    </a:lnT>
                    <a:lnB>
                      <a:noFill/>
                    </a:lnB>
                    <a:solidFill>
                      <a:srgbClr val="DBE5F1"/>
                    </a:solidFill>
                  </a:tcPr>
                </a:tc>
                <a:tc>
                  <a:txBody>
                    <a:bodyPr/>
                    <a:lstStyle/>
                    <a:p>
                      <a:pPr algn="ctr" fontAlgn="ctr"/>
                      <a:r>
                        <a:rPr lang="it-IT" sz="1600" b="1" i="0" u="none" strike="noStrike" dirty="0">
                          <a:solidFill>
                            <a:srgbClr val="000000"/>
                          </a:solidFill>
                          <a:effectLst/>
                          <a:latin typeface="Calibri"/>
                        </a:rPr>
                        <a:t> </a:t>
                      </a:r>
                    </a:p>
                  </a:txBody>
                  <a:tcPr marL="12032" marR="12032" marT="12032" marB="0" anchor="ctr">
                    <a:lnL>
                      <a:noFill/>
                    </a:lnL>
                    <a:lnR>
                      <a:noFill/>
                    </a:lnR>
                    <a:lnT>
                      <a:noFill/>
                    </a:lnT>
                    <a:lnB>
                      <a:noFill/>
                    </a:lnB>
                    <a:solidFill>
                      <a:srgbClr val="DBE5F1"/>
                    </a:solidFill>
                  </a:tcPr>
                </a:tc>
              </a:tr>
              <a:tr h="246485">
                <a:tc>
                  <a:txBody>
                    <a:bodyPr/>
                    <a:lstStyle/>
                    <a:p>
                      <a:pPr algn="ctr" fontAlgn="ctr"/>
                      <a:r>
                        <a:rPr lang="it-IT" sz="1600" b="0" i="0" u="none" strike="noStrike">
                          <a:solidFill>
                            <a:srgbClr val="000000"/>
                          </a:solidFill>
                          <a:effectLst/>
                          <a:latin typeface="Calibri"/>
                        </a:rPr>
                        <a:t>INSULIN LISPRO SANOFI</a:t>
                      </a:r>
                    </a:p>
                  </a:txBody>
                  <a:tcPr marL="12032" marR="12032" marT="4211" marB="0" anchor="ctr">
                    <a:lnL>
                      <a:noFill/>
                    </a:lnL>
                    <a:lnR>
                      <a:noFill/>
                    </a:lnR>
                    <a:lnT>
                      <a:noFill/>
                    </a:lnT>
                    <a:lnB>
                      <a:noFill/>
                    </a:lnB>
                  </a:tcPr>
                </a:tc>
                <a:tc>
                  <a:txBody>
                    <a:bodyPr/>
                    <a:lstStyle/>
                    <a:p>
                      <a:pPr algn="ctr" fontAlgn="ctr"/>
                      <a:r>
                        <a:rPr lang="it-IT" sz="1600" b="0" i="0" u="none" strike="noStrike">
                          <a:solidFill>
                            <a:srgbClr val="000000"/>
                          </a:solidFill>
                          <a:effectLst/>
                          <a:latin typeface="Calibri"/>
                        </a:rPr>
                        <a:t> DAL 11/01/2018 A/RR</a:t>
                      </a:r>
                    </a:p>
                  </a:txBody>
                  <a:tcPr marL="12032" marR="12032" marT="4211" marB="0" anchor="ctr">
                    <a:lnL>
                      <a:noFill/>
                    </a:lnL>
                    <a:lnR>
                      <a:noFill/>
                    </a:lnR>
                    <a:lnT>
                      <a:noFill/>
                    </a:lnT>
                    <a:lnB>
                      <a:noFill/>
                    </a:lnB>
                  </a:tcPr>
                </a:tc>
                <a:tc>
                  <a:txBody>
                    <a:bodyPr/>
                    <a:lstStyle/>
                    <a:p>
                      <a:pPr algn="ctr" fontAlgn="ctr"/>
                      <a:r>
                        <a:rPr lang="it-IT" sz="1600" b="0" i="0" u="none" strike="noStrike" dirty="0">
                          <a:solidFill>
                            <a:srgbClr val="000000"/>
                          </a:solidFill>
                          <a:effectLst/>
                          <a:latin typeface="Calibri"/>
                        </a:rPr>
                        <a:t>15/01/18</a:t>
                      </a:r>
                    </a:p>
                  </a:txBody>
                  <a:tcPr marL="12032" marR="12032" marT="4211" marB="0" anchor="ctr">
                    <a:lnL>
                      <a:noFill/>
                    </a:lnL>
                    <a:lnR>
                      <a:noFill/>
                    </a:lnR>
                    <a:lnT>
                      <a:noFill/>
                    </a:lnT>
                    <a:lnB>
                      <a:noFill/>
                    </a:lnB>
                  </a:tcPr>
                </a:tc>
              </a:tr>
            </a:tbl>
          </a:graphicData>
        </a:graphic>
      </p:graphicFrame>
    </p:spTree>
    <p:extLst>
      <p:ext uri="{BB962C8B-B14F-4D97-AF65-F5344CB8AC3E}">
        <p14:creationId xmlns:p14="http://schemas.microsoft.com/office/powerpoint/2010/main" val="27608312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nvGraphicFramePr>
        <p:xfrm>
          <a:off x="215008" y="692696"/>
          <a:ext cx="8928992" cy="42484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1648005750"/>
              </p:ext>
            </p:extLst>
          </p:nvPr>
        </p:nvGraphicFramePr>
        <p:xfrm>
          <a:off x="611561" y="4891904"/>
          <a:ext cx="7848870" cy="1312262"/>
        </p:xfrm>
        <a:graphic>
          <a:graphicData uri="http://schemas.openxmlformats.org/drawingml/2006/table">
            <a:tbl>
              <a:tblPr/>
              <a:tblGrid>
                <a:gridCol w="1237279"/>
                <a:gridCol w="1584607"/>
                <a:gridCol w="1027769"/>
                <a:gridCol w="730501"/>
                <a:gridCol w="730501"/>
                <a:gridCol w="1077211"/>
                <a:gridCol w="730501"/>
                <a:gridCol w="730501"/>
              </a:tblGrid>
              <a:tr h="139200">
                <a:tc>
                  <a:txBody>
                    <a:bodyPr/>
                    <a:lstStyle/>
                    <a:p>
                      <a:pPr fontAlgn="b">
                        <a:lnSpc>
                          <a:spcPts val="1405"/>
                        </a:lnSpc>
                        <a:spcAft>
                          <a:spcPts val="0"/>
                        </a:spcAft>
                      </a:pPr>
                      <a:r>
                        <a:rPr lang="it-IT" sz="1200" b="1" kern="1200" dirty="0">
                          <a:solidFill>
                            <a:srgbClr val="000000"/>
                          </a:solidFill>
                          <a:latin typeface="Calibri"/>
                          <a:ea typeface="Times New Roman"/>
                          <a:cs typeface="Calibri"/>
                        </a:rPr>
                        <a:t> </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405"/>
                        </a:lnSpc>
                        <a:spcAft>
                          <a:spcPts val="0"/>
                        </a:spcAft>
                      </a:pPr>
                      <a:r>
                        <a:rPr lang="it-IT" sz="1200" b="1" kern="1200" dirty="0">
                          <a:solidFill>
                            <a:srgbClr val="000000"/>
                          </a:solidFill>
                          <a:latin typeface="Calibri"/>
                          <a:ea typeface="Times New Roman"/>
                          <a:cs typeface="Calibri"/>
                        </a:rPr>
                        <a:t>Sottogruppo</a:t>
                      </a:r>
                      <a:endParaRPr lang="it-IT" sz="1200" dirty="0">
                        <a:latin typeface="Calibri"/>
                        <a:ea typeface="Calibri"/>
                        <a:cs typeface="Times New Roman"/>
                      </a:endParaRPr>
                    </a:p>
                  </a:txBody>
                  <a:tcPr marL="4800" marR="4800" marT="48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200" b="1" kern="1200">
                          <a:solidFill>
                            <a:srgbClr val="000000"/>
                          </a:solidFill>
                          <a:latin typeface="Calibri"/>
                          <a:ea typeface="Times New Roman"/>
                          <a:cs typeface="Calibri"/>
                        </a:rPr>
                        <a:t>Spesa pro capite</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200" b="1" kern="1200">
                          <a:solidFill>
                            <a:srgbClr val="000000"/>
                          </a:solidFill>
                          <a:latin typeface="Calibri"/>
                          <a:ea typeface="Times New Roman"/>
                          <a:cs typeface="Calibri"/>
                        </a:rPr>
                        <a:t>Inc %</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el-GR" sz="1200" b="1" kern="1200">
                          <a:solidFill>
                            <a:srgbClr val="000000"/>
                          </a:solidFill>
                          <a:latin typeface="Calibri"/>
                          <a:ea typeface="Times New Roman"/>
                          <a:cs typeface="Calibri"/>
                        </a:rPr>
                        <a:t> Δ% 17-16</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200" b="1" kern="1200">
                          <a:solidFill>
                            <a:srgbClr val="000000"/>
                          </a:solidFill>
                          <a:latin typeface="Calibri"/>
                          <a:ea typeface="Times New Roman"/>
                          <a:cs typeface="Calibri"/>
                        </a:rPr>
                        <a:t>DDD/1000 ab die </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200" b="1" kern="1200">
                          <a:solidFill>
                            <a:srgbClr val="000000"/>
                          </a:solidFill>
                          <a:latin typeface="Calibri"/>
                          <a:ea typeface="Times New Roman"/>
                          <a:cs typeface="Calibri"/>
                        </a:rPr>
                        <a:t>Inc %</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el-GR" sz="1200" b="1" kern="1200">
                          <a:solidFill>
                            <a:srgbClr val="000000"/>
                          </a:solidFill>
                          <a:latin typeface="Calibri"/>
                          <a:ea typeface="Times New Roman"/>
                          <a:cs typeface="Calibri"/>
                        </a:rPr>
                        <a:t> Δ% 17-16</a:t>
                      </a:r>
                      <a:endParaRPr lang="it-IT" sz="120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r>
              <a:tr h="139200">
                <a:tc>
                  <a:txBody>
                    <a:bodyPr/>
                    <a:lstStyle/>
                    <a:p>
                      <a:pPr fontAlgn="b">
                        <a:lnSpc>
                          <a:spcPts val="1410"/>
                        </a:lnSpc>
                        <a:spcAft>
                          <a:spcPts val="0"/>
                        </a:spcAft>
                      </a:pPr>
                      <a:r>
                        <a:rPr lang="it-IT" sz="1200" b="1" kern="1200" dirty="0">
                          <a:solidFill>
                            <a:srgbClr val="000000"/>
                          </a:solidFill>
                          <a:latin typeface="Calibri"/>
                          <a:ea typeface="Times New Roman"/>
                          <a:cs typeface="Calibri"/>
                        </a:rPr>
                        <a:t>Insulina </a:t>
                      </a:r>
                      <a:r>
                        <a:rPr lang="it-IT" sz="1200" b="1" kern="1200" dirty="0" err="1">
                          <a:solidFill>
                            <a:srgbClr val="000000"/>
                          </a:solidFill>
                          <a:latin typeface="Calibri"/>
                          <a:ea typeface="Times New Roman"/>
                          <a:cs typeface="Calibri"/>
                        </a:rPr>
                        <a:t>glargine</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fontAlgn="b">
                        <a:lnSpc>
                          <a:spcPts val="1410"/>
                        </a:lnSpc>
                        <a:spcAft>
                          <a:spcPts val="0"/>
                        </a:spcAft>
                      </a:pPr>
                      <a:r>
                        <a:rPr lang="it-IT" sz="1200" b="1" kern="1200">
                          <a:solidFill>
                            <a:srgbClr val="000000"/>
                          </a:solidFill>
                          <a:latin typeface="Calibri"/>
                          <a:ea typeface="Times New Roman"/>
                          <a:cs typeface="Calibri"/>
                        </a:rPr>
                        <a:t>Totale</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2,29</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100,0%</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dirty="0">
                          <a:solidFill>
                            <a:srgbClr val="000000"/>
                          </a:solidFill>
                          <a:latin typeface="Calibri"/>
                          <a:ea typeface="Times New Roman"/>
                          <a:cs typeface="Calibri"/>
                        </a:rPr>
                        <a:t>-4,4%</a:t>
                      </a:r>
                      <a:endParaRPr lang="it-IT" sz="1200" dirty="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6,44</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100,0%</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7,3%</a:t>
                      </a:r>
                      <a:endParaRPr lang="it-IT" sz="120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9200">
                <a:tc>
                  <a:txBody>
                    <a:bodyPr/>
                    <a:lstStyle/>
                    <a:p>
                      <a:pPr fontAlgn="b">
                        <a:lnSpc>
                          <a:spcPts val="1410"/>
                        </a:lnSpc>
                        <a:spcAft>
                          <a:spcPts val="0"/>
                        </a:spcAft>
                      </a:pPr>
                      <a:r>
                        <a:rPr lang="it-IT" sz="1200" b="1" kern="1200" dirty="0">
                          <a:solidFill>
                            <a:srgbClr val="000000"/>
                          </a:solidFill>
                          <a:latin typeface="Calibri"/>
                          <a:ea typeface="Times New Roman"/>
                          <a:cs typeface="Calibri"/>
                        </a:rPr>
                        <a:t> </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fontAlgn="b">
                        <a:lnSpc>
                          <a:spcPts val="1410"/>
                        </a:lnSpc>
                        <a:spcAft>
                          <a:spcPts val="0"/>
                        </a:spcAft>
                      </a:pPr>
                      <a:r>
                        <a:rPr lang="it-IT" sz="1200" kern="1200" dirty="0">
                          <a:solidFill>
                            <a:srgbClr val="000000"/>
                          </a:solidFill>
                          <a:latin typeface="Calibri"/>
                          <a:ea typeface="Times New Roman"/>
                          <a:cs typeface="Calibri"/>
                        </a:rPr>
                        <a:t>originator</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1,18</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51,5%</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-17,6%</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3,64</a:t>
                      </a:r>
                      <a:endParaRPr lang="it-IT" sz="12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66,1%</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-8,2%</a:t>
                      </a:r>
                      <a:endParaRPr lang="it-IT" sz="120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a:noFill/>
                    </a:lnT>
                    <a:lnB>
                      <a:noFill/>
                    </a:lnB>
                  </a:tcPr>
                </a:tc>
              </a:tr>
              <a:tr h="139200">
                <a:tc>
                  <a:txBody>
                    <a:bodyPr/>
                    <a:lstStyle/>
                    <a:p>
                      <a:pPr fontAlgn="b">
                        <a:lnSpc>
                          <a:spcPts val="1410"/>
                        </a:lnSpc>
                        <a:spcAft>
                          <a:spcPts val="0"/>
                        </a:spcAft>
                      </a:pPr>
                      <a:r>
                        <a:rPr lang="it-IT" sz="1200" b="1" kern="1200">
                          <a:solidFill>
                            <a:srgbClr val="000000"/>
                          </a:solidFill>
                          <a:latin typeface="Calibri"/>
                          <a:ea typeface="Times New Roman"/>
                          <a:cs typeface="Calibri"/>
                        </a:rPr>
                        <a:t> </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fontAlgn="b">
                        <a:lnSpc>
                          <a:spcPts val="1410"/>
                        </a:lnSpc>
                        <a:spcAft>
                          <a:spcPts val="0"/>
                        </a:spcAft>
                      </a:pPr>
                      <a:r>
                        <a:rPr lang="it-IT" sz="1200" kern="1200" dirty="0">
                          <a:solidFill>
                            <a:srgbClr val="000000"/>
                          </a:solidFill>
                          <a:latin typeface="Calibri"/>
                          <a:ea typeface="Times New Roman"/>
                          <a:cs typeface="Calibri"/>
                        </a:rPr>
                        <a:t>biosimilare</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0,19</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8,3%</a:t>
                      </a:r>
                      <a:endParaRPr lang="it-IT" sz="12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136,2%</a:t>
                      </a:r>
                      <a:endParaRPr lang="it-IT" sz="12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0,66</a:t>
                      </a:r>
                      <a:endParaRPr lang="it-IT" sz="12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4,6%</a:t>
                      </a:r>
                      <a:endParaRPr lang="it-IT" sz="12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138,4%</a:t>
                      </a:r>
                      <a:endParaRPr lang="it-IT" sz="1200" dirty="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a:noFill/>
                    </a:lnT>
                    <a:lnB>
                      <a:noFill/>
                    </a:lnB>
                  </a:tcPr>
                </a:tc>
              </a:tr>
              <a:tr h="150528">
                <a:tc>
                  <a:txBody>
                    <a:bodyPr/>
                    <a:lstStyle/>
                    <a:p>
                      <a:pPr fontAlgn="b">
                        <a:lnSpc>
                          <a:spcPts val="1410"/>
                        </a:lnSpc>
                        <a:spcAft>
                          <a:spcPts val="0"/>
                        </a:spcAft>
                      </a:pPr>
                      <a:r>
                        <a:rPr lang="it-IT" sz="1200" b="1" kern="1200">
                          <a:solidFill>
                            <a:srgbClr val="000000"/>
                          </a:solidFill>
                          <a:latin typeface="Calibri"/>
                          <a:ea typeface="Times New Roman"/>
                          <a:cs typeface="Calibri"/>
                        </a:rPr>
                        <a:t> </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fontAlgn="b">
                        <a:lnSpc>
                          <a:spcPts val="1410"/>
                        </a:lnSpc>
                        <a:spcAft>
                          <a:spcPts val="0"/>
                        </a:spcAft>
                      </a:pPr>
                      <a:r>
                        <a:rPr lang="it-IT" sz="1200" kern="1200" dirty="0">
                          <a:solidFill>
                            <a:srgbClr val="000000"/>
                          </a:solidFill>
                          <a:latin typeface="Calibri"/>
                          <a:ea typeface="Times New Roman"/>
                          <a:cs typeface="Calibri"/>
                        </a:rPr>
                        <a:t>ALTRA </a:t>
                      </a:r>
                      <a:r>
                        <a:rPr lang="it-IT" sz="1200" kern="1200" dirty="0" smtClean="0">
                          <a:solidFill>
                            <a:srgbClr val="000000"/>
                          </a:solidFill>
                          <a:latin typeface="Calibri"/>
                          <a:ea typeface="Times New Roman"/>
                          <a:cs typeface="Calibri"/>
                        </a:rPr>
                        <a:t>INS. GLARGINE</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0,10</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4,2%</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nSpc>
                          <a:spcPct val="115000"/>
                        </a:lnSpc>
                      </a:pPr>
                      <a:endParaRPr lang="it-IT" sz="1200">
                        <a:latin typeface="Calibri"/>
                        <a:ea typeface="Times New Roman"/>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0,32</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0,0%</a:t>
                      </a:r>
                      <a:endParaRPr lang="it-IT" sz="12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 </a:t>
                      </a:r>
                      <a:endParaRPr lang="it-IT" sz="1200" dirty="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a:noFill/>
                    </a:lnT>
                    <a:lnB>
                      <a:noFill/>
                    </a:lnB>
                  </a:tcPr>
                </a:tc>
              </a:tr>
              <a:tr h="139200">
                <a:tc>
                  <a:txBody>
                    <a:bodyPr/>
                    <a:lstStyle/>
                    <a:p>
                      <a:pPr fontAlgn="b">
                        <a:lnSpc>
                          <a:spcPts val="1410"/>
                        </a:lnSpc>
                        <a:spcAft>
                          <a:spcPts val="0"/>
                        </a:spcAft>
                      </a:pPr>
                      <a:r>
                        <a:rPr lang="it-IT" sz="1200" b="1" kern="1200">
                          <a:solidFill>
                            <a:srgbClr val="000000"/>
                          </a:solidFill>
                          <a:latin typeface="Calibri"/>
                          <a:ea typeface="Times New Roman"/>
                          <a:cs typeface="Calibri"/>
                        </a:rPr>
                        <a:t> </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fontAlgn="b">
                        <a:lnSpc>
                          <a:spcPts val="1410"/>
                        </a:lnSpc>
                        <a:spcAft>
                          <a:spcPts val="0"/>
                        </a:spcAft>
                      </a:pPr>
                      <a:r>
                        <a:rPr lang="it-IT" sz="1200" kern="1200">
                          <a:solidFill>
                            <a:srgbClr val="000000"/>
                          </a:solidFill>
                          <a:latin typeface="Calibri"/>
                          <a:ea typeface="Times New Roman"/>
                          <a:cs typeface="Calibri"/>
                        </a:rPr>
                        <a:t>Altre insuline long acting</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0,83</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36,1%</a:t>
                      </a:r>
                      <a:endParaRPr lang="it-IT" sz="120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-6,7%</a:t>
                      </a:r>
                      <a:endParaRPr lang="it-IT" sz="120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1,82</a:t>
                      </a:r>
                      <a:endParaRPr lang="it-IT" sz="120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29,2%</a:t>
                      </a:r>
                      <a:endParaRPr lang="it-IT" sz="1200" dirty="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3,5%</a:t>
                      </a:r>
                      <a:endParaRPr lang="it-IT" sz="1200" dirty="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Rettangolo 3"/>
          <p:cNvSpPr/>
          <p:nvPr/>
        </p:nvSpPr>
        <p:spPr>
          <a:xfrm>
            <a:off x="7164288" y="5624704"/>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nvGraphicFramePr>
        <p:xfrm>
          <a:off x="215008" y="692696"/>
          <a:ext cx="8928992" cy="4176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1512542333"/>
              </p:ext>
            </p:extLst>
          </p:nvPr>
        </p:nvGraphicFramePr>
        <p:xfrm>
          <a:off x="611560" y="4869160"/>
          <a:ext cx="7848871" cy="1296143"/>
        </p:xfrm>
        <a:graphic>
          <a:graphicData uri="http://schemas.openxmlformats.org/drawingml/2006/table">
            <a:tbl>
              <a:tblPr/>
              <a:tblGrid>
                <a:gridCol w="1237279"/>
                <a:gridCol w="1584607"/>
                <a:gridCol w="1027770"/>
                <a:gridCol w="730501"/>
                <a:gridCol w="730501"/>
                <a:gridCol w="1077211"/>
                <a:gridCol w="730501"/>
                <a:gridCol w="730501"/>
              </a:tblGrid>
              <a:tr h="427267">
                <a:tc>
                  <a:txBody>
                    <a:bodyPr/>
                    <a:lstStyle/>
                    <a:p>
                      <a:pPr fontAlgn="b">
                        <a:lnSpc>
                          <a:spcPts val="1405"/>
                        </a:lnSpc>
                        <a:spcAft>
                          <a:spcPts val="0"/>
                        </a:spcAft>
                      </a:pPr>
                      <a:r>
                        <a:rPr lang="it-IT" sz="1200" b="1" kern="1200" dirty="0">
                          <a:solidFill>
                            <a:srgbClr val="000000"/>
                          </a:solidFill>
                          <a:latin typeface="Calibri"/>
                          <a:ea typeface="Times New Roman"/>
                          <a:cs typeface="Calibri"/>
                        </a:rPr>
                        <a:t> </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405"/>
                        </a:lnSpc>
                        <a:spcAft>
                          <a:spcPts val="0"/>
                        </a:spcAft>
                      </a:pPr>
                      <a:r>
                        <a:rPr lang="it-IT" sz="1200" b="1" kern="1200" dirty="0">
                          <a:solidFill>
                            <a:srgbClr val="000000"/>
                          </a:solidFill>
                          <a:latin typeface="Calibri"/>
                          <a:ea typeface="Times New Roman"/>
                          <a:cs typeface="Calibri"/>
                        </a:rPr>
                        <a:t>Sottogruppo</a:t>
                      </a:r>
                      <a:endParaRPr lang="it-IT" sz="1200" dirty="0">
                        <a:latin typeface="Calibri"/>
                        <a:ea typeface="Calibri"/>
                        <a:cs typeface="Times New Roman"/>
                      </a:endParaRPr>
                    </a:p>
                  </a:txBody>
                  <a:tcPr marL="4800" marR="4800" marT="48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200" b="1" kern="1200">
                          <a:solidFill>
                            <a:srgbClr val="000000"/>
                          </a:solidFill>
                          <a:latin typeface="Calibri"/>
                          <a:ea typeface="Times New Roman"/>
                          <a:cs typeface="Calibri"/>
                        </a:rPr>
                        <a:t>Spesa pro capite</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200" b="1" kern="1200">
                          <a:solidFill>
                            <a:srgbClr val="000000"/>
                          </a:solidFill>
                          <a:latin typeface="Calibri"/>
                          <a:ea typeface="Times New Roman"/>
                          <a:cs typeface="Calibri"/>
                        </a:rPr>
                        <a:t>Inc %</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el-GR" sz="1200" b="1" kern="1200">
                          <a:solidFill>
                            <a:srgbClr val="000000"/>
                          </a:solidFill>
                          <a:latin typeface="Calibri"/>
                          <a:ea typeface="Times New Roman"/>
                          <a:cs typeface="Calibri"/>
                        </a:rPr>
                        <a:t> Δ% 17-16</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200" b="1" kern="1200">
                          <a:solidFill>
                            <a:srgbClr val="000000"/>
                          </a:solidFill>
                          <a:latin typeface="Calibri"/>
                          <a:ea typeface="Times New Roman"/>
                          <a:cs typeface="Calibri"/>
                        </a:rPr>
                        <a:t>DDD/1000 ab die </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200" b="1" kern="1200">
                          <a:solidFill>
                            <a:srgbClr val="000000"/>
                          </a:solidFill>
                          <a:latin typeface="Calibri"/>
                          <a:ea typeface="Times New Roman"/>
                          <a:cs typeface="Calibri"/>
                        </a:rPr>
                        <a:t>Inc %</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el-GR" sz="1200" b="1" kern="1200">
                          <a:solidFill>
                            <a:srgbClr val="000000"/>
                          </a:solidFill>
                          <a:latin typeface="Calibri"/>
                          <a:ea typeface="Times New Roman"/>
                          <a:cs typeface="Calibri"/>
                        </a:rPr>
                        <a:t> Δ% 17-16</a:t>
                      </a:r>
                      <a:endParaRPr lang="it-IT" sz="120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r>
              <a:tr h="217219">
                <a:tc>
                  <a:txBody>
                    <a:bodyPr/>
                    <a:lstStyle/>
                    <a:p>
                      <a:pPr fontAlgn="b">
                        <a:lnSpc>
                          <a:spcPts val="1410"/>
                        </a:lnSpc>
                        <a:spcAft>
                          <a:spcPts val="0"/>
                        </a:spcAft>
                      </a:pPr>
                      <a:r>
                        <a:rPr lang="it-IT" sz="1200" b="1" kern="1200" dirty="0" err="1">
                          <a:solidFill>
                            <a:srgbClr val="000000"/>
                          </a:solidFill>
                          <a:latin typeface="Calibri"/>
                          <a:ea typeface="Times New Roman"/>
                          <a:cs typeface="Calibri"/>
                        </a:rPr>
                        <a:t>Follitropina</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fontAlgn="b">
                        <a:lnSpc>
                          <a:spcPts val="1410"/>
                        </a:lnSpc>
                        <a:spcAft>
                          <a:spcPts val="0"/>
                        </a:spcAft>
                      </a:pPr>
                      <a:r>
                        <a:rPr lang="it-IT" sz="1200" b="1" kern="1200" dirty="0">
                          <a:solidFill>
                            <a:srgbClr val="000000"/>
                          </a:solidFill>
                          <a:latin typeface="Calibri"/>
                          <a:ea typeface="Times New Roman"/>
                          <a:cs typeface="Calibri"/>
                        </a:rPr>
                        <a:t>Totale</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0,91</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100,0%</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-11,4%</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0,14</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100,0%</a:t>
                      </a:r>
                      <a:endParaRPr lang="it-IT" sz="12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200" b="1" kern="1200">
                          <a:solidFill>
                            <a:srgbClr val="000000"/>
                          </a:solidFill>
                          <a:latin typeface="Calibri"/>
                          <a:ea typeface="Times New Roman"/>
                          <a:cs typeface="Calibri"/>
                        </a:rPr>
                        <a:t>-5,5%</a:t>
                      </a:r>
                      <a:endParaRPr lang="it-IT" sz="120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7219">
                <a:tc>
                  <a:txBody>
                    <a:bodyPr/>
                    <a:lstStyle/>
                    <a:p>
                      <a:pPr fontAlgn="b">
                        <a:lnSpc>
                          <a:spcPts val="1410"/>
                        </a:lnSpc>
                        <a:spcAft>
                          <a:spcPts val="0"/>
                        </a:spcAft>
                      </a:pPr>
                      <a:r>
                        <a:rPr lang="it-IT" sz="1200" b="1" kern="1200">
                          <a:solidFill>
                            <a:srgbClr val="000000"/>
                          </a:solidFill>
                          <a:latin typeface="Calibri"/>
                          <a:ea typeface="Times New Roman"/>
                          <a:cs typeface="Calibri"/>
                        </a:rPr>
                        <a:t> </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fontAlgn="b">
                        <a:lnSpc>
                          <a:spcPts val="1410"/>
                        </a:lnSpc>
                        <a:spcAft>
                          <a:spcPts val="0"/>
                        </a:spcAft>
                      </a:pPr>
                      <a:r>
                        <a:rPr lang="it-IT" sz="1200" kern="1200" dirty="0">
                          <a:solidFill>
                            <a:srgbClr val="000000"/>
                          </a:solidFill>
                          <a:latin typeface="Calibri"/>
                          <a:ea typeface="Times New Roman"/>
                          <a:cs typeface="Calibri"/>
                        </a:rPr>
                        <a:t>originator</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0,40</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43,3%</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-29,3%</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0,05</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46,9%</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-23,4%</a:t>
                      </a:r>
                      <a:endParaRPr lang="it-IT" sz="1200" dirty="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a:noFill/>
                    </a:lnT>
                    <a:lnB>
                      <a:noFill/>
                    </a:lnB>
                  </a:tcPr>
                </a:tc>
              </a:tr>
              <a:tr h="217219">
                <a:tc>
                  <a:txBody>
                    <a:bodyPr/>
                    <a:lstStyle/>
                    <a:p>
                      <a:pPr fontAlgn="b">
                        <a:lnSpc>
                          <a:spcPts val="1410"/>
                        </a:lnSpc>
                        <a:spcAft>
                          <a:spcPts val="0"/>
                        </a:spcAft>
                      </a:pPr>
                      <a:r>
                        <a:rPr lang="it-IT" sz="1200" b="1" kern="1200">
                          <a:solidFill>
                            <a:srgbClr val="000000"/>
                          </a:solidFill>
                          <a:latin typeface="Calibri"/>
                          <a:ea typeface="Times New Roman"/>
                          <a:cs typeface="Calibri"/>
                        </a:rPr>
                        <a:t> </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fontAlgn="b">
                        <a:lnSpc>
                          <a:spcPts val="1410"/>
                        </a:lnSpc>
                        <a:spcAft>
                          <a:spcPts val="0"/>
                        </a:spcAft>
                      </a:pPr>
                      <a:r>
                        <a:rPr lang="it-IT" sz="1200" kern="1200">
                          <a:solidFill>
                            <a:srgbClr val="000000"/>
                          </a:solidFill>
                          <a:latin typeface="Calibri"/>
                          <a:ea typeface="Times New Roman"/>
                          <a:cs typeface="Calibri"/>
                        </a:rPr>
                        <a:t>biosimilare</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0,04</a:t>
                      </a:r>
                      <a:endParaRPr lang="it-IT" sz="12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4,2%</a:t>
                      </a:r>
                      <a:endParaRPr lang="it-IT" sz="12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291,4%</a:t>
                      </a:r>
                      <a:endParaRPr lang="it-IT" sz="12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0,01</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1,3%</a:t>
                      </a:r>
                      <a:endParaRPr lang="it-IT" sz="12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296,5%</a:t>
                      </a:r>
                      <a:endParaRPr lang="it-IT" sz="120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a:noFill/>
                    </a:lnT>
                    <a:lnB>
                      <a:noFill/>
                    </a:lnB>
                  </a:tcPr>
                </a:tc>
              </a:tr>
              <a:tr h="217219">
                <a:tc>
                  <a:txBody>
                    <a:bodyPr/>
                    <a:lstStyle/>
                    <a:p>
                      <a:pPr fontAlgn="b">
                        <a:lnSpc>
                          <a:spcPts val="1410"/>
                        </a:lnSpc>
                        <a:spcAft>
                          <a:spcPts val="0"/>
                        </a:spcAft>
                      </a:pPr>
                      <a:r>
                        <a:rPr lang="it-IT" sz="1200" b="1" kern="1200">
                          <a:solidFill>
                            <a:srgbClr val="000000"/>
                          </a:solidFill>
                          <a:latin typeface="Calibri"/>
                          <a:ea typeface="Times New Roman"/>
                          <a:cs typeface="Calibri"/>
                        </a:rPr>
                        <a:t> </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fontAlgn="b">
                        <a:lnSpc>
                          <a:spcPts val="1410"/>
                        </a:lnSpc>
                        <a:spcAft>
                          <a:spcPts val="0"/>
                        </a:spcAft>
                      </a:pPr>
                      <a:r>
                        <a:rPr lang="it-IT" sz="1200" kern="1200">
                          <a:solidFill>
                            <a:srgbClr val="000000"/>
                          </a:solidFill>
                          <a:latin typeface="Calibri"/>
                          <a:ea typeface="Times New Roman"/>
                          <a:cs typeface="Calibri"/>
                        </a:rPr>
                        <a:t>altra follitropina</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0,48</a:t>
                      </a:r>
                      <a:endParaRPr lang="it-IT" sz="12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a:solidFill>
                            <a:srgbClr val="000000"/>
                          </a:solidFill>
                          <a:latin typeface="Calibri"/>
                          <a:ea typeface="Times New Roman"/>
                          <a:cs typeface="Calibri"/>
                        </a:rPr>
                        <a:t>52,5%</a:t>
                      </a:r>
                      <a:endParaRPr lang="it-IT" sz="120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3,8%</a:t>
                      </a:r>
                      <a:endParaRPr lang="it-IT" sz="1200" dirty="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0,08</a:t>
                      </a:r>
                      <a:endParaRPr lang="it-IT" sz="1200" dirty="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51,9%</a:t>
                      </a:r>
                      <a:endParaRPr lang="it-IT" sz="1200" dirty="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200" kern="1200" dirty="0">
                          <a:solidFill>
                            <a:srgbClr val="000000"/>
                          </a:solidFill>
                          <a:latin typeface="Calibri"/>
                          <a:ea typeface="Times New Roman"/>
                          <a:cs typeface="Calibri"/>
                        </a:rPr>
                        <a:t>3,4%</a:t>
                      </a:r>
                      <a:endParaRPr lang="it-IT" sz="1200" dirty="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Rettangolo 3"/>
          <p:cNvSpPr/>
          <p:nvPr/>
        </p:nvSpPr>
        <p:spPr>
          <a:xfrm>
            <a:off x="7070678" y="5733256"/>
            <a:ext cx="475253"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48728" y="580040"/>
            <a:ext cx="5803592" cy="584776"/>
          </a:xfrm>
          <a:prstGeom prst="rect">
            <a:avLst/>
          </a:prstGeom>
        </p:spPr>
        <p:txBody>
          <a:bodyPr wrap="none">
            <a:spAutoFit/>
          </a:bodyPr>
          <a:lstStyle/>
          <a:p>
            <a:pPr>
              <a:buNone/>
            </a:pPr>
            <a:r>
              <a:rPr lang="it-IT" dirty="0" smtClean="0">
                <a:solidFill>
                  <a:srgbClr val="006699"/>
                </a:solidFill>
                <a:latin typeface="Tahoma" pitchFamily="34" charset="0"/>
                <a:ea typeface="Tahoma" pitchFamily="34" charset="0"/>
                <a:cs typeface="Tahoma" pitchFamily="34" charset="0"/>
              </a:rPr>
              <a:t>Biosimilari di terza generazione</a:t>
            </a:r>
            <a:endParaRPr lang="it-IT" dirty="0">
              <a:solidFill>
                <a:srgbClr val="006699"/>
              </a:solidFill>
              <a:latin typeface="Tahoma" pitchFamily="34" charset="0"/>
              <a:ea typeface="Tahoma" pitchFamily="34" charset="0"/>
              <a:cs typeface="Tahoma" pitchFamily="34" charset="0"/>
            </a:endParaRPr>
          </a:p>
        </p:txBody>
      </p:sp>
      <p:graphicFrame>
        <p:nvGraphicFramePr>
          <p:cNvPr id="4" name="Tabella 3"/>
          <p:cNvGraphicFramePr>
            <a:graphicFrameLocks noGrp="1"/>
          </p:cNvGraphicFramePr>
          <p:nvPr>
            <p:extLst>
              <p:ext uri="{D42A27DB-BD31-4B8C-83A1-F6EECF244321}">
                <p14:modId xmlns:p14="http://schemas.microsoft.com/office/powerpoint/2010/main" val="2165374927"/>
              </p:ext>
            </p:extLst>
          </p:nvPr>
        </p:nvGraphicFramePr>
        <p:xfrm>
          <a:off x="683568" y="1124744"/>
          <a:ext cx="7848873" cy="5162636"/>
        </p:xfrm>
        <a:graphic>
          <a:graphicData uri="http://schemas.openxmlformats.org/drawingml/2006/table">
            <a:tbl>
              <a:tblPr/>
              <a:tblGrid>
                <a:gridCol w="1932807"/>
                <a:gridCol w="3327788"/>
                <a:gridCol w="2588278"/>
              </a:tblGrid>
              <a:tr h="221037">
                <a:tc>
                  <a:txBody>
                    <a:bodyPr/>
                    <a:lstStyle/>
                    <a:p>
                      <a:pPr algn="l" fontAlgn="ctr"/>
                      <a:endParaRPr lang="it-IT" sz="1400" b="0" i="0" u="none" strike="noStrike" dirty="0">
                        <a:solidFill>
                          <a:srgbClr val="000000"/>
                        </a:solidFill>
                        <a:effectLst/>
                        <a:latin typeface="Cambria"/>
                      </a:endParaRPr>
                    </a:p>
                  </a:txBody>
                  <a:tcPr marL="8663" marR="8663" marT="3032" marB="0" anchor="ctr">
                    <a:lnL>
                      <a:noFill/>
                    </a:lnL>
                    <a:lnR>
                      <a:noFill/>
                    </a:lnR>
                    <a:lnT>
                      <a:noFill/>
                    </a:lnT>
                    <a:lnB>
                      <a:noFill/>
                    </a:lnB>
                    <a:solidFill>
                      <a:srgbClr val="95B3D7"/>
                    </a:solidFill>
                  </a:tcPr>
                </a:tc>
                <a:tc>
                  <a:txBody>
                    <a:bodyPr/>
                    <a:lstStyle/>
                    <a:p>
                      <a:pPr algn="ctr" fontAlgn="ctr"/>
                      <a:r>
                        <a:rPr lang="it-IT" sz="1400" b="1" i="0" u="none" strike="noStrike" dirty="0" smtClean="0">
                          <a:solidFill>
                            <a:srgbClr val="000000"/>
                          </a:solidFill>
                          <a:effectLst/>
                          <a:latin typeface="Calibri"/>
                        </a:rPr>
                        <a:t>APPROVAZIONE IN ITALIA</a:t>
                      </a:r>
                      <a:endParaRPr lang="it-IT" sz="1400" b="1" i="0" u="none" strike="noStrike" dirty="0">
                        <a:solidFill>
                          <a:srgbClr val="000000"/>
                        </a:solidFill>
                        <a:effectLst/>
                        <a:latin typeface="Calibri"/>
                      </a:endParaRPr>
                    </a:p>
                  </a:txBody>
                  <a:tcPr marL="8663" marR="8663" marT="3032" marB="0" anchor="ctr">
                    <a:lnL>
                      <a:noFill/>
                    </a:lnL>
                    <a:lnR>
                      <a:noFill/>
                    </a:lnR>
                    <a:lnT>
                      <a:noFill/>
                    </a:lnT>
                    <a:lnB>
                      <a:noFill/>
                    </a:lnB>
                    <a:solidFill>
                      <a:srgbClr val="95B3D7"/>
                    </a:solidFill>
                  </a:tcPr>
                </a:tc>
                <a:tc>
                  <a:txBody>
                    <a:bodyPr/>
                    <a:lstStyle/>
                    <a:p>
                      <a:pPr algn="ctr" fontAlgn="ctr"/>
                      <a:r>
                        <a:rPr lang="it-IT" sz="1400" b="1" i="0" u="none" strike="noStrike" dirty="0">
                          <a:solidFill>
                            <a:srgbClr val="000000"/>
                          </a:solidFill>
                          <a:effectLst/>
                          <a:latin typeface="Calibri"/>
                        </a:rPr>
                        <a:t>IN COMMERCIO </a:t>
                      </a:r>
                    </a:p>
                  </a:txBody>
                  <a:tcPr marL="8663" marR="8663" marT="3032" marB="0" anchor="ctr">
                    <a:lnL>
                      <a:noFill/>
                    </a:lnL>
                    <a:lnR>
                      <a:noFill/>
                    </a:lnR>
                    <a:lnT>
                      <a:noFill/>
                    </a:lnT>
                    <a:lnB>
                      <a:noFill/>
                    </a:lnB>
                    <a:solidFill>
                      <a:srgbClr val="95B3D7"/>
                    </a:solidFill>
                  </a:tcPr>
                </a:tc>
              </a:tr>
              <a:tr h="226079">
                <a:tc>
                  <a:txBody>
                    <a:bodyPr/>
                    <a:lstStyle/>
                    <a:p>
                      <a:pPr algn="ctr" fontAlgn="ctr"/>
                      <a:r>
                        <a:rPr lang="it-IT" sz="1400" b="1" i="0" u="none" strike="noStrike" dirty="0" err="1">
                          <a:solidFill>
                            <a:srgbClr val="000000"/>
                          </a:solidFill>
                          <a:effectLst/>
                          <a:latin typeface="Calibri"/>
                        </a:rPr>
                        <a:t>Rituximab</a:t>
                      </a:r>
                      <a:endParaRPr lang="it-IT" sz="1400" b="1" i="0" u="none" strike="noStrike" dirty="0">
                        <a:solidFill>
                          <a:srgbClr val="000000"/>
                        </a:solidFill>
                        <a:effectLst/>
                        <a:latin typeface="Calibri"/>
                      </a:endParaRPr>
                    </a:p>
                  </a:txBody>
                  <a:tcPr marL="8663" marR="8663" marT="8663" marB="0" anchor="ctr">
                    <a:lnL>
                      <a:noFill/>
                    </a:lnL>
                    <a:lnR>
                      <a:noFill/>
                    </a:lnR>
                    <a:lnT>
                      <a:noFill/>
                    </a:lnT>
                    <a:lnB>
                      <a:noFill/>
                    </a:lnB>
                    <a:solidFill>
                      <a:srgbClr val="DBE5F1"/>
                    </a:solidFill>
                  </a:tcPr>
                </a:tc>
                <a:tc>
                  <a:txBody>
                    <a:bodyPr/>
                    <a:lstStyle/>
                    <a:p>
                      <a:pPr algn="ctr" fontAlgn="ctr"/>
                      <a:r>
                        <a:rPr lang="it-IT" sz="1400" b="1" i="0" u="none" strike="noStrike">
                          <a:solidFill>
                            <a:srgbClr val="000000"/>
                          </a:solidFill>
                          <a:effectLst/>
                          <a:latin typeface="Calibri"/>
                        </a:rPr>
                        <a:t>MABTHERA</a:t>
                      </a:r>
                    </a:p>
                  </a:txBody>
                  <a:tcPr marL="8663" marR="8663" marT="3032" marB="0" anchor="ctr">
                    <a:lnL>
                      <a:noFill/>
                    </a:lnL>
                    <a:lnR>
                      <a:noFill/>
                    </a:lnR>
                    <a:lnT>
                      <a:noFill/>
                    </a:lnT>
                    <a:lnB>
                      <a:noFill/>
                    </a:lnB>
                    <a:solidFill>
                      <a:srgbClr val="DBE5F1"/>
                    </a:solidFill>
                  </a:tcPr>
                </a:tc>
                <a:tc>
                  <a:txBody>
                    <a:bodyPr/>
                    <a:lstStyle/>
                    <a:p>
                      <a:pPr algn="ctr" fontAlgn="ctr"/>
                      <a:r>
                        <a:rPr lang="it-IT" sz="1400" b="1" i="0" u="none" strike="noStrike" dirty="0">
                          <a:solidFill>
                            <a:srgbClr val="000000"/>
                          </a:solidFill>
                          <a:effectLst/>
                          <a:latin typeface="Calibri"/>
                        </a:rPr>
                        <a:t> </a:t>
                      </a:r>
                    </a:p>
                  </a:txBody>
                  <a:tcPr marL="8663" marR="8663" marT="8663" marB="0" anchor="ctr">
                    <a:lnL>
                      <a:noFill/>
                    </a:lnL>
                    <a:lnR>
                      <a:noFill/>
                    </a:lnR>
                    <a:lnT>
                      <a:noFill/>
                    </a:lnT>
                    <a:lnB>
                      <a:noFill/>
                    </a:lnB>
                    <a:solidFill>
                      <a:srgbClr val="DBE5F1"/>
                    </a:solidFill>
                  </a:tcPr>
                </a:tc>
              </a:tr>
              <a:tr h="221037">
                <a:tc>
                  <a:txBody>
                    <a:bodyPr/>
                    <a:lstStyle/>
                    <a:p>
                      <a:pPr algn="ctr" fontAlgn="ctr"/>
                      <a:r>
                        <a:rPr lang="it-IT" sz="1400" b="0" i="0" u="none" strike="noStrike">
                          <a:solidFill>
                            <a:srgbClr val="000000"/>
                          </a:solidFill>
                          <a:effectLst/>
                          <a:latin typeface="Calibri"/>
                        </a:rPr>
                        <a:t>TRUXIMA </a:t>
                      </a:r>
                    </a:p>
                  </a:txBody>
                  <a:tcPr marL="8663" marR="8663" marT="3032" marB="0" anchor="ctr">
                    <a:lnL>
                      <a:noFill/>
                    </a:lnL>
                    <a:lnR>
                      <a:noFill/>
                    </a:lnR>
                    <a:lnT>
                      <a:noFill/>
                    </a:lnT>
                    <a:lnB>
                      <a:noFill/>
                    </a:lnB>
                  </a:tcPr>
                </a:tc>
                <a:tc>
                  <a:txBody>
                    <a:bodyPr/>
                    <a:lstStyle/>
                    <a:p>
                      <a:pPr algn="ctr" fontAlgn="ctr"/>
                      <a:r>
                        <a:rPr lang="it-IT" sz="1400" b="0" i="0" u="none" strike="noStrike">
                          <a:solidFill>
                            <a:srgbClr val="000000"/>
                          </a:solidFill>
                          <a:effectLst/>
                          <a:latin typeface="Calibri"/>
                        </a:rPr>
                        <a:t>DAL 27/07/2017 H/OSP</a:t>
                      </a:r>
                    </a:p>
                  </a:txBody>
                  <a:tcPr marL="8663" marR="8663" marT="3032" marB="0" anchor="ctr">
                    <a:lnL>
                      <a:noFill/>
                    </a:lnL>
                    <a:lnR>
                      <a:noFill/>
                    </a:lnR>
                    <a:lnT>
                      <a:noFill/>
                    </a:lnT>
                    <a:lnB>
                      <a:noFill/>
                    </a:lnB>
                  </a:tcPr>
                </a:tc>
                <a:tc>
                  <a:txBody>
                    <a:bodyPr/>
                    <a:lstStyle/>
                    <a:p>
                      <a:pPr algn="ctr" fontAlgn="ctr"/>
                      <a:r>
                        <a:rPr lang="it-IT" sz="1400" b="0" i="0" u="none" strike="noStrike" dirty="0">
                          <a:solidFill>
                            <a:srgbClr val="000000"/>
                          </a:solidFill>
                          <a:effectLst/>
                          <a:latin typeface="Calibri"/>
                        </a:rPr>
                        <a:t>04/09/17</a:t>
                      </a:r>
                    </a:p>
                  </a:txBody>
                  <a:tcPr marL="8663" marR="8663" marT="3032" marB="0" anchor="ctr">
                    <a:lnL>
                      <a:noFill/>
                    </a:lnL>
                    <a:lnR>
                      <a:noFill/>
                    </a:lnR>
                    <a:lnT>
                      <a:noFill/>
                    </a:lnT>
                    <a:lnB>
                      <a:noFill/>
                    </a:lnB>
                  </a:tcPr>
                </a:tc>
              </a:tr>
              <a:tr h="483975">
                <a:tc>
                  <a:txBody>
                    <a:bodyPr/>
                    <a:lstStyle/>
                    <a:p>
                      <a:pPr algn="ctr" fontAlgn="ctr"/>
                      <a:r>
                        <a:rPr lang="it-IT" sz="1400" b="0" i="0" u="none" strike="noStrike">
                          <a:solidFill>
                            <a:srgbClr val="000000"/>
                          </a:solidFill>
                          <a:effectLst/>
                          <a:latin typeface="Calibri"/>
                        </a:rPr>
                        <a:t>RIXIMYO</a:t>
                      </a:r>
                    </a:p>
                  </a:txBody>
                  <a:tcPr marL="8663" marR="8663" marT="3032" marB="0" anchor="ctr">
                    <a:lnL>
                      <a:noFill/>
                    </a:lnL>
                    <a:lnR>
                      <a:noFill/>
                    </a:lnR>
                    <a:lnT>
                      <a:noFill/>
                    </a:lnT>
                    <a:lnB>
                      <a:noFill/>
                    </a:lnB>
                  </a:tcPr>
                </a:tc>
                <a:tc>
                  <a:txBody>
                    <a:bodyPr/>
                    <a:lstStyle/>
                    <a:p>
                      <a:pPr algn="ctr" fontAlgn="ctr"/>
                      <a:r>
                        <a:rPr lang="it-IT" sz="1400" b="0" i="0" u="none" strike="noStrike" dirty="0">
                          <a:solidFill>
                            <a:srgbClr val="000000"/>
                          </a:solidFill>
                          <a:effectLst/>
                          <a:latin typeface="Calibri"/>
                        </a:rPr>
                        <a:t>L.648  29/12/2017                           </a:t>
                      </a:r>
                      <a:endParaRPr lang="it-IT" sz="1400" b="0" i="0" u="none" strike="noStrike" dirty="0" smtClean="0">
                        <a:solidFill>
                          <a:srgbClr val="000000"/>
                        </a:solidFill>
                        <a:effectLst/>
                        <a:latin typeface="Calibri"/>
                      </a:endParaRPr>
                    </a:p>
                    <a:p>
                      <a:pPr algn="ctr" fontAlgn="ctr"/>
                      <a:r>
                        <a:rPr lang="it-IT" sz="1400" b="0" i="0" u="none" strike="noStrike" dirty="0" smtClean="0">
                          <a:solidFill>
                            <a:srgbClr val="000000"/>
                          </a:solidFill>
                          <a:effectLst/>
                          <a:latin typeface="Calibri"/>
                        </a:rPr>
                        <a:t> </a:t>
                      </a:r>
                      <a:r>
                        <a:rPr lang="it-IT" sz="1400" b="0" i="0" u="none" strike="noStrike" dirty="0">
                          <a:solidFill>
                            <a:srgbClr val="000000"/>
                          </a:solidFill>
                          <a:effectLst/>
                          <a:latin typeface="Calibri"/>
                        </a:rPr>
                        <a:t>IN PUBBLICAZIONE G.U RIMBORSABILITA'</a:t>
                      </a:r>
                    </a:p>
                  </a:txBody>
                  <a:tcPr marL="8663" marR="8663" marT="3032" marB="0" anchor="ctr">
                    <a:lnL>
                      <a:noFill/>
                    </a:lnL>
                    <a:lnR>
                      <a:noFill/>
                    </a:lnR>
                    <a:lnT>
                      <a:noFill/>
                    </a:lnT>
                    <a:lnB>
                      <a:noFill/>
                    </a:lnB>
                  </a:tcPr>
                </a:tc>
                <a:tc>
                  <a:txBody>
                    <a:bodyPr/>
                    <a:lstStyle/>
                    <a:p>
                      <a:pPr algn="ctr" fontAlgn="ctr"/>
                      <a:r>
                        <a:rPr lang="it-IT" sz="1400" b="0" i="0" u="none" strike="noStrike" dirty="0">
                          <a:solidFill>
                            <a:srgbClr val="000000"/>
                          </a:solidFill>
                          <a:effectLst/>
                          <a:latin typeface="Calibri"/>
                        </a:rPr>
                        <a:t> NON IN COMMERCIO</a:t>
                      </a:r>
                    </a:p>
                  </a:txBody>
                  <a:tcPr marL="8663" marR="8663" marT="3032" marB="0" anchor="ctr">
                    <a:lnL>
                      <a:noFill/>
                    </a:lnL>
                    <a:lnR>
                      <a:noFill/>
                    </a:lnR>
                    <a:lnT>
                      <a:noFill/>
                    </a:lnT>
                    <a:lnB>
                      <a:noFill/>
                    </a:lnB>
                  </a:tcPr>
                </a:tc>
              </a:tr>
              <a:tr h="221037">
                <a:tc>
                  <a:txBody>
                    <a:bodyPr/>
                    <a:lstStyle/>
                    <a:p>
                      <a:pPr algn="ctr" fontAlgn="ctr"/>
                      <a:r>
                        <a:rPr lang="it-IT" sz="1400" b="0" i="0" u="none" strike="noStrike">
                          <a:solidFill>
                            <a:srgbClr val="000000"/>
                          </a:solidFill>
                          <a:effectLst/>
                          <a:latin typeface="Calibri"/>
                        </a:rPr>
                        <a:t>RIXATHON </a:t>
                      </a:r>
                    </a:p>
                  </a:txBody>
                  <a:tcPr marL="8663" marR="8663" marT="3032" marB="0" anchor="ctr">
                    <a:lnL>
                      <a:noFill/>
                    </a:lnL>
                    <a:lnR>
                      <a:noFill/>
                    </a:lnR>
                    <a:lnT>
                      <a:noFill/>
                    </a:lnT>
                    <a:lnB>
                      <a:noFill/>
                    </a:lnB>
                  </a:tcPr>
                </a:tc>
                <a:tc>
                  <a:txBody>
                    <a:bodyPr/>
                    <a:lstStyle/>
                    <a:p>
                      <a:pPr algn="ctr" fontAlgn="ctr"/>
                      <a:r>
                        <a:rPr lang="it-IT" sz="1400" b="0" i="0" u="none" strike="noStrike" dirty="0">
                          <a:solidFill>
                            <a:srgbClr val="000000"/>
                          </a:solidFill>
                          <a:effectLst/>
                          <a:latin typeface="Calibri"/>
                        </a:rPr>
                        <a:t>DAL 29/11/2017  H/OSP</a:t>
                      </a:r>
                    </a:p>
                  </a:txBody>
                  <a:tcPr marL="8663" marR="8663" marT="3032" marB="0" anchor="ctr">
                    <a:lnL>
                      <a:noFill/>
                    </a:lnL>
                    <a:lnR>
                      <a:noFill/>
                    </a:lnR>
                    <a:lnT>
                      <a:noFill/>
                    </a:lnT>
                    <a:lnB>
                      <a:noFill/>
                    </a:lnB>
                  </a:tcPr>
                </a:tc>
                <a:tc>
                  <a:txBody>
                    <a:bodyPr/>
                    <a:lstStyle/>
                    <a:p>
                      <a:pPr algn="ctr" fontAlgn="ctr"/>
                      <a:r>
                        <a:rPr lang="it-IT" sz="1400" b="0" i="0" u="none" strike="noStrike" dirty="0">
                          <a:solidFill>
                            <a:srgbClr val="000000"/>
                          </a:solidFill>
                          <a:effectLst/>
                          <a:latin typeface="Calibri"/>
                        </a:rPr>
                        <a:t>28/02/18</a:t>
                      </a:r>
                    </a:p>
                  </a:txBody>
                  <a:tcPr marL="8663" marR="8663" marT="3032" marB="0" anchor="ctr">
                    <a:lnL>
                      <a:noFill/>
                    </a:lnL>
                    <a:lnR>
                      <a:noFill/>
                    </a:lnR>
                    <a:lnT>
                      <a:noFill/>
                    </a:lnT>
                    <a:lnB>
                      <a:noFill/>
                    </a:lnB>
                  </a:tcPr>
                </a:tc>
              </a:tr>
              <a:tr h="226079">
                <a:tc>
                  <a:txBody>
                    <a:bodyPr/>
                    <a:lstStyle/>
                    <a:p>
                      <a:pPr algn="ctr" fontAlgn="ctr"/>
                      <a:r>
                        <a:rPr lang="it-IT" sz="1400" b="1" i="0" u="none" strike="noStrike">
                          <a:solidFill>
                            <a:srgbClr val="000000"/>
                          </a:solidFill>
                          <a:effectLst/>
                          <a:latin typeface="Calibri"/>
                        </a:rPr>
                        <a:t>Etanercept</a:t>
                      </a:r>
                    </a:p>
                  </a:txBody>
                  <a:tcPr marL="8663" marR="8663" marT="8663" marB="0" anchor="ctr">
                    <a:lnL>
                      <a:noFill/>
                    </a:lnL>
                    <a:lnR>
                      <a:noFill/>
                    </a:lnR>
                    <a:lnT>
                      <a:noFill/>
                    </a:lnT>
                    <a:lnB>
                      <a:noFill/>
                    </a:lnB>
                    <a:solidFill>
                      <a:srgbClr val="DBE5F1"/>
                    </a:solidFill>
                  </a:tcPr>
                </a:tc>
                <a:tc>
                  <a:txBody>
                    <a:bodyPr/>
                    <a:lstStyle/>
                    <a:p>
                      <a:pPr algn="ctr" fontAlgn="ctr"/>
                      <a:r>
                        <a:rPr lang="it-IT" sz="1400" b="1" i="0" u="none" strike="noStrike" dirty="0">
                          <a:solidFill>
                            <a:srgbClr val="000000"/>
                          </a:solidFill>
                          <a:effectLst/>
                          <a:latin typeface="Calibri"/>
                        </a:rPr>
                        <a:t>ENBREL</a:t>
                      </a:r>
                    </a:p>
                  </a:txBody>
                  <a:tcPr marL="8663" marR="8663" marT="3032" marB="0" anchor="ctr">
                    <a:lnL>
                      <a:noFill/>
                    </a:lnL>
                    <a:lnR>
                      <a:noFill/>
                    </a:lnR>
                    <a:lnT>
                      <a:noFill/>
                    </a:lnT>
                    <a:lnB>
                      <a:noFill/>
                    </a:lnB>
                    <a:solidFill>
                      <a:srgbClr val="DBE5F1"/>
                    </a:solidFill>
                  </a:tcPr>
                </a:tc>
                <a:tc>
                  <a:txBody>
                    <a:bodyPr/>
                    <a:lstStyle/>
                    <a:p>
                      <a:pPr algn="ctr" fontAlgn="ctr"/>
                      <a:r>
                        <a:rPr lang="it-IT" sz="1400" b="1" i="0" u="none" strike="noStrike" dirty="0">
                          <a:solidFill>
                            <a:srgbClr val="000000"/>
                          </a:solidFill>
                          <a:effectLst/>
                          <a:latin typeface="Calibri"/>
                        </a:rPr>
                        <a:t>ENBREL</a:t>
                      </a:r>
                    </a:p>
                  </a:txBody>
                  <a:tcPr marL="8663" marR="8663" marT="8663" marB="0" anchor="ctr">
                    <a:lnL>
                      <a:noFill/>
                    </a:lnL>
                    <a:lnR>
                      <a:noFill/>
                    </a:lnR>
                    <a:lnT>
                      <a:noFill/>
                    </a:lnT>
                    <a:lnB>
                      <a:noFill/>
                    </a:lnB>
                    <a:solidFill>
                      <a:srgbClr val="DBE5F1"/>
                    </a:solidFill>
                  </a:tcPr>
                </a:tc>
              </a:tr>
              <a:tr h="221037">
                <a:tc>
                  <a:txBody>
                    <a:bodyPr/>
                    <a:lstStyle/>
                    <a:p>
                      <a:pPr algn="ctr" fontAlgn="ctr"/>
                      <a:r>
                        <a:rPr lang="it-IT" sz="1400" b="0" i="0" u="none" strike="noStrike">
                          <a:solidFill>
                            <a:srgbClr val="000000"/>
                          </a:solidFill>
                          <a:effectLst/>
                          <a:latin typeface="Calibri"/>
                        </a:rPr>
                        <a:t>BENEPALI</a:t>
                      </a:r>
                    </a:p>
                  </a:txBody>
                  <a:tcPr marL="8663" marR="8663" marT="3032" marB="0" anchor="ctr">
                    <a:lnL>
                      <a:noFill/>
                    </a:lnL>
                    <a:lnR>
                      <a:noFill/>
                    </a:lnR>
                    <a:lnT>
                      <a:noFill/>
                    </a:lnT>
                    <a:lnB>
                      <a:noFill/>
                    </a:lnB>
                  </a:tcPr>
                </a:tc>
                <a:tc>
                  <a:txBody>
                    <a:bodyPr/>
                    <a:lstStyle/>
                    <a:p>
                      <a:pPr algn="ctr" fontAlgn="b"/>
                      <a:r>
                        <a:rPr lang="it-IT" sz="1400" b="0" i="0" u="none" strike="noStrike" dirty="0">
                          <a:solidFill>
                            <a:srgbClr val="000000"/>
                          </a:solidFill>
                          <a:effectLst/>
                          <a:latin typeface="Calibri"/>
                        </a:rPr>
                        <a:t>DAL 14/06/2016 H/RRL</a:t>
                      </a:r>
                    </a:p>
                  </a:txBody>
                  <a:tcPr marL="8663" marR="8663" marT="3032" marB="0" anchor="b">
                    <a:lnL>
                      <a:noFill/>
                    </a:lnL>
                    <a:lnR>
                      <a:noFill/>
                    </a:lnR>
                    <a:lnT>
                      <a:noFill/>
                    </a:lnT>
                    <a:lnB>
                      <a:noFill/>
                    </a:lnB>
                  </a:tcPr>
                </a:tc>
                <a:tc>
                  <a:txBody>
                    <a:bodyPr/>
                    <a:lstStyle/>
                    <a:p>
                      <a:pPr algn="ctr" fontAlgn="b"/>
                      <a:r>
                        <a:rPr lang="it-IT" sz="1400" b="0" i="0" u="none" strike="noStrike" dirty="0">
                          <a:solidFill>
                            <a:srgbClr val="000000"/>
                          </a:solidFill>
                          <a:effectLst/>
                          <a:latin typeface="Calibri"/>
                        </a:rPr>
                        <a:t>17/10/16</a:t>
                      </a:r>
                    </a:p>
                  </a:txBody>
                  <a:tcPr marL="8663" marR="8663" marT="3032" marB="0" anchor="b">
                    <a:lnL>
                      <a:noFill/>
                    </a:lnL>
                    <a:lnR>
                      <a:noFill/>
                    </a:lnR>
                    <a:lnT>
                      <a:noFill/>
                    </a:lnT>
                    <a:lnB>
                      <a:noFill/>
                    </a:lnB>
                  </a:tcPr>
                </a:tc>
              </a:tr>
              <a:tr h="221037">
                <a:tc>
                  <a:txBody>
                    <a:bodyPr/>
                    <a:lstStyle/>
                    <a:p>
                      <a:pPr algn="ctr" fontAlgn="ctr"/>
                      <a:r>
                        <a:rPr lang="it-IT" sz="1400" b="0" i="0" u="none" strike="noStrike">
                          <a:solidFill>
                            <a:srgbClr val="000000"/>
                          </a:solidFill>
                          <a:effectLst/>
                          <a:latin typeface="Calibri"/>
                        </a:rPr>
                        <a:t>ERELZI</a:t>
                      </a:r>
                    </a:p>
                  </a:txBody>
                  <a:tcPr marL="8663" marR="8663" marT="3032" marB="0" anchor="ctr">
                    <a:lnL>
                      <a:noFill/>
                    </a:lnL>
                    <a:lnR>
                      <a:noFill/>
                    </a:lnR>
                    <a:lnT>
                      <a:noFill/>
                    </a:lnT>
                    <a:lnB>
                      <a:noFill/>
                    </a:lnB>
                  </a:tcPr>
                </a:tc>
                <a:tc>
                  <a:txBody>
                    <a:bodyPr/>
                    <a:lstStyle/>
                    <a:p>
                      <a:pPr algn="ctr" fontAlgn="b"/>
                      <a:r>
                        <a:rPr lang="it-IT" sz="1400" b="0" i="0" u="none" strike="noStrike" dirty="0">
                          <a:solidFill>
                            <a:srgbClr val="000000"/>
                          </a:solidFill>
                          <a:effectLst/>
                          <a:latin typeface="Calibri"/>
                        </a:rPr>
                        <a:t>DAL 07/12/2017 H/RRL</a:t>
                      </a:r>
                    </a:p>
                  </a:txBody>
                  <a:tcPr marL="8663" marR="8663" marT="3032" marB="0" anchor="b">
                    <a:lnL>
                      <a:noFill/>
                    </a:lnL>
                    <a:lnR>
                      <a:noFill/>
                    </a:lnR>
                    <a:lnT>
                      <a:noFill/>
                    </a:lnT>
                    <a:lnB>
                      <a:noFill/>
                    </a:lnB>
                  </a:tcPr>
                </a:tc>
                <a:tc>
                  <a:txBody>
                    <a:bodyPr/>
                    <a:lstStyle/>
                    <a:p>
                      <a:pPr algn="ctr" fontAlgn="b"/>
                      <a:r>
                        <a:rPr lang="it-IT" sz="1400" b="0" i="0" u="none" strike="noStrike" dirty="0">
                          <a:solidFill>
                            <a:srgbClr val="000000"/>
                          </a:solidFill>
                          <a:effectLst/>
                          <a:latin typeface="Calibri"/>
                        </a:rPr>
                        <a:t>09/03/18</a:t>
                      </a:r>
                    </a:p>
                  </a:txBody>
                  <a:tcPr marL="8663" marR="8663" marT="3032" marB="0" anchor="b">
                    <a:lnL>
                      <a:noFill/>
                    </a:lnL>
                    <a:lnR>
                      <a:noFill/>
                    </a:lnR>
                    <a:lnT>
                      <a:noFill/>
                    </a:lnT>
                    <a:lnB>
                      <a:noFill/>
                    </a:lnB>
                  </a:tcPr>
                </a:tc>
              </a:tr>
              <a:tr h="226079">
                <a:tc>
                  <a:txBody>
                    <a:bodyPr/>
                    <a:lstStyle/>
                    <a:p>
                      <a:pPr algn="ctr" fontAlgn="ctr"/>
                      <a:r>
                        <a:rPr lang="it-IT" sz="1400" b="1" i="0" u="none" strike="noStrike">
                          <a:solidFill>
                            <a:srgbClr val="000000"/>
                          </a:solidFill>
                          <a:effectLst/>
                          <a:latin typeface="Calibri"/>
                        </a:rPr>
                        <a:t>Infliximab</a:t>
                      </a:r>
                    </a:p>
                  </a:txBody>
                  <a:tcPr marL="8663" marR="8663" marT="8663" marB="0" anchor="ctr">
                    <a:lnL>
                      <a:noFill/>
                    </a:lnL>
                    <a:lnR>
                      <a:noFill/>
                    </a:lnR>
                    <a:lnT>
                      <a:noFill/>
                    </a:lnT>
                    <a:lnB>
                      <a:noFill/>
                    </a:lnB>
                    <a:solidFill>
                      <a:srgbClr val="DBE5F1"/>
                    </a:solidFill>
                  </a:tcPr>
                </a:tc>
                <a:tc>
                  <a:txBody>
                    <a:bodyPr/>
                    <a:lstStyle/>
                    <a:p>
                      <a:pPr algn="ctr" fontAlgn="ctr"/>
                      <a:r>
                        <a:rPr lang="it-IT" sz="1400" b="1" i="0" u="none" strike="noStrike" dirty="0">
                          <a:solidFill>
                            <a:srgbClr val="000000"/>
                          </a:solidFill>
                          <a:effectLst/>
                          <a:latin typeface="Calibri"/>
                        </a:rPr>
                        <a:t>REMICADE</a:t>
                      </a:r>
                    </a:p>
                  </a:txBody>
                  <a:tcPr marL="8663" marR="8663" marT="3032" marB="0" anchor="ctr">
                    <a:lnL>
                      <a:noFill/>
                    </a:lnL>
                    <a:lnR>
                      <a:noFill/>
                    </a:lnR>
                    <a:lnT>
                      <a:noFill/>
                    </a:lnT>
                    <a:lnB>
                      <a:noFill/>
                    </a:lnB>
                    <a:solidFill>
                      <a:srgbClr val="DBE5F1"/>
                    </a:solidFill>
                  </a:tcPr>
                </a:tc>
                <a:tc>
                  <a:txBody>
                    <a:bodyPr/>
                    <a:lstStyle/>
                    <a:p>
                      <a:pPr algn="ctr" fontAlgn="ctr"/>
                      <a:r>
                        <a:rPr lang="it-IT" sz="1400" b="1" i="0" u="none" strike="noStrike" dirty="0">
                          <a:solidFill>
                            <a:srgbClr val="000000"/>
                          </a:solidFill>
                          <a:effectLst/>
                          <a:latin typeface="Calibri"/>
                        </a:rPr>
                        <a:t> </a:t>
                      </a:r>
                    </a:p>
                  </a:txBody>
                  <a:tcPr marL="8663" marR="8663" marT="8663" marB="0" anchor="ctr">
                    <a:lnL>
                      <a:noFill/>
                    </a:lnL>
                    <a:lnR>
                      <a:noFill/>
                    </a:lnR>
                    <a:lnT>
                      <a:noFill/>
                    </a:lnT>
                    <a:lnB>
                      <a:noFill/>
                    </a:lnB>
                    <a:solidFill>
                      <a:srgbClr val="DBE5F1"/>
                    </a:solidFill>
                  </a:tcPr>
                </a:tc>
              </a:tr>
              <a:tr h="231726">
                <a:tc>
                  <a:txBody>
                    <a:bodyPr/>
                    <a:lstStyle/>
                    <a:p>
                      <a:pPr algn="ctr" fontAlgn="ctr"/>
                      <a:r>
                        <a:rPr lang="it-IT" sz="1400" b="0" i="0" u="none" strike="noStrike">
                          <a:solidFill>
                            <a:srgbClr val="000000"/>
                          </a:solidFill>
                          <a:effectLst/>
                          <a:latin typeface="Calibri"/>
                        </a:rPr>
                        <a:t>REMSIMA</a:t>
                      </a:r>
                    </a:p>
                  </a:txBody>
                  <a:tcPr marL="8663" marR="8663" marT="3032" marB="0" anchor="ctr">
                    <a:lnL>
                      <a:noFill/>
                    </a:lnL>
                    <a:lnR>
                      <a:noFill/>
                    </a:lnR>
                    <a:lnT>
                      <a:noFill/>
                    </a:lnT>
                    <a:lnB>
                      <a:noFill/>
                    </a:lnB>
                  </a:tcPr>
                </a:tc>
                <a:tc>
                  <a:txBody>
                    <a:bodyPr/>
                    <a:lstStyle/>
                    <a:p>
                      <a:pPr algn="ctr" fontAlgn="ctr"/>
                      <a:r>
                        <a:rPr lang="it-IT" sz="1400" b="0" i="0" u="none" strike="noStrike">
                          <a:solidFill>
                            <a:srgbClr val="000000"/>
                          </a:solidFill>
                          <a:effectLst/>
                          <a:latin typeface="Calibri"/>
                        </a:rPr>
                        <a:t>14/02/15</a:t>
                      </a:r>
                    </a:p>
                  </a:txBody>
                  <a:tcPr marL="8663" marR="8663" marT="3032" marB="0" anchor="ctr">
                    <a:lnL>
                      <a:noFill/>
                    </a:lnL>
                    <a:lnR>
                      <a:noFill/>
                    </a:lnR>
                    <a:lnT>
                      <a:noFill/>
                    </a:lnT>
                    <a:lnB>
                      <a:noFill/>
                    </a:lnB>
                  </a:tcPr>
                </a:tc>
                <a:tc>
                  <a:txBody>
                    <a:bodyPr/>
                    <a:lstStyle/>
                    <a:p>
                      <a:pPr algn="ctr" fontAlgn="ctr"/>
                      <a:r>
                        <a:rPr lang="it-IT" sz="1400" b="0" i="0" u="none" strike="noStrike" dirty="0">
                          <a:solidFill>
                            <a:srgbClr val="000000"/>
                          </a:solidFill>
                          <a:effectLst/>
                          <a:latin typeface="Calibri"/>
                        </a:rPr>
                        <a:t>DAL 01/01/2015 H/RRL</a:t>
                      </a:r>
                    </a:p>
                  </a:txBody>
                  <a:tcPr marL="8663" marR="8663" marT="3032" marB="0" anchor="ctr">
                    <a:lnL>
                      <a:noFill/>
                    </a:lnL>
                    <a:lnR>
                      <a:noFill/>
                    </a:lnR>
                    <a:lnT>
                      <a:noFill/>
                    </a:lnT>
                    <a:lnB>
                      <a:noFill/>
                    </a:lnB>
                  </a:tcPr>
                </a:tc>
              </a:tr>
              <a:tr h="221037">
                <a:tc>
                  <a:txBody>
                    <a:bodyPr/>
                    <a:lstStyle/>
                    <a:p>
                      <a:pPr algn="ctr" fontAlgn="ctr"/>
                      <a:r>
                        <a:rPr lang="it-IT" sz="1400" b="0" i="0" u="none" strike="noStrike">
                          <a:solidFill>
                            <a:srgbClr val="000000"/>
                          </a:solidFill>
                          <a:effectLst/>
                          <a:latin typeface="Calibri"/>
                        </a:rPr>
                        <a:t>FLIXABI</a:t>
                      </a:r>
                    </a:p>
                  </a:txBody>
                  <a:tcPr marL="8663" marR="8663" marT="3032" marB="0" anchor="ctr">
                    <a:lnL>
                      <a:noFill/>
                    </a:lnL>
                    <a:lnR>
                      <a:noFill/>
                    </a:lnR>
                    <a:lnT>
                      <a:noFill/>
                    </a:lnT>
                    <a:lnB>
                      <a:noFill/>
                    </a:lnB>
                  </a:tcPr>
                </a:tc>
                <a:tc>
                  <a:txBody>
                    <a:bodyPr/>
                    <a:lstStyle/>
                    <a:p>
                      <a:pPr algn="ctr" fontAlgn="ctr"/>
                      <a:r>
                        <a:rPr lang="it-IT" sz="1400" b="0" i="0" u="none" strike="noStrike" dirty="0">
                          <a:solidFill>
                            <a:srgbClr val="000000"/>
                          </a:solidFill>
                          <a:effectLst/>
                          <a:latin typeface="Calibri"/>
                        </a:rPr>
                        <a:t>05/06/17</a:t>
                      </a:r>
                    </a:p>
                  </a:txBody>
                  <a:tcPr marL="8663" marR="8663" marT="3032" marB="0" anchor="ctr">
                    <a:lnL>
                      <a:noFill/>
                    </a:lnL>
                    <a:lnR>
                      <a:noFill/>
                    </a:lnR>
                    <a:lnT>
                      <a:noFill/>
                    </a:lnT>
                    <a:lnB>
                      <a:noFill/>
                    </a:lnB>
                  </a:tcPr>
                </a:tc>
                <a:tc>
                  <a:txBody>
                    <a:bodyPr/>
                    <a:lstStyle/>
                    <a:p>
                      <a:pPr algn="ctr" fontAlgn="ctr"/>
                      <a:r>
                        <a:rPr lang="it-IT" sz="1400" b="0" i="0" u="none" strike="noStrike" dirty="0">
                          <a:solidFill>
                            <a:srgbClr val="000000"/>
                          </a:solidFill>
                          <a:effectLst/>
                          <a:latin typeface="Calibri"/>
                        </a:rPr>
                        <a:t>DAL 31/05/2017 H/RRL</a:t>
                      </a:r>
                    </a:p>
                  </a:txBody>
                  <a:tcPr marL="8663" marR="8663" marT="3032" marB="0" anchor="ctr">
                    <a:lnL>
                      <a:noFill/>
                    </a:lnL>
                    <a:lnR>
                      <a:noFill/>
                    </a:lnR>
                    <a:lnT>
                      <a:noFill/>
                    </a:lnT>
                    <a:lnB>
                      <a:noFill/>
                    </a:lnB>
                  </a:tcPr>
                </a:tc>
              </a:tr>
              <a:tr h="221037">
                <a:tc>
                  <a:txBody>
                    <a:bodyPr/>
                    <a:lstStyle/>
                    <a:p>
                      <a:pPr algn="ctr" fontAlgn="ctr"/>
                      <a:r>
                        <a:rPr lang="it-IT" sz="1400" b="0" i="0" u="none" strike="noStrike">
                          <a:solidFill>
                            <a:srgbClr val="000000"/>
                          </a:solidFill>
                          <a:effectLst/>
                          <a:latin typeface="Calibri"/>
                        </a:rPr>
                        <a:t>INFLECTRA</a:t>
                      </a:r>
                    </a:p>
                  </a:txBody>
                  <a:tcPr marL="8663" marR="8663" marT="3032" marB="0" anchor="ctr">
                    <a:lnL>
                      <a:noFill/>
                    </a:lnL>
                    <a:lnR>
                      <a:noFill/>
                    </a:lnR>
                    <a:lnT>
                      <a:noFill/>
                    </a:lnT>
                    <a:lnB>
                      <a:noFill/>
                    </a:lnB>
                  </a:tcPr>
                </a:tc>
                <a:tc>
                  <a:txBody>
                    <a:bodyPr/>
                    <a:lstStyle/>
                    <a:p>
                      <a:pPr algn="ctr" fontAlgn="ctr"/>
                      <a:r>
                        <a:rPr lang="it-IT" sz="1400" b="0" i="0" u="none" strike="noStrike">
                          <a:solidFill>
                            <a:srgbClr val="000000"/>
                          </a:solidFill>
                          <a:effectLst/>
                          <a:latin typeface="Calibri"/>
                        </a:rPr>
                        <a:t>16/02/15</a:t>
                      </a:r>
                    </a:p>
                  </a:txBody>
                  <a:tcPr marL="8663" marR="8663" marT="3032" marB="0" anchor="ctr">
                    <a:lnL>
                      <a:noFill/>
                    </a:lnL>
                    <a:lnR>
                      <a:noFill/>
                    </a:lnR>
                    <a:lnT>
                      <a:noFill/>
                    </a:lnT>
                    <a:lnB>
                      <a:noFill/>
                    </a:lnB>
                  </a:tcPr>
                </a:tc>
                <a:tc>
                  <a:txBody>
                    <a:bodyPr/>
                    <a:lstStyle/>
                    <a:p>
                      <a:pPr algn="ctr" fontAlgn="ctr"/>
                      <a:r>
                        <a:rPr lang="it-IT" sz="1400" b="0" i="0" u="none" strike="noStrike" dirty="0">
                          <a:solidFill>
                            <a:srgbClr val="000000"/>
                          </a:solidFill>
                          <a:effectLst/>
                          <a:latin typeface="Calibri"/>
                        </a:rPr>
                        <a:t>DAL 15/11/2014 H/RRL</a:t>
                      </a:r>
                    </a:p>
                  </a:txBody>
                  <a:tcPr marL="8663" marR="8663" marT="3032" marB="0" anchor="ctr">
                    <a:lnL>
                      <a:noFill/>
                    </a:lnL>
                    <a:lnR>
                      <a:noFill/>
                    </a:lnR>
                    <a:lnT>
                      <a:noFill/>
                    </a:lnT>
                    <a:lnB>
                      <a:noFill/>
                    </a:lnB>
                  </a:tcPr>
                </a:tc>
              </a:tr>
              <a:tr h="226079">
                <a:tc>
                  <a:txBody>
                    <a:bodyPr/>
                    <a:lstStyle/>
                    <a:p>
                      <a:pPr algn="ctr" fontAlgn="ctr"/>
                      <a:r>
                        <a:rPr lang="it-IT" sz="1400" b="1" i="0" u="none" strike="noStrike" dirty="0" err="1">
                          <a:solidFill>
                            <a:srgbClr val="000000"/>
                          </a:solidFill>
                          <a:effectLst/>
                          <a:latin typeface="Calibri"/>
                        </a:rPr>
                        <a:t>Adalimumab</a:t>
                      </a:r>
                      <a:endParaRPr lang="it-IT" sz="1400" b="1" i="0" u="none" strike="noStrike" dirty="0">
                        <a:solidFill>
                          <a:srgbClr val="000000"/>
                        </a:solidFill>
                        <a:effectLst/>
                        <a:latin typeface="Calibri"/>
                      </a:endParaRPr>
                    </a:p>
                  </a:txBody>
                  <a:tcPr marL="8663" marR="8663" marT="8663" marB="0" anchor="ctr">
                    <a:lnL>
                      <a:noFill/>
                    </a:lnL>
                    <a:lnR>
                      <a:noFill/>
                    </a:lnR>
                    <a:lnT>
                      <a:noFill/>
                    </a:lnT>
                    <a:lnB>
                      <a:noFill/>
                    </a:lnB>
                    <a:solidFill>
                      <a:srgbClr val="DBE5F1"/>
                    </a:solidFill>
                  </a:tcPr>
                </a:tc>
                <a:tc>
                  <a:txBody>
                    <a:bodyPr/>
                    <a:lstStyle/>
                    <a:p>
                      <a:pPr algn="ctr" fontAlgn="ctr"/>
                      <a:r>
                        <a:rPr lang="it-IT" sz="1400" b="1" i="0" u="none" strike="noStrike" dirty="0">
                          <a:solidFill>
                            <a:srgbClr val="000000"/>
                          </a:solidFill>
                          <a:effectLst/>
                          <a:latin typeface="Calibri"/>
                        </a:rPr>
                        <a:t>HUMIRA</a:t>
                      </a:r>
                    </a:p>
                  </a:txBody>
                  <a:tcPr marL="8663" marR="8663" marT="3032" marB="0" anchor="ctr">
                    <a:lnL>
                      <a:noFill/>
                    </a:lnL>
                    <a:lnR>
                      <a:noFill/>
                    </a:lnR>
                    <a:lnT>
                      <a:noFill/>
                    </a:lnT>
                    <a:lnB>
                      <a:noFill/>
                    </a:lnB>
                    <a:solidFill>
                      <a:srgbClr val="DBE5F1"/>
                    </a:solidFill>
                  </a:tcPr>
                </a:tc>
                <a:tc>
                  <a:txBody>
                    <a:bodyPr/>
                    <a:lstStyle/>
                    <a:p>
                      <a:pPr algn="ctr" fontAlgn="ctr"/>
                      <a:r>
                        <a:rPr lang="it-IT" sz="1400" b="1" i="0" u="none" strike="noStrike" dirty="0">
                          <a:solidFill>
                            <a:srgbClr val="000000"/>
                          </a:solidFill>
                          <a:effectLst/>
                          <a:latin typeface="Calibri"/>
                        </a:rPr>
                        <a:t> </a:t>
                      </a:r>
                    </a:p>
                  </a:txBody>
                  <a:tcPr marL="8663" marR="8663" marT="8663" marB="0" anchor="ctr">
                    <a:lnL>
                      <a:noFill/>
                    </a:lnL>
                    <a:lnR>
                      <a:noFill/>
                    </a:lnR>
                    <a:lnT>
                      <a:noFill/>
                    </a:lnT>
                    <a:lnB>
                      <a:noFill/>
                    </a:lnB>
                    <a:solidFill>
                      <a:srgbClr val="DBE5F1"/>
                    </a:solidFill>
                  </a:tcPr>
                </a:tc>
              </a:tr>
              <a:tr h="221037">
                <a:tc>
                  <a:txBody>
                    <a:bodyPr/>
                    <a:lstStyle/>
                    <a:p>
                      <a:pPr algn="ctr" fontAlgn="b"/>
                      <a:r>
                        <a:rPr lang="it-IT" sz="1400" b="0" i="0" u="none" strike="noStrike" dirty="0">
                          <a:solidFill>
                            <a:srgbClr val="000000"/>
                          </a:solidFill>
                          <a:effectLst/>
                          <a:latin typeface="Calibri"/>
                        </a:rPr>
                        <a:t>AMGEVITA</a:t>
                      </a:r>
                    </a:p>
                  </a:txBody>
                  <a:tcPr marL="8663" marR="8663" marT="3032" marB="0" anchor="b">
                    <a:lnL>
                      <a:noFill/>
                    </a:lnL>
                    <a:lnR>
                      <a:noFill/>
                    </a:lnR>
                    <a:lnT>
                      <a:noFill/>
                    </a:lnT>
                    <a:lnB>
                      <a:noFill/>
                    </a:lnB>
                  </a:tcPr>
                </a:tc>
                <a:tc>
                  <a:txBody>
                    <a:bodyPr/>
                    <a:lstStyle/>
                    <a:p>
                      <a:pPr algn="ctr" fontAlgn="ctr"/>
                      <a:r>
                        <a:rPr lang="it-IT" sz="1400" b="0" i="0" u="none" strike="noStrike">
                          <a:solidFill>
                            <a:srgbClr val="000000"/>
                          </a:solidFill>
                          <a:effectLst/>
                          <a:latin typeface="Calibri"/>
                        </a:rPr>
                        <a:t>PROSSIMA CNN </a:t>
                      </a:r>
                    </a:p>
                  </a:txBody>
                  <a:tcPr marL="8663" marR="8663" marT="3032" marB="0" anchor="ctr">
                    <a:lnL>
                      <a:noFill/>
                    </a:lnL>
                    <a:lnR>
                      <a:noFill/>
                    </a:lnR>
                    <a:lnT>
                      <a:noFill/>
                    </a:lnT>
                    <a:lnB>
                      <a:noFill/>
                    </a:lnB>
                  </a:tcPr>
                </a:tc>
                <a:tc>
                  <a:txBody>
                    <a:bodyPr/>
                    <a:lstStyle/>
                    <a:p>
                      <a:pPr algn="ctr" fontAlgn="b"/>
                      <a:r>
                        <a:rPr lang="it-IT" sz="1400" b="0" i="0" u="none" strike="noStrike" dirty="0">
                          <a:solidFill>
                            <a:srgbClr val="000000"/>
                          </a:solidFill>
                          <a:effectLst/>
                          <a:latin typeface="Calibri"/>
                        </a:rPr>
                        <a:t>IN NEGOZIAZIONE</a:t>
                      </a:r>
                    </a:p>
                  </a:txBody>
                  <a:tcPr marL="8663" marR="8663" marT="3032" marB="0" anchor="b">
                    <a:lnL>
                      <a:noFill/>
                    </a:lnL>
                    <a:lnR>
                      <a:noFill/>
                    </a:lnR>
                    <a:lnT>
                      <a:noFill/>
                    </a:lnT>
                    <a:lnB>
                      <a:noFill/>
                    </a:lnB>
                  </a:tcPr>
                </a:tc>
              </a:tr>
              <a:tr h="221037">
                <a:tc>
                  <a:txBody>
                    <a:bodyPr/>
                    <a:lstStyle/>
                    <a:p>
                      <a:pPr algn="ctr" fontAlgn="b"/>
                      <a:r>
                        <a:rPr lang="it-IT" sz="1400" b="0" i="0" u="none" strike="noStrike" dirty="0">
                          <a:solidFill>
                            <a:srgbClr val="000000"/>
                          </a:solidFill>
                          <a:effectLst/>
                          <a:latin typeface="Calibri"/>
                        </a:rPr>
                        <a:t>SOLYMBIC</a:t>
                      </a:r>
                    </a:p>
                  </a:txBody>
                  <a:tcPr marL="8663" marR="8663" marT="3032" marB="0" anchor="b">
                    <a:lnL>
                      <a:noFill/>
                    </a:lnL>
                    <a:lnR>
                      <a:noFill/>
                    </a:lnR>
                    <a:lnT>
                      <a:noFill/>
                    </a:lnT>
                    <a:lnB>
                      <a:noFill/>
                    </a:lnB>
                  </a:tcPr>
                </a:tc>
                <a:tc>
                  <a:txBody>
                    <a:bodyPr/>
                    <a:lstStyle/>
                    <a:p>
                      <a:pPr algn="ctr" fontAlgn="ctr"/>
                      <a:r>
                        <a:rPr lang="it-IT" sz="1400" b="0" i="0" u="none" strike="noStrike" dirty="0">
                          <a:solidFill>
                            <a:srgbClr val="000000"/>
                          </a:solidFill>
                          <a:effectLst/>
                          <a:latin typeface="Calibri"/>
                        </a:rPr>
                        <a:t>PROSSIMA CNN </a:t>
                      </a:r>
                    </a:p>
                  </a:txBody>
                  <a:tcPr marL="8663" marR="8663" marT="3032" marB="0" anchor="ctr">
                    <a:lnL>
                      <a:noFill/>
                    </a:lnL>
                    <a:lnR>
                      <a:noFill/>
                    </a:lnR>
                    <a:lnT>
                      <a:noFill/>
                    </a:lnT>
                    <a:lnB>
                      <a:noFill/>
                    </a:lnB>
                  </a:tcPr>
                </a:tc>
                <a:tc>
                  <a:txBody>
                    <a:bodyPr/>
                    <a:lstStyle/>
                    <a:p>
                      <a:pPr algn="ctr" fontAlgn="ctr"/>
                      <a:r>
                        <a:rPr lang="it-IT" sz="1400" b="0" i="0" u="none" strike="noStrike" dirty="0">
                          <a:solidFill>
                            <a:srgbClr val="000000"/>
                          </a:solidFill>
                          <a:effectLst/>
                          <a:latin typeface="Calibri"/>
                        </a:rPr>
                        <a:t>NON IN COMMERCIO</a:t>
                      </a:r>
                    </a:p>
                  </a:txBody>
                  <a:tcPr marL="8663" marR="8663" marT="3032" marB="0" anchor="ctr">
                    <a:lnL>
                      <a:noFill/>
                    </a:lnL>
                    <a:lnR>
                      <a:noFill/>
                    </a:lnR>
                    <a:lnT>
                      <a:noFill/>
                    </a:lnT>
                    <a:lnB>
                      <a:noFill/>
                    </a:lnB>
                  </a:tcPr>
                </a:tc>
              </a:tr>
              <a:tr h="221037">
                <a:tc>
                  <a:txBody>
                    <a:bodyPr/>
                    <a:lstStyle/>
                    <a:p>
                      <a:pPr algn="ctr" fontAlgn="b"/>
                      <a:r>
                        <a:rPr lang="it-IT" sz="1400" b="0" i="0" u="none" strike="noStrike">
                          <a:solidFill>
                            <a:srgbClr val="000000"/>
                          </a:solidFill>
                          <a:effectLst/>
                          <a:latin typeface="Calibri"/>
                        </a:rPr>
                        <a:t>IMRALDI</a:t>
                      </a:r>
                    </a:p>
                  </a:txBody>
                  <a:tcPr marL="8663" marR="8663" marT="3032" marB="0" anchor="b">
                    <a:lnL>
                      <a:noFill/>
                    </a:lnL>
                    <a:lnR>
                      <a:noFill/>
                    </a:lnR>
                    <a:lnT>
                      <a:noFill/>
                    </a:lnT>
                    <a:lnB>
                      <a:noFill/>
                    </a:lnB>
                  </a:tcPr>
                </a:tc>
                <a:tc>
                  <a:txBody>
                    <a:bodyPr/>
                    <a:lstStyle/>
                    <a:p>
                      <a:pPr algn="ctr" fontAlgn="ctr"/>
                      <a:r>
                        <a:rPr lang="it-IT" sz="1400" b="0" i="0" u="none" strike="noStrike">
                          <a:solidFill>
                            <a:srgbClr val="000000"/>
                          </a:solidFill>
                          <a:effectLst/>
                          <a:latin typeface="Calibri"/>
                        </a:rPr>
                        <a:t>PROSSIMA CNN </a:t>
                      </a:r>
                    </a:p>
                  </a:txBody>
                  <a:tcPr marL="8663" marR="8663" marT="3032" marB="0" anchor="ctr">
                    <a:lnL>
                      <a:noFill/>
                    </a:lnL>
                    <a:lnR>
                      <a:noFill/>
                    </a:lnR>
                    <a:lnT>
                      <a:noFill/>
                    </a:lnT>
                    <a:lnB>
                      <a:noFill/>
                    </a:lnB>
                  </a:tcPr>
                </a:tc>
                <a:tc>
                  <a:txBody>
                    <a:bodyPr/>
                    <a:lstStyle/>
                    <a:p>
                      <a:pPr algn="ctr" fontAlgn="b"/>
                      <a:r>
                        <a:rPr lang="it-IT" sz="1400" b="0" i="0" u="none" strike="noStrike" dirty="0">
                          <a:solidFill>
                            <a:srgbClr val="000000"/>
                          </a:solidFill>
                          <a:effectLst/>
                          <a:latin typeface="Calibri"/>
                        </a:rPr>
                        <a:t>IN NEGOZIAZIONE</a:t>
                      </a:r>
                    </a:p>
                  </a:txBody>
                  <a:tcPr marL="8663" marR="8663" marT="3032" marB="0" anchor="b">
                    <a:lnL>
                      <a:noFill/>
                    </a:lnL>
                    <a:lnR>
                      <a:noFill/>
                    </a:lnR>
                    <a:lnT>
                      <a:noFill/>
                    </a:lnT>
                    <a:lnB>
                      <a:noFill/>
                    </a:lnB>
                  </a:tcPr>
                </a:tc>
              </a:tr>
              <a:tr h="221037">
                <a:tc>
                  <a:txBody>
                    <a:bodyPr/>
                    <a:lstStyle/>
                    <a:p>
                      <a:pPr algn="ctr" fontAlgn="b"/>
                      <a:r>
                        <a:rPr lang="it-IT" sz="1400" b="0" i="0" u="none" strike="noStrike" dirty="0">
                          <a:solidFill>
                            <a:srgbClr val="000000"/>
                          </a:solidFill>
                          <a:effectLst/>
                          <a:latin typeface="Calibri"/>
                        </a:rPr>
                        <a:t>CYLTEZO</a:t>
                      </a:r>
                    </a:p>
                  </a:txBody>
                  <a:tcPr marL="8663" marR="8663" marT="3032" marB="0" anchor="b">
                    <a:lnL>
                      <a:noFill/>
                    </a:lnL>
                    <a:lnR>
                      <a:noFill/>
                    </a:lnR>
                    <a:lnT>
                      <a:noFill/>
                    </a:lnT>
                    <a:lnB>
                      <a:noFill/>
                    </a:lnB>
                  </a:tcPr>
                </a:tc>
                <a:tc>
                  <a:txBody>
                    <a:bodyPr/>
                    <a:lstStyle/>
                    <a:p>
                      <a:pPr algn="ctr" fontAlgn="ctr"/>
                      <a:r>
                        <a:rPr lang="it-IT" sz="1400" b="0" i="0" u="none" strike="noStrike" dirty="0">
                          <a:solidFill>
                            <a:srgbClr val="000000"/>
                          </a:solidFill>
                          <a:effectLst/>
                          <a:latin typeface="Calibri"/>
                        </a:rPr>
                        <a:t>PROSSIMA CNN </a:t>
                      </a:r>
                    </a:p>
                  </a:txBody>
                  <a:tcPr marL="8663" marR="8663" marT="3032" marB="0" anchor="ctr">
                    <a:lnL>
                      <a:noFill/>
                    </a:lnL>
                    <a:lnR>
                      <a:noFill/>
                    </a:lnR>
                    <a:lnT>
                      <a:noFill/>
                    </a:lnT>
                    <a:lnB>
                      <a:noFill/>
                    </a:lnB>
                  </a:tcPr>
                </a:tc>
                <a:tc>
                  <a:txBody>
                    <a:bodyPr/>
                    <a:lstStyle/>
                    <a:p>
                      <a:pPr algn="ctr" fontAlgn="ctr"/>
                      <a:r>
                        <a:rPr lang="it-IT" sz="1400" b="0" i="0" u="none" strike="noStrike" dirty="0">
                          <a:solidFill>
                            <a:srgbClr val="000000"/>
                          </a:solidFill>
                          <a:effectLst/>
                          <a:latin typeface="Calibri"/>
                        </a:rPr>
                        <a:t>NON IN COMMERCIO</a:t>
                      </a:r>
                    </a:p>
                  </a:txBody>
                  <a:tcPr marL="8663" marR="8663" marT="3032" marB="0" anchor="ctr">
                    <a:lnL>
                      <a:noFill/>
                    </a:lnL>
                    <a:lnR>
                      <a:noFill/>
                    </a:lnR>
                    <a:lnT>
                      <a:noFill/>
                    </a:lnT>
                    <a:lnB>
                      <a:noFill/>
                    </a:lnB>
                  </a:tcPr>
                </a:tc>
              </a:tr>
              <a:tr h="226079">
                <a:tc>
                  <a:txBody>
                    <a:bodyPr/>
                    <a:lstStyle/>
                    <a:p>
                      <a:pPr algn="ctr" fontAlgn="ctr"/>
                      <a:r>
                        <a:rPr lang="it-IT" sz="1400" b="1" i="0" u="none" strike="noStrike" dirty="0" err="1">
                          <a:solidFill>
                            <a:srgbClr val="000000"/>
                          </a:solidFill>
                          <a:effectLst/>
                          <a:latin typeface="Calibri"/>
                        </a:rPr>
                        <a:t>Trastuzumab</a:t>
                      </a:r>
                      <a:endParaRPr lang="it-IT" sz="1400" b="1" i="0" u="none" strike="noStrike" dirty="0">
                        <a:solidFill>
                          <a:srgbClr val="000000"/>
                        </a:solidFill>
                        <a:effectLst/>
                        <a:latin typeface="Calibri"/>
                      </a:endParaRPr>
                    </a:p>
                  </a:txBody>
                  <a:tcPr marL="8663" marR="8663" marT="8663" marB="0" anchor="ctr">
                    <a:lnL>
                      <a:noFill/>
                    </a:lnL>
                    <a:lnR>
                      <a:noFill/>
                    </a:lnR>
                    <a:lnT>
                      <a:noFill/>
                    </a:lnT>
                    <a:lnB>
                      <a:noFill/>
                    </a:lnB>
                    <a:solidFill>
                      <a:srgbClr val="DBE5F1"/>
                    </a:solidFill>
                  </a:tcPr>
                </a:tc>
                <a:tc>
                  <a:txBody>
                    <a:bodyPr/>
                    <a:lstStyle/>
                    <a:p>
                      <a:pPr algn="ctr" fontAlgn="ctr"/>
                      <a:r>
                        <a:rPr lang="it-IT" sz="1400" b="1" i="0" u="none" strike="noStrike" dirty="0">
                          <a:solidFill>
                            <a:srgbClr val="000000"/>
                          </a:solidFill>
                          <a:effectLst/>
                          <a:latin typeface="Calibri"/>
                        </a:rPr>
                        <a:t>HERCEPTIN</a:t>
                      </a:r>
                    </a:p>
                  </a:txBody>
                  <a:tcPr marL="8663" marR="8663" marT="3032" marB="0" anchor="ctr">
                    <a:lnL>
                      <a:noFill/>
                    </a:lnL>
                    <a:lnR>
                      <a:noFill/>
                    </a:lnR>
                    <a:lnT>
                      <a:noFill/>
                    </a:lnT>
                    <a:lnB>
                      <a:noFill/>
                    </a:lnB>
                    <a:solidFill>
                      <a:srgbClr val="DBE5F1"/>
                    </a:solidFill>
                  </a:tcPr>
                </a:tc>
                <a:tc>
                  <a:txBody>
                    <a:bodyPr/>
                    <a:lstStyle/>
                    <a:p>
                      <a:pPr algn="ctr" fontAlgn="ctr"/>
                      <a:r>
                        <a:rPr lang="it-IT" sz="1400" b="1" i="0" u="none" strike="noStrike" dirty="0">
                          <a:solidFill>
                            <a:srgbClr val="000000"/>
                          </a:solidFill>
                          <a:effectLst/>
                          <a:latin typeface="Calibri"/>
                        </a:rPr>
                        <a:t> </a:t>
                      </a:r>
                    </a:p>
                  </a:txBody>
                  <a:tcPr marL="8663" marR="8663" marT="8663" marB="0" anchor="ctr">
                    <a:lnL>
                      <a:noFill/>
                    </a:lnL>
                    <a:lnR>
                      <a:noFill/>
                    </a:lnR>
                    <a:lnT>
                      <a:noFill/>
                    </a:lnT>
                    <a:lnB>
                      <a:noFill/>
                    </a:lnB>
                    <a:solidFill>
                      <a:srgbClr val="DBE5F1"/>
                    </a:solidFill>
                  </a:tcPr>
                </a:tc>
              </a:tr>
              <a:tr h="221037">
                <a:tc>
                  <a:txBody>
                    <a:bodyPr/>
                    <a:lstStyle/>
                    <a:p>
                      <a:pPr algn="ctr" fontAlgn="b"/>
                      <a:r>
                        <a:rPr lang="it-IT" sz="1400" b="0" i="0" u="none" strike="noStrike" dirty="0">
                          <a:solidFill>
                            <a:srgbClr val="000000"/>
                          </a:solidFill>
                          <a:effectLst/>
                          <a:latin typeface="Calibri"/>
                        </a:rPr>
                        <a:t>HERZUMA</a:t>
                      </a:r>
                    </a:p>
                  </a:txBody>
                  <a:tcPr marL="8663" marR="8663" marT="3032" marB="0" anchor="b">
                    <a:lnL>
                      <a:noFill/>
                    </a:lnL>
                    <a:lnR>
                      <a:noFill/>
                    </a:lnR>
                    <a:lnT>
                      <a:noFill/>
                    </a:lnT>
                    <a:lnB>
                      <a:noFill/>
                    </a:lnB>
                  </a:tcPr>
                </a:tc>
                <a:tc>
                  <a:txBody>
                    <a:bodyPr/>
                    <a:lstStyle/>
                    <a:p>
                      <a:pPr algn="ctr" fontAlgn="b"/>
                      <a:r>
                        <a:rPr lang="it-IT" sz="1400" b="0" i="0" u="none" strike="noStrike" dirty="0">
                          <a:solidFill>
                            <a:srgbClr val="000000"/>
                          </a:solidFill>
                          <a:effectLst/>
                          <a:latin typeface="Calibri"/>
                        </a:rPr>
                        <a:t>IN NEGOZIAZIONE</a:t>
                      </a:r>
                    </a:p>
                  </a:txBody>
                  <a:tcPr marL="8663" marR="8663" marT="3032" marB="0" anchor="b">
                    <a:lnL>
                      <a:noFill/>
                    </a:lnL>
                    <a:lnR>
                      <a:noFill/>
                    </a:lnR>
                    <a:lnT>
                      <a:noFill/>
                    </a:lnT>
                    <a:lnB>
                      <a:noFill/>
                    </a:lnB>
                  </a:tcPr>
                </a:tc>
                <a:tc>
                  <a:txBody>
                    <a:bodyPr/>
                    <a:lstStyle/>
                    <a:p>
                      <a:pPr algn="ctr" fontAlgn="ctr"/>
                      <a:r>
                        <a:rPr lang="it-IT" sz="1400" b="0" i="0" u="none" strike="noStrike" dirty="0">
                          <a:solidFill>
                            <a:srgbClr val="000000"/>
                          </a:solidFill>
                          <a:effectLst/>
                          <a:latin typeface="Calibri"/>
                        </a:rPr>
                        <a:t>NON IN COMMERCIO</a:t>
                      </a:r>
                    </a:p>
                  </a:txBody>
                  <a:tcPr marL="8663" marR="8663" marT="3032" marB="0" anchor="ctr">
                    <a:lnL>
                      <a:noFill/>
                    </a:lnL>
                    <a:lnR>
                      <a:noFill/>
                    </a:lnR>
                    <a:lnT>
                      <a:noFill/>
                    </a:lnT>
                    <a:lnB>
                      <a:noFill/>
                    </a:lnB>
                  </a:tcPr>
                </a:tc>
              </a:tr>
              <a:tr h="221037">
                <a:tc>
                  <a:txBody>
                    <a:bodyPr/>
                    <a:lstStyle/>
                    <a:p>
                      <a:pPr algn="ctr" fontAlgn="b"/>
                      <a:r>
                        <a:rPr lang="it-IT" sz="1400" b="0" i="0" u="none" strike="noStrike" dirty="0">
                          <a:solidFill>
                            <a:srgbClr val="000000"/>
                          </a:solidFill>
                          <a:effectLst/>
                          <a:latin typeface="Calibri"/>
                        </a:rPr>
                        <a:t>ONTRUZANT</a:t>
                      </a:r>
                    </a:p>
                  </a:txBody>
                  <a:tcPr marL="8663" marR="8663" marT="3032" marB="0" anchor="b">
                    <a:lnL>
                      <a:noFill/>
                    </a:lnL>
                    <a:lnR>
                      <a:noFill/>
                    </a:lnR>
                    <a:lnT>
                      <a:noFill/>
                    </a:lnT>
                    <a:lnB>
                      <a:noFill/>
                    </a:lnB>
                  </a:tcPr>
                </a:tc>
                <a:tc>
                  <a:txBody>
                    <a:bodyPr/>
                    <a:lstStyle/>
                    <a:p>
                      <a:pPr algn="ctr" fontAlgn="b"/>
                      <a:r>
                        <a:rPr lang="it-IT" sz="1400" b="0" i="0" u="none" strike="noStrike" dirty="0">
                          <a:solidFill>
                            <a:srgbClr val="000000"/>
                          </a:solidFill>
                          <a:effectLst/>
                          <a:latin typeface="Calibri"/>
                        </a:rPr>
                        <a:t>9/3/2018 CNN</a:t>
                      </a:r>
                    </a:p>
                  </a:txBody>
                  <a:tcPr marL="8663" marR="8663" marT="3032" marB="0" anchor="b">
                    <a:lnL>
                      <a:noFill/>
                    </a:lnL>
                    <a:lnR>
                      <a:noFill/>
                    </a:lnR>
                    <a:lnT>
                      <a:noFill/>
                    </a:lnT>
                    <a:lnB>
                      <a:noFill/>
                    </a:lnB>
                  </a:tcPr>
                </a:tc>
                <a:tc>
                  <a:txBody>
                    <a:bodyPr/>
                    <a:lstStyle/>
                    <a:p>
                      <a:pPr algn="ctr" fontAlgn="ctr"/>
                      <a:r>
                        <a:rPr lang="it-IT" sz="1400" b="0" i="0" u="none" strike="noStrike" dirty="0">
                          <a:solidFill>
                            <a:srgbClr val="000000"/>
                          </a:solidFill>
                          <a:effectLst/>
                          <a:latin typeface="Calibri"/>
                        </a:rPr>
                        <a:t>NON IN COMMERCIO</a:t>
                      </a:r>
                    </a:p>
                  </a:txBody>
                  <a:tcPr marL="8663" marR="8663" marT="3032" marB="0" anchor="ctr">
                    <a:lnL>
                      <a:noFill/>
                    </a:lnL>
                    <a:lnR>
                      <a:noFill/>
                    </a:lnR>
                    <a:lnT>
                      <a:noFill/>
                    </a:lnT>
                    <a:lnB>
                      <a:noFill/>
                    </a:lnB>
                  </a:tcPr>
                </a:tc>
              </a:tr>
              <a:tr h="221037">
                <a:tc>
                  <a:txBody>
                    <a:bodyPr/>
                    <a:lstStyle/>
                    <a:p>
                      <a:pPr marL="0" algn="ctr" defTabSz="914400" rtl="0" eaLnBrk="1" fontAlgn="ctr" latinLnBrk="0" hangingPunct="1"/>
                      <a:r>
                        <a:rPr lang="it-IT" sz="1400" b="1" i="0" u="none" strike="noStrike" kern="1200" dirty="0" err="1" smtClean="0">
                          <a:solidFill>
                            <a:srgbClr val="000000"/>
                          </a:solidFill>
                          <a:effectLst/>
                          <a:latin typeface="Calibri"/>
                          <a:ea typeface="+mn-ea"/>
                          <a:cs typeface="+mn-cs"/>
                        </a:rPr>
                        <a:t>Bevacizumab</a:t>
                      </a:r>
                      <a:endParaRPr lang="it-IT" sz="1400" b="1" i="0" u="none" strike="noStrike" kern="1200" dirty="0">
                        <a:solidFill>
                          <a:srgbClr val="000000"/>
                        </a:solidFill>
                        <a:effectLst/>
                        <a:latin typeface="Calibri"/>
                        <a:ea typeface="+mn-ea"/>
                        <a:cs typeface="+mn-cs"/>
                      </a:endParaRPr>
                    </a:p>
                  </a:txBody>
                  <a:tcPr marL="8663" marR="8663" marT="8663" marB="0" anchor="ctr">
                    <a:lnL>
                      <a:noFill/>
                    </a:lnL>
                    <a:lnR>
                      <a:noFill/>
                    </a:lnR>
                    <a:lnT>
                      <a:noFill/>
                    </a:lnT>
                    <a:lnB>
                      <a:noFill/>
                    </a:lnB>
                    <a:solidFill>
                      <a:srgbClr val="DBE5F1"/>
                    </a:solidFill>
                  </a:tcPr>
                </a:tc>
                <a:tc>
                  <a:txBody>
                    <a:bodyPr/>
                    <a:lstStyle/>
                    <a:p>
                      <a:pPr marL="0" algn="ctr" defTabSz="914400" rtl="0" eaLnBrk="1" fontAlgn="ctr" latinLnBrk="0" hangingPunct="1"/>
                      <a:r>
                        <a:rPr lang="it-IT" sz="1400" b="1" i="0" u="none" strike="noStrike" kern="1200" dirty="0" smtClean="0">
                          <a:solidFill>
                            <a:srgbClr val="000000"/>
                          </a:solidFill>
                          <a:effectLst/>
                          <a:latin typeface="Calibri"/>
                          <a:ea typeface="+mn-ea"/>
                          <a:cs typeface="+mn-cs"/>
                        </a:rPr>
                        <a:t>AVASTIN</a:t>
                      </a:r>
                      <a:endParaRPr lang="it-IT" sz="1400" b="1" i="0" u="none" strike="noStrike" kern="1200" dirty="0">
                        <a:solidFill>
                          <a:srgbClr val="000000"/>
                        </a:solidFill>
                        <a:effectLst/>
                        <a:latin typeface="Calibri"/>
                        <a:ea typeface="+mn-ea"/>
                        <a:cs typeface="+mn-cs"/>
                      </a:endParaRPr>
                    </a:p>
                  </a:txBody>
                  <a:tcPr marL="8663" marR="8663" marT="3032" marB="0" anchor="ctr">
                    <a:lnL>
                      <a:noFill/>
                    </a:lnL>
                    <a:lnR>
                      <a:noFill/>
                    </a:lnR>
                    <a:lnT>
                      <a:noFill/>
                    </a:lnT>
                    <a:lnB>
                      <a:noFill/>
                    </a:lnB>
                    <a:solidFill>
                      <a:srgbClr val="DBE5F1"/>
                    </a:solidFill>
                  </a:tcPr>
                </a:tc>
                <a:tc>
                  <a:txBody>
                    <a:bodyPr/>
                    <a:lstStyle/>
                    <a:p>
                      <a:pPr marL="0" algn="ctr" defTabSz="914400" rtl="0" eaLnBrk="1" fontAlgn="ctr" latinLnBrk="0" hangingPunct="1"/>
                      <a:r>
                        <a:rPr lang="it-IT" sz="1400" b="1" i="0" u="none" strike="noStrike" kern="1200" dirty="0">
                          <a:solidFill>
                            <a:srgbClr val="000000"/>
                          </a:solidFill>
                          <a:effectLst/>
                          <a:latin typeface="Calibri"/>
                          <a:ea typeface="+mn-ea"/>
                          <a:cs typeface="+mn-cs"/>
                        </a:rPr>
                        <a:t> </a:t>
                      </a:r>
                    </a:p>
                  </a:txBody>
                  <a:tcPr marL="8663" marR="8663" marT="8663" marB="0" anchor="ctr">
                    <a:lnL>
                      <a:noFill/>
                    </a:lnL>
                    <a:lnR>
                      <a:noFill/>
                    </a:lnR>
                    <a:lnT>
                      <a:noFill/>
                    </a:lnT>
                    <a:lnB>
                      <a:noFill/>
                    </a:lnB>
                    <a:solidFill>
                      <a:srgbClr val="DBE5F1"/>
                    </a:solidFill>
                  </a:tcPr>
                </a:tc>
              </a:tr>
              <a:tr h="22103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400" b="0" i="0" u="none" strike="noStrike" dirty="0" smtClean="0">
                          <a:solidFill>
                            <a:srgbClr val="000000"/>
                          </a:solidFill>
                          <a:effectLst/>
                          <a:latin typeface="Calibri"/>
                        </a:rPr>
                        <a:t>MVASI</a:t>
                      </a:r>
                    </a:p>
                  </a:txBody>
                  <a:tcPr marL="8663" marR="8663" marT="3032"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400" b="0" i="0" u="none" strike="noStrike" dirty="0" smtClean="0">
                          <a:solidFill>
                            <a:srgbClr val="000000"/>
                          </a:solidFill>
                          <a:effectLst/>
                          <a:latin typeface="Calibri"/>
                        </a:rPr>
                        <a:t>Autorizzazione EMA GENNAIO 2018 </a:t>
                      </a:r>
                    </a:p>
                  </a:txBody>
                  <a:tcPr marL="8663" marR="8663" marT="3032" marB="0" anchor="b">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b="0" i="0" u="none" strike="noStrike" dirty="0" smtClean="0">
                          <a:solidFill>
                            <a:srgbClr val="000000"/>
                          </a:solidFill>
                          <a:effectLst/>
                          <a:latin typeface="Calibri"/>
                        </a:rPr>
                        <a:t>NON IN COMMERCIO</a:t>
                      </a:r>
                    </a:p>
                  </a:txBody>
                  <a:tcPr marL="8663" marR="8663" marT="3032" marB="0" anchor="ctr">
                    <a:lnL>
                      <a:noFill/>
                    </a:lnL>
                    <a:lnR>
                      <a:noFill/>
                    </a:lnR>
                    <a:lnT>
                      <a:noFill/>
                    </a:lnT>
                    <a:lnB>
                      <a:noFill/>
                    </a:lnB>
                  </a:tcPr>
                </a:tc>
              </a:tr>
            </a:tbl>
          </a:graphicData>
        </a:graphic>
      </p:graphicFrame>
    </p:spTree>
    <p:extLst>
      <p:ext uri="{BB962C8B-B14F-4D97-AF65-F5344CB8AC3E}">
        <p14:creationId xmlns:p14="http://schemas.microsoft.com/office/powerpoint/2010/main" val="33751144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nvGraphicFramePr>
        <p:xfrm>
          <a:off x="0" y="692696"/>
          <a:ext cx="8928992"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3559964881"/>
              </p:ext>
            </p:extLst>
          </p:nvPr>
        </p:nvGraphicFramePr>
        <p:xfrm>
          <a:off x="395536" y="5557617"/>
          <a:ext cx="8064895" cy="1039735"/>
        </p:xfrm>
        <a:graphic>
          <a:graphicData uri="http://schemas.openxmlformats.org/drawingml/2006/table">
            <a:tbl>
              <a:tblPr/>
              <a:tblGrid>
                <a:gridCol w="1272066"/>
                <a:gridCol w="1628245"/>
                <a:gridCol w="1055815"/>
                <a:gridCol w="750518"/>
                <a:gridCol w="750518"/>
                <a:gridCol w="1106697"/>
                <a:gridCol w="750518"/>
                <a:gridCol w="750518"/>
              </a:tblGrid>
              <a:tr h="207947">
                <a:tc>
                  <a:txBody>
                    <a:bodyPr/>
                    <a:lstStyle/>
                    <a:p>
                      <a:pPr fontAlgn="b">
                        <a:lnSpc>
                          <a:spcPts val="1405"/>
                        </a:lnSpc>
                        <a:spcAft>
                          <a:spcPts val="0"/>
                        </a:spcAft>
                      </a:pPr>
                      <a:r>
                        <a:rPr lang="it-IT" sz="1100" b="1" kern="1200" dirty="0">
                          <a:solidFill>
                            <a:srgbClr val="000000"/>
                          </a:solidFill>
                          <a:latin typeface="Calibri"/>
                          <a:ea typeface="Times New Roman"/>
                          <a:cs typeface="Calibri"/>
                        </a:rPr>
                        <a:t> </a:t>
                      </a:r>
                      <a:endParaRPr lang="it-IT" sz="11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405"/>
                        </a:lnSpc>
                        <a:spcAft>
                          <a:spcPts val="0"/>
                        </a:spcAft>
                      </a:pPr>
                      <a:r>
                        <a:rPr lang="it-IT" sz="1100" b="1" kern="1200">
                          <a:solidFill>
                            <a:srgbClr val="000000"/>
                          </a:solidFill>
                          <a:latin typeface="Calibri"/>
                          <a:ea typeface="Times New Roman"/>
                          <a:cs typeface="Calibri"/>
                        </a:rPr>
                        <a:t>Sottogruppo</a:t>
                      </a:r>
                      <a:endParaRPr lang="it-IT" sz="1100">
                        <a:latin typeface="Calibri"/>
                        <a:ea typeface="Calibri"/>
                        <a:cs typeface="Times New Roman"/>
                      </a:endParaRPr>
                    </a:p>
                  </a:txBody>
                  <a:tcPr marL="4800" marR="4800" marT="48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100" b="1" kern="1200">
                          <a:solidFill>
                            <a:srgbClr val="000000"/>
                          </a:solidFill>
                          <a:latin typeface="Calibri"/>
                          <a:ea typeface="Times New Roman"/>
                          <a:cs typeface="Calibri"/>
                        </a:rPr>
                        <a:t>Spesa pro capite</a:t>
                      </a:r>
                      <a:endParaRPr lang="it-IT" sz="11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100" b="1" kern="1200">
                          <a:solidFill>
                            <a:srgbClr val="000000"/>
                          </a:solidFill>
                          <a:latin typeface="Calibri"/>
                          <a:ea typeface="Times New Roman"/>
                          <a:cs typeface="Calibri"/>
                        </a:rPr>
                        <a:t>Inc %</a:t>
                      </a:r>
                      <a:endParaRPr lang="it-IT" sz="11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el-GR" sz="1100" b="1" kern="1200">
                          <a:solidFill>
                            <a:srgbClr val="000000"/>
                          </a:solidFill>
                          <a:latin typeface="Calibri"/>
                          <a:ea typeface="Times New Roman"/>
                          <a:cs typeface="Calibri"/>
                        </a:rPr>
                        <a:t> Δ% 17-16</a:t>
                      </a:r>
                      <a:endParaRPr lang="it-IT" sz="11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100" b="1" kern="1200">
                          <a:solidFill>
                            <a:srgbClr val="000000"/>
                          </a:solidFill>
                          <a:latin typeface="Calibri"/>
                          <a:ea typeface="Times New Roman"/>
                          <a:cs typeface="Calibri"/>
                        </a:rPr>
                        <a:t>DDD/1000 ab die </a:t>
                      </a:r>
                      <a:endParaRPr lang="it-IT" sz="11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it-IT" sz="1100" b="1" kern="1200">
                          <a:solidFill>
                            <a:srgbClr val="000000"/>
                          </a:solidFill>
                          <a:latin typeface="Calibri"/>
                          <a:ea typeface="Times New Roman"/>
                          <a:cs typeface="Calibri"/>
                        </a:rPr>
                        <a:t>Inc %</a:t>
                      </a:r>
                      <a:endParaRPr lang="it-IT" sz="11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c>
                  <a:txBody>
                    <a:bodyPr/>
                    <a:lstStyle/>
                    <a:p>
                      <a:pPr algn="ctr" fontAlgn="ctr">
                        <a:lnSpc>
                          <a:spcPts val="1405"/>
                        </a:lnSpc>
                        <a:spcAft>
                          <a:spcPts val="0"/>
                        </a:spcAft>
                      </a:pPr>
                      <a:r>
                        <a:rPr lang="el-GR" sz="1100" b="1" kern="1200">
                          <a:solidFill>
                            <a:srgbClr val="000000"/>
                          </a:solidFill>
                          <a:latin typeface="Calibri"/>
                          <a:ea typeface="Times New Roman"/>
                          <a:cs typeface="Calibri"/>
                        </a:rPr>
                        <a:t> Δ% 17-16</a:t>
                      </a:r>
                      <a:endParaRPr lang="it-IT" sz="110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2E7"/>
                    </a:solidFill>
                  </a:tcPr>
                </a:tc>
              </a:tr>
              <a:tr h="207947">
                <a:tc>
                  <a:txBody>
                    <a:bodyPr/>
                    <a:lstStyle/>
                    <a:p>
                      <a:pPr fontAlgn="b">
                        <a:lnSpc>
                          <a:spcPts val="1410"/>
                        </a:lnSpc>
                        <a:spcAft>
                          <a:spcPts val="0"/>
                        </a:spcAft>
                      </a:pPr>
                      <a:r>
                        <a:rPr lang="it-IT" sz="1100" b="1" kern="1200">
                          <a:solidFill>
                            <a:srgbClr val="000000"/>
                          </a:solidFill>
                          <a:latin typeface="Calibri"/>
                          <a:ea typeface="Times New Roman"/>
                          <a:cs typeface="Calibri"/>
                        </a:rPr>
                        <a:t>AntiTNFalfa</a:t>
                      </a:r>
                      <a:endParaRPr lang="it-IT" sz="11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fontAlgn="b">
                        <a:lnSpc>
                          <a:spcPts val="1410"/>
                        </a:lnSpc>
                        <a:spcAft>
                          <a:spcPts val="0"/>
                        </a:spcAft>
                      </a:pPr>
                      <a:r>
                        <a:rPr lang="it-IT" sz="1100" b="1" kern="1200">
                          <a:solidFill>
                            <a:srgbClr val="000000"/>
                          </a:solidFill>
                          <a:latin typeface="Calibri"/>
                          <a:ea typeface="Times New Roman"/>
                          <a:cs typeface="Calibri"/>
                        </a:rPr>
                        <a:t>Totale</a:t>
                      </a:r>
                      <a:endParaRPr lang="it-IT" sz="11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100" b="1" kern="1200">
                          <a:solidFill>
                            <a:srgbClr val="000000"/>
                          </a:solidFill>
                          <a:latin typeface="Calibri"/>
                          <a:ea typeface="Times New Roman"/>
                          <a:cs typeface="Calibri"/>
                        </a:rPr>
                        <a:t>9,26</a:t>
                      </a:r>
                      <a:endParaRPr lang="it-IT" sz="11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100" b="1" kern="1200">
                          <a:solidFill>
                            <a:srgbClr val="000000"/>
                          </a:solidFill>
                          <a:latin typeface="Calibri"/>
                          <a:ea typeface="Times New Roman"/>
                          <a:cs typeface="Calibri"/>
                        </a:rPr>
                        <a:t>100,0%</a:t>
                      </a:r>
                      <a:endParaRPr lang="it-IT" sz="11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100" b="1" kern="1200">
                          <a:solidFill>
                            <a:srgbClr val="000000"/>
                          </a:solidFill>
                          <a:latin typeface="Calibri"/>
                          <a:ea typeface="Times New Roman"/>
                          <a:cs typeface="Calibri"/>
                        </a:rPr>
                        <a:t>2,0%</a:t>
                      </a:r>
                      <a:endParaRPr lang="it-IT" sz="11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100" b="1" kern="1200">
                          <a:solidFill>
                            <a:srgbClr val="000000"/>
                          </a:solidFill>
                          <a:latin typeface="Calibri"/>
                          <a:ea typeface="Times New Roman"/>
                          <a:cs typeface="Calibri"/>
                        </a:rPr>
                        <a:t>1,13</a:t>
                      </a:r>
                      <a:endParaRPr lang="it-IT" sz="11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100" b="1" kern="1200">
                          <a:solidFill>
                            <a:srgbClr val="000000"/>
                          </a:solidFill>
                          <a:latin typeface="Calibri"/>
                          <a:ea typeface="Times New Roman"/>
                          <a:cs typeface="Calibri"/>
                        </a:rPr>
                        <a:t>100,0%</a:t>
                      </a:r>
                      <a:endParaRPr lang="it-IT" sz="1100">
                        <a:latin typeface="Calibri"/>
                        <a:ea typeface="Calibri"/>
                        <a:cs typeface="Times New Roman"/>
                      </a:endParaRPr>
                    </a:p>
                  </a:txBody>
                  <a:tcPr marL="4800" marR="4800" marT="48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lnSpc>
                          <a:spcPts val="1410"/>
                        </a:lnSpc>
                        <a:spcAft>
                          <a:spcPts val="0"/>
                        </a:spcAft>
                      </a:pPr>
                      <a:r>
                        <a:rPr lang="it-IT" sz="1100" b="1" kern="1200">
                          <a:solidFill>
                            <a:srgbClr val="000000"/>
                          </a:solidFill>
                          <a:latin typeface="Calibri"/>
                          <a:ea typeface="Times New Roman"/>
                          <a:cs typeface="Calibri"/>
                        </a:rPr>
                        <a:t>7,0%</a:t>
                      </a:r>
                      <a:endParaRPr lang="it-IT" sz="110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7947">
                <a:tc>
                  <a:txBody>
                    <a:bodyPr/>
                    <a:lstStyle/>
                    <a:p>
                      <a:pPr fontAlgn="b">
                        <a:lnSpc>
                          <a:spcPts val="1410"/>
                        </a:lnSpc>
                        <a:spcAft>
                          <a:spcPts val="0"/>
                        </a:spcAft>
                      </a:pPr>
                      <a:r>
                        <a:rPr lang="it-IT" sz="1100" b="1" kern="1200" dirty="0">
                          <a:solidFill>
                            <a:srgbClr val="000000"/>
                          </a:solidFill>
                          <a:latin typeface="Calibri"/>
                          <a:ea typeface="Times New Roman"/>
                          <a:cs typeface="Calibri"/>
                        </a:rPr>
                        <a:t> </a:t>
                      </a:r>
                      <a:endParaRPr lang="it-IT" sz="11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fontAlgn="b">
                        <a:lnSpc>
                          <a:spcPts val="1410"/>
                        </a:lnSpc>
                        <a:spcAft>
                          <a:spcPts val="0"/>
                        </a:spcAft>
                      </a:pPr>
                      <a:r>
                        <a:rPr lang="it-IT" sz="1100" kern="1200">
                          <a:solidFill>
                            <a:srgbClr val="000000"/>
                          </a:solidFill>
                          <a:latin typeface="Calibri"/>
                          <a:ea typeface="Times New Roman"/>
                          <a:cs typeface="Calibri"/>
                        </a:rPr>
                        <a:t>originator</a:t>
                      </a:r>
                      <a:endParaRPr lang="it-IT" sz="11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lnSpc>
                          <a:spcPts val="1410"/>
                        </a:lnSpc>
                        <a:spcAft>
                          <a:spcPts val="0"/>
                        </a:spcAft>
                      </a:pPr>
                      <a:r>
                        <a:rPr lang="it-IT" sz="1100" kern="1200" dirty="0">
                          <a:solidFill>
                            <a:srgbClr val="000000"/>
                          </a:solidFill>
                          <a:latin typeface="Calibri"/>
                          <a:ea typeface="Times New Roman"/>
                          <a:cs typeface="Calibri"/>
                        </a:rPr>
                        <a:t>3,10</a:t>
                      </a:r>
                      <a:endParaRPr lang="it-IT" sz="1100" dirty="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lnSpc>
                          <a:spcPts val="1410"/>
                        </a:lnSpc>
                        <a:spcAft>
                          <a:spcPts val="0"/>
                        </a:spcAft>
                      </a:pPr>
                      <a:r>
                        <a:rPr lang="it-IT" sz="1100" kern="1200">
                          <a:solidFill>
                            <a:srgbClr val="000000"/>
                          </a:solidFill>
                          <a:latin typeface="Calibri"/>
                          <a:ea typeface="Times New Roman"/>
                          <a:cs typeface="Calibri"/>
                        </a:rPr>
                        <a:t>33,4%</a:t>
                      </a:r>
                      <a:endParaRPr lang="it-IT" sz="11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100" kern="1200">
                          <a:solidFill>
                            <a:srgbClr val="000000"/>
                          </a:solidFill>
                          <a:latin typeface="Calibri"/>
                          <a:ea typeface="Times New Roman"/>
                          <a:cs typeface="Calibri"/>
                        </a:rPr>
                        <a:t>-15,7%</a:t>
                      </a:r>
                      <a:endParaRPr lang="it-IT" sz="11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100" kern="1200" dirty="0">
                          <a:solidFill>
                            <a:srgbClr val="000000"/>
                          </a:solidFill>
                          <a:latin typeface="Calibri"/>
                          <a:ea typeface="Times New Roman"/>
                          <a:cs typeface="Calibri"/>
                        </a:rPr>
                        <a:t>0,39</a:t>
                      </a:r>
                      <a:endParaRPr lang="it-IT" sz="1100" dirty="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100" kern="1200">
                          <a:solidFill>
                            <a:srgbClr val="000000"/>
                          </a:solidFill>
                          <a:latin typeface="Calibri"/>
                          <a:ea typeface="Times New Roman"/>
                          <a:cs typeface="Calibri"/>
                        </a:rPr>
                        <a:t>43,3%</a:t>
                      </a:r>
                      <a:endParaRPr lang="it-IT" sz="11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100" kern="1200">
                          <a:solidFill>
                            <a:srgbClr val="000000"/>
                          </a:solidFill>
                          <a:latin typeface="Calibri"/>
                          <a:ea typeface="Times New Roman"/>
                          <a:cs typeface="Calibri"/>
                        </a:rPr>
                        <a:t>-15,0%</a:t>
                      </a:r>
                      <a:endParaRPr lang="it-IT" sz="110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a:noFill/>
                    </a:lnT>
                    <a:lnB>
                      <a:noFill/>
                    </a:lnB>
                  </a:tcPr>
                </a:tc>
              </a:tr>
              <a:tr h="207947">
                <a:tc>
                  <a:txBody>
                    <a:bodyPr/>
                    <a:lstStyle/>
                    <a:p>
                      <a:pPr fontAlgn="b">
                        <a:lnSpc>
                          <a:spcPts val="1410"/>
                        </a:lnSpc>
                        <a:spcAft>
                          <a:spcPts val="0"/>
                        </a:spcAft>
                      </a:pPr>
                      <a:r>
                        <a:rPr lang="it-IT" sz="1100" b="1" kern="1200">
                          <a:solidFill>
                            <a:srgbClr val="000000"/>
                          </a:solidFill>
                          <a:latin typeface="Calibri"/>
                          <a:ea typeface="Times New Roman"/>
                          <a:cs typeface="Calibri"/>
                        </a:rPr>
                        <a:t> </a:t>
                      </a:r>
                      <a:endParaRPr lang="it-IT" sz="11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fontAlgn="b">
                        <a:lnSpc>
                          <a:spcPts val="1410"/>
                        </a:lnSpc>
                        <a:spcAft>
                          <a:spcPts val="0"/>
                        </a:spcAft>
                      </a:pPr>
                      <a:r>
                        <a:rPr lang="it-IT" sz="1100" kern="1200">
                          <a:solidFill>
                            <a:srgbClr val="000000"/>
                          </a:solidFill>
                          <a:latin typeface="Calibri"/>
                          <a:ea typeface="Times New Roman"/>
                          <a:cs typeface="Calibri"/>
                        </a:rPr>
                        <a:t>biosimilare</a:t>
                      </a:r>
                      <a:endParaRPr lang="it-IT" sz="11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lnSpc>
                          <a:spcPts val="1410"/>
                        </a:lnSpc>
                        <a:spcAft>
                          <a:spcPts val="0"/>
                        </a:spcAft>
                      </a:pPr>
                      <a:r>
                        <a:rPr lang="it-IT" sz="1100" kern="1200">
                          <a:solidFill>
                            <a:srgbClr val="000000"/>
                          </a:solidFill>
                          <a:latin typeface="Calibri"/>
                          <a:ea typeface="Times New Roman"/>
                          <a:cs typeface="Calibri"/>
                        </a:rPr>
                        <a:t>0,75</a:t>
                      </a:r>
                      <a:endParaRPr lang="it-IT" sz="11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lnSpc>
                          <a:spcPts val="1410"/>
                        </a:lnSpc>
                        <a:spcAft>
                          <a:spcPts val="0"/>
                        </a:spcAft>
                      </a:pPr>
                      <a:r>
                        <a:rPr lang="it-IT" sz="1100" kern="1200">
                          <a:solidFill>
                            <a:srgbClr val="000000"/>
                          </a:solidFill>
                          <a:latin typeface="Calibri"/>
                          <a:ea typeface="Times New Roman"/>
                          <a:cs typeface="Calibri"/>
                        </a:rPr>
                        <a:t>8,1%</a:t>
                      </a:r>
                      <a:endParaRPr lang="it-IT" sz="11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100" kern="1200">
                          <a:solidFill>
                            <a:srgbClr val="000000"/>
                          </a:solidFill>
                          <a:latin typeface="Calibri"/>
                          <a:ea typeface="Times New Roman"/>
                          <a:cs typeface="Calibri"/>
                        </a:rPr>
                        <a:t>119,3%</a:t>
                      </a:r>
                      <a:endParaRPr lang="it-IT" sz="11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100" kern="1200">
                          <a:solidFill>
                            <a:srgbClr val="000000"/>
                          </a:solidFill>
                          <a:latin typeface="Calibri"/>
                          <a:ea typeface="Times New Roman"/>
                          <a:cs typeface="Calibri"/>
                        </a:rPr>
                        <a:t>0,19</a:t>
                      </a:r>
                      <a:endParaRPr lang="it-IT" sz="11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100" kern="1200">
                          <a:solidFill>
                            <a:srgbClr val="000000"/>
                          </a:solidFill>
                          <a:latin typeface="Calibri"/>
                          <a:ea typeface="Times New Roman"/>
                          <a:cs typeface="Calibri"/>
                        </a:rPr>
                        <a:t>9,0%</a:t>
                      </a:r>
                      <a:endParaRPr lang="it-IT" sz="1100">
                        <a:latin typeface="Calibri"/>
                        <a:ea typeface="Calibri"/>
                        <a:cs typeface="Times New Roman"/>
                      </a:endParaRPr>
                    </a:p>
                  </a:txBody>
                  <a:tcPr marL="4800" marR="4800" marT="4800" marB="0" anchor="b">
                    <a:lnL>
                      <a:noFill/>
                    </a:lnL>
                    <a:lnR>
                      <a:noFill/>
                    </a:lnR>
                    <a:lnT>
                      <a:noFill/>
                    </a:lnT>
                    <a:lnB>
                      <a:noFill/>
                    </a:lnB>
                  </a:tcPr>
                </a:tc>
                <a:tc>
                  <a:txBody>
                    <a:bodyPr/>
                    <a:lstStyle/>
                    <a:p>
                      <a:pPr algn="ctr" fontAlgn="b">
                        <a:lnSpc>
                          <a:spcPts val="1410"/>
                        </a:lnSpc>
                        <a:spcAft>
                          <a:spcPts val="0"/>
                        </a:spcAft>
                      </a:pPr>
                      <a:r>
                        <a:rPr lang="it-IT" sz="1100" kern="1200" dirty="0">
                          <a:solidFill>
                            <a:srgbClr val="000000"/>
                          </a:solidFill>
                          <a:latin typeface="Calibri"/>
                          <a:ea typeface="Times New Roman"/>
                          <a:cs typeface="Calibri"/>
                        </a:rPr>
                        <a:t>102,6%</a:t>
                      </a:r>
                      <a:endParaRPr lang="it-IT" sz="1100" dirty="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a:noFill/>
                    </a:lnT>
                    <a:lnB>
                      <a:noFill/>
                    </a:lnB>
                  </a:tcPr>
                </a:tc>
              </a:tr>
              <a:tr h="207947">
                <a:tc>
                  <a:txBody>
                    <a:bodyPr/>
                    <a:lstStyle/>
                    <a:p>
                      <a:pPr fontAlgn="b">
                        <a:lnSpc>
                          <a:spcPts val="1410"/>
                        </a:lnSpc>
                        <a:spcAft>
                          <a:spcPts val="0"/>
                        </a:spcAft>
                      </a:pPr>
                      <a:r>
                        <a:rPr lang="it-IT" sz="1100" b="1" kern="1200">
                          <a:solidFill>
                            <a:srgbClr val="000000"/>
                          </a:solidFill>
                          <a:latin typeface="Calibri"/>
                          <a:ea typeface="Times New Roman"/>
                          <a:cs typeface="Calibri"/>
                        </a:rPr>
                        <a:t> </a:t>
                      </a:r>
                      <a:endParaRPr lang="it-IT" sz="11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fontAlgn="b">
                        <a:lnSpc>
                          <a:spcPts val="1410"/>
                        </a:lnSpc>
                        <a:spcAft>
                          <a:spcPts val="0"/>
                        </a:spcAft>
                      </a:pPr>
                      <a:r>
                        <a:rPr lang="it-IT" sz="1100" kern="1200">
                          <a:solidFill>
                            <a:srgbClr val="000000"/>
                          </a:solidFill>
                          <a:latin typeface="Calibri"/>
                          <a:ea typeface="Times New Roman"/>
                          <a:cs typeface="Calibri"/>
                        </a:rPr>
                        <a:t>altri antiTNFalfa </a:t>
                      </a:r>
                      <a:endParaRPr lang="it-IT" sz="11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100" kern="1200">
                          <a:solidFill>
                            <a:srgbClr val="000000"/>
                          </a:solidFill>
                          <a:latin typeface="Calibri"/>
                          <a:ea typeface="Times New Roman"/>
                          <a:cs typeface="Calibri"/>
                        </a:rPr>
                        <a:t>5,42</a:t>
                      </a:r>
                      <a:endParaRPr lang="it-IT" sz="1100">
                        <a:latin typeface="Calibri"/>
                        <a:ea typeface="Calibri"/>
                        <a:cs typeface="Times New Roman"/>
                      </a:endParaRPr>
                    </a:p>
                  </a:txBody>
                  <a:tcPr marL="4800" marR="4800" marT="480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100" kern="1200">
                          <a:solidFill>
                            <a:srgbClr val="000000"/>
                          </a:solidFill>
                          <a:latin typeface="Calibri"/>
                          <a:ea typeface="Times New Roman"/>
                          <a:cs typeface="Calibri"/>
                        </a:rPr>
                        <a:t>58,5%</a:t>
                      </a:r>
                      <a:endParaRPr lang="it-IT" sz="110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100" kern="1200">
                          <a:solidFill>
                            <a:srgbClr val="000000"/>
                          </a:solidFill>
                          <a:latin typeface="Calibri"/>
                          <a:ea typeface="Times New Roman"/>
                          <a:cs typeface="Calibri"/>
                        </a:rPr>
                        <a:t>7,0%</a:t>
                      </a:r>
                      <a:endParaRPr lang="it-IT" sz="110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100" kern="1200">
                          <a:solidFill>
                            <a:srgbClr val="000000"/>
                          </a:solidFill>
                          <a:latin typeface="Calibri"/>
                          <a:ea typeface="Times New Roman"/>
                          <a:cs typeface="Calibri"/>
                        </a:rPr>
                        <a:t>0,55</a:t>
                      </a:r>
                      <a:endParaRPr lang="it-IT" sz="110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100" kern="1200">
                          <a:solidFill>
                            <a:srgbClr val="000000"/>
                          </a:solidFill>
                          <a:latin typeface="Calibri"/>
                          <a:ea typeface="Times New Roman"/>
                          <a:cs typeface="Calibri"/>
                        </a:rPr>
                        <a:t>47,7%</a:t>
                      </a:r>
                      <a:endParaRPr lang="it-IT" sz="1100">
                        <a:latin typeface="Calibri"/>
                        <a:ea typeface="Calibri"/>
                        <a:cs typeface="Times New Roman"/>
                      </a:endParaRPr>
                    </a:p>
                  </a:txBody>
                  <a:tcPr marL="4800" marR="4800" marT="48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lnSpc>
                          <a:spcPts val="1410"/>
                        </a:lnSpc>
                        <a:spcAft>
                          <a:spcPts val="0"/>
                        </a:spcAft>
                      </a:pPr>
                      <a:r>
                        <a:rPr lang="it-IT" sz="1100" kern="1200" dirty="0">
                          <a:solidFill>
                            <a:srgbClr val="000000"/>
                          </a:solidFill>
                          <a:latin typeface="Calibri"/>
                          <a:ea typeface="Times New Roman"/>
                          <a:cs typeface="Calibri"/>
                        </a:rPr>
                        <a:t>9,0%</a:t>
                      </a:r>
                      <a:endParaRPr lang="it-IT" sz="1100" dirty="0">
                        <a:latin typeface="Calibri"/>
                        <a:ea typeface="Calibri"/>
                        <a:cs typeface="Times New Roman"/>
                      </a:endParaRPr>
                    </a:p>
                  </a:txBody>
                  <a:tcPr marL="4800" marR="4800" marT="480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4" name="Grafico 3"/>
          <p:cNvGraphicFramePr>
            <a:graphicFrameLocks/>
          </p:cNvGraphicFramePr>
          <p:nvPr/>
        </p:nvGraphicFramePr>
        <p:xfrm>
          <a:off x="0" y="2924944"/>
          <a:ext cx="8856984"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5" name="Rettangolo 4"/>
          <p:cNvSpPr/>
          <p:nvPr/>
        </p:nvSpPr>
        <p:spPr>
          <a:xfrm>
            <a:off x="7092280" y="6226511"/>
            <a:ext cx="432048" cy="237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35694" y="692696"/>
            <a:ext cx="9144000" cy="365125"/>
          </a:xfrm>
        </p:spPr>
        <p:txBody>
          <a:bodyPr/>
          <a:lstStyle/>
          <a:p>
            <a:r>
              <a:rPr lang="en-GB" sz="3200" dirty="0" smtClean="0">
                <a:solidFill>
                  <a:srgbClr val="006699"/>
                </a:solidFill>
                <a:latin typeface="Tahoma" pitchFamily="34" charset="0"/>
                <a:ea typeface="Tahoma" pitchFamily="34" charset="0"/>
                <a:cs typeface="Tahoma" pitchFamily="34" charset="0"/>
              </a:rPr>
              <a:t>Procedure </a:t>
            </a:r>
            <a:r>
              <a:rPr lang="en-GB" sz="3200" dirty="0" err="1" smtClean="0">
                <a:solidFill>
                  <a:srgbClr val="006699"/>
                </a:solidFill>
                <a:latin typeface="Tahoma" pitchFamily="34" charset="0"/>
                <a:ea typeface="Tahoma" pitchFamily="34" charset="0"/>
                <a:cs typeface="Tahoma" pitchFamily="34" charset="0"/>
              </a:rPr>
              <a:t>di</a:t>
            </a:r>
            <a:r>
              <a:rPr lang="en-GB" sz="3200" dirty="0" smtClean="0">
                <a:solidFill>
                  <a:srgbClr val="006699"/>
                </a:solidFill>
                <a:latin typeface="Tahoma" pitchFamily="34" charset="0"/>
                <a:ea typeface="Tahoma" pitchFamily="34" charset="0"/>
                <a:cs typeface="Tahoma" pitchFamily="34" charset="0"/>
              </a:rPr>
              <a:t> P&amp;R</a:t>
            </a:r>
            <a:endParaRPr lang="it-IT" sz="3200" dirty="0" smtClean="0">
              <a:solidFill>
                <a:srgbClr val="006699"/>
              </a:solidFill>
              <a:latin typeface="Tahoma" pitchFamily="34" charset="0"/>
              <a:ea typeface="Tahoma" pitchFamily="34" charset="0"/>
              <a:cs typeface="Tahoma" pitchFamily="34" charset="0"/>
            </a:endParaRPr>
          </a:p>
        </p:txBody>
      </p:sp>
      <p:sp>
        <p:nvSpPr>
          <p:cNvPr id="61443" name="Rectangle 3"/>
          <p:cNvSpPr>
            <a:spLocks noGrp="1" noChangeArrowheads="1"/>
          </p:cNvSpPr>
          <p:nvPr>
            <p:ph type="body" idx="4294967295"/>
          </p:nvPr>
        </p:nvSpPr>
        <p:spPr>
          <a:xfrm>
            <a:off x="0" y="1196752"/>
            <a:ext cx="9144000" cy="5029200"/>
          </a:xfrm>
        </p:spPr>
        <p:txBody>
          <a:bodyPr/>
          <a:lstStyle/>
          <a:p>
            <a:pPr marL="0" indent="12700" algn="just">
              <a:buClr>
                <a:srgbClr val="FF0000"/>
              </a:buClr>
              <a:buFont typeface="Wingdings" pitchFamily="2" charset="2"/>
              <a:buNone/>
            </a:pPr>
            <a:r>
              <a:rPr lang="it-IT" sz="2400" dirty="0" smtClean="0">
                <a:solidFill>
                  <a:srgbClr val="006699"/>
                </a:solidFill>
                <a:latin typeface="Tahoma" pitchFamily="34" charset="0"/>
                <a:ea typeface="Tahoma" pitchFamily="34" charset="0"/>
                <a:cs typeface="Tahoma" pitchFamily="34" charset="0"/>
              </a:rPr>
              <a:t>In Italia la procedura di P&amp;R dei farmaci per i prodotti rimborsabili è una procedura di negoziazione del prezzo condotta dall’AIFA con il produttore </a:t>
            </a:r>
            <a:r>
              <a:rPr lang="it-IT" sz="2400" i="1" dirty="0" smtClean="0">
                <a:solidFill>
                  <a:srgbClr val="006699"/>
                </a:solidFill>
                <a:latin typeface="Tahoma" pitchFamily="34" charset="0"/>
                <a:ea typeface="Tahoma" pitchFamily="34" charset="0"/>
                <a:cs typeface="Tahoma" pitchFamily="34" charset="0"/>
              </a:rPr>
              <a:t>(Delibera CIPE, 1° febbraio 2001). </a:t>
            </a:r>
          </a:p>
          <a:p>
            <a:pPr marL="855663" lvl="1" indent="-304800" algn="just">
              <a:buClr>
                <a:srgbClr val="006699"/>
              </a:buClr>
              <a:buFont typeface="Wingdings" pitchFamily="2" charset="2"/>
              <a:buChar char="Ø"/>
            </a:pPr>
            <a:r>
              <a:rPr lang="it-IT" sz="2400" dirty="0" smtClean="0">
                <a:solidFill>
                  <a:srgbClr val="006699"/>
                </a:solidFill>
                <a:latin typeface="Tahoma" pitchFamily="34" charset="0"/>
                <a:ea typeface="Tahoma" pitchFamily="34" charset="0"/>
                <a:cs typeface="Tahoma" pitchFamily="34" charset="0"/>
              </a:rPr>
              <a:t>Le procedure di prezzo e rimborso dei biologici e dei </a:t>
            </a:r>
            <a:r>
              <a:rPr lang="it-IT" sz="2400" dirty="0" err="1" smtClean="0">
                <a:solidFill>
                  <a:srgbClr val="006699"/>
                </a:solidFill>
                <a:latin typeface="Tahoma" pitchFamily="34" charset="0"/>
                <a:ea typeface="Tahoma" pitchFamily="34" charset="0"/>
                <a:cs typeface="Tahoma" pitchFamily="34" charset="0"/>
              </a:rPr>
              <a:t>biosimilari</a:t>
            </a:r>
            <a:r>
              <a:rPr lang="it-IT" sz="2400" dirty="0" smtClean="0">
                <a:solidFill>
                  <a:srgbClr val="006699"/>
                </a:solidFill>
                <a:latin typeface="Tahoma" pitchFamily="34" charset="0"/>
                <a:ea typeface="Tahoma" pitchFamily="34" charset="0"/>
                <a:cs typeface="Tahoma" pitchFamily="34" charset="0"/>
              </a:rPr>
              <a:t> sono le medesime.</a:t>
            </a:r>
          </a:p>
          <a:p>
            <a:pPr marL="855663" lvl="1" indent="-304800" algn="just">
              <a:buClr>
                <a:srgbClr val="006699"/>
              </a:buClr>
              <a:buFont typeface="Wingdings" pitchFamily="2" charset="2"/>
              <a:buChar char="Ø"/>
            </a:pPr>
            <a:r>
              <a:rPr lang="it-IT" sz="2400" dirty="0" smtClean="0">
                <a:solidFill>
                  <a:srgbClr val="006699"/>
                </a:solidFill>
                <a:latin typeface="Tahoma" pitchFamily="34" charset="0"/>
                <a:ea typeface="Tahoma" pitchFamily="34" charset="0"/>
                <a:cs typeface="Tahoma" pitchFamily="34" charset="0"/>
              </a:rPr>
              <a:t>Per generici e </a:t>
            </a:r>
            <a:r>
              <a:rPr lang="it-IT" sz="2400" dirty="0" err="1" smtClean="0">
                <a:solidFill>
                  <a:srgbClr val="006699"/>
                </a:solidFill>
                <a:latin typeface="Tahoma" pitchFamily="34" charset="0"/>
                <a:ea typeface="Tahoma" pitchFamily="34" charset="0"/>
                <a:cs typeface="Tahoma" pitchFamily="34" charset="0"/>
              </a:rPr>
              <a:t>biosimilari</a:t>
            </a:r>
            <a:r>
              <a:rPr lang="it-IT" sz="2400" dirty="0" smtClean="0">
                <a:solidFill>
                  <a:srgbClr val="006699"/>
                </a:solidFill>
                <a:latin typeface="Tahoma" pitchFamily="34" charset="0"/>
                <a:ea typeface="Tahoma" pitchFamily="34" charset="0"/>
                <a:cs typeface="Tahoma" pitchFamily="34" charset="0"/>
              </a:rPr>
              <a:t>, la negoziazione del prezzo deve garantire una riduzione di prezzo di almeno il 20%, rispetto al prezzo del farmaco originatore.</a:t>
            </a:r>
          </a:p>
          <a:p>
            <a:pPr marL="855663" lvl="1" indent="-304800" algn="just">
              <a:buClr>
                <a:srgbClr val="006699"/>
              </a:buClr>
              <a:buFont typeface="Wingdings" pitchFamily="2" charset="2"/>
              <a:buChar char="Ø"/>
            </a:pPr>
            <a:r>
              <a:rPr lang="it-IT" sz="2400" dirty="0" smtClean="0">
                <a:solidFill>
                  <a:srgbClr val="006699"/>
                </a:solidFill>
                <a:latin typeface="Tahoma" pitchFamily="34" charset="0"/>
                <a:ea typeface="Tahoma" pitchFamily="34" charset="0"/>
                <a:cs typeface="Tahoma" pitchFamily="34" charset="0"/>
              </a:rPr>
              <a:t>DM scaglioni 4 aprile 2013.</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5" cstate="print"/>
          <a:srcRect/>
          <a:stretch>
            <a:fillRect/>
          </a:stretch>
        </p:blipFill>
        <p:spPr bwMode="auto">
          <a:xfrm>
            <a:off x="611188" y="1628105"/>
            <a:ext cx="8064500" cy="4321175"/>
          </a:xfrm>
          <a:prstGeom prst="rect">
            <a:avLst/>
          </a:prstGeom>
          <a:ln>
            <a:noFill/>
          </a:ln>
          <a:effectLst>
            <a:outerShdw blurRad="292100" dist="139700" dir="2700000" algn="tl" rotWithShape="0">
              <a:srgbClr val="333333">
                <a:alpha val="65000"/>
              </a:srgbClr>
            </a:outerShdw>
          </a:effectLst>
        </p:spPr>
      </p:pic>
      <p:sp>
        <p:nvSpPr>
          <p:cNvPr id="3" name="Rettangolo 2"/>
          <p:cNvSpPr/>
          <p:nvPr/>
        </p:nvSpPr>
        <p:spPr>
          <a:xfrm>
            <a:off x="5364163" y="6092825"/>
            <a:ext cx="3402294" cy="584776"/>
          </a:xfrm>
          <a:prstGeom prst="rect">
            <a:avLst/>
          </a:prstGeom>
        </p:spPr>
        <p:txBody>
          <a:bodyPr wrap="none">
            <a:spAutoFit/>
          </a:bodyPr>
          <a:lstStyle/>
          <a:p>
            <a:pPr>
              <a:buNone/>
              <a:defRPr/>
            </a:pPr>
            <a:r>
              <a:rPr lang="it-IT" dirty="0" smtClean="0">
                <a:solidFill>
                  <a:srgbClr val="006699"/>
                </a:solidFill>
                <a:effectLst>
                  <a:outerShdw blurRad="38100" dist="38100" dir="2700000" algn="tl">
                    <a:srgbClr val="000000">
                      <a:alpha val="43137"/>
                    </a:srgbClr>
                  </a:outerShdw>
                </a:effectLst>
                <a:latin typeface="Tahoma" pitchFamily="34" charset="0"/>
                <a:cs typeface="Tahoma" pitchFamily="34" charset="0"/>
              </a:rPr>
              <a:t>DM 4 aprile 2013</a:t>
            </a:r>
            <a:endParaRPr lang="it-IT" dirty="0">
              <a:solidFill>
                <a:srgbClr val="006699"/>
              </a:solidFill>
              <a:effectLst>
                <a:outerShdw blurRad="38100" dist="38100" dir="2700000" algn="tl">
                  <a:srgbClr val="000000">
                    <a:alpha val="43137"/>
                  </a:srgbClr>
                </a:outerShdw>
              </a:effectLst>
              <a:latin typeface="Tahoma" pitchFamily="34" charset="0"/>
              <a:cs typeface="Tahoma" pitchFamily="34" charset="0"/>
            </a:endParaRPr>
          </a:p>
        </p:txBody>
      </p:sp>
      <p:sp>
        <p:nvSpPr>
          <p:cNvPr id="72708" name="Rettangolo 3"/>
          <p:cNvSpPr>
            <a:spLocks noChangeArrowheads="1"/>
          </p:cNvSpPr>
          <p:nvPr/>
        </p:nvSpPr>
        <p:spPr bwMode="auto">
          <a:xfrm>
            <a:off x="63914" y="692696"/>
            <a:ext cx="9116598" cy="584776"/>
          </a:xfrm>
          <a:prstGeom prst="rect">
            <a:avLst/>
          </a:prstGeom>
          <a:noFill/>
          <a:ln w="9525">
            <a:noFill/>
            <a:miter lim="800000"/>
            <a:headEnd/>
            <a:tailEnd/>
          </a:ln>
        </p:spPr>
        <p:txBody>
          <a:bodyPr wrap="none">
            <a:spAutoFit/>
          </a:bodyPr>
          <a:lstStyle/>
          <a:p>
            <a:pPr>
              <a:buNone/>
            </a:pPr>
            <a:r>
              <a:rPr lang="en-US" dirty="0" err="1">
                <a:solidFill>
                  <a:srgbClr val="006699"/>
                </a:solidFill>
                <a:latin typeface="Tahoma" pitchFamily="34" charset="0"/>
                <a:cs typeface="Tahoma" pitchFamily="34" charset="0"/>
              </a:rPr>
              <a:t>Brevetto</a:t>
            </a:r>
            <a:r>
              <a:rPr lang="en-US" dirty="0">
                <a:solidFill>
                  <a:srgbClr val="006699"/>
                </a:solidFill>
                <a:latin typeface="Tahoma" pitchFamily="34" charset="0"/>
                <a:cs typeface="Tahoma" pitchFamily="34" charset="0"/>
              </a:rPr>
              <a:t> </a:t>
            </a:r>
            <a:r>
              <a:rPr lang="en-US" dirty="0" err="1">
                <a:solidFill>
                  <a:srgbClr val="006699"/>
                </a:solidFill>
                <a:latin typeface="Tahoma" pitchFamily="34" charset="0"/>
                <a:cs typeface="Tahoma" pitchFamily="34" charset="0"/>
              </a:rPr>
              <a:t>scaduto</a:t>
            </a:r>
            <a:r>
              <a:rPr lang="en-US" dirty="0">
                <a:solidFill>
                  <a:srgbClr val="006699"/>
                </a:solidFill>
                <a:latin typeface="Tahoma" pitchFamily="34" charset="0"/>
                <a:cs typeface="Tahoma" pitchFamily="34" charset="0"/>
              </a:rPr>
              <a:t>: </a:t>
            </a:r>
            <a:r>
              <a:rPr lang="en-US" dirty="0" err="1">
                <a:solidFill>
                  <a:srgbClr val="006699"/>
                </a:solidFill>
                <a:latin typeface="Tahoma" pitchFamily="34" charset="0"/>
                <a:cs typeface="Tahoma" pitchFamily="34" charset="0"/>
              </a:rPr>
              <a:t>riduzione</a:t>
            </a:r>
            <a:r>
              <a:rPr lang="en-US" dirty="0">
                <a:solidFill>
                  <a:srgbClr val="006699"/>
                </a:solidFill>
                <a:latin typeface="Tahoma" pitchFamily="34" charset="0"/>
                <a:cs typeface="Tahoma" pitchFamily="34" charset="0"/>
              </a:rPr>
              <a:t> </a:t>
            </a:r>
            <a:r>
              <a:rPr lang="en-US" dirty="0" err="1">
                <a:solidFill>
                  <a:srgbClr val="006699"/>
                </a:solidFill>
                <a:latin typeface="Tahoma" pitchFamily="34" charset="0"/>
                <a:cs typeface="Tahoma" pitchFamily="34" charset="0"/>
              </a:rPr>
              <a:t>automatica</a:t>
            </a:r>
            <a:r>
              <a:rPr lang="en-US" dirty="0">
                <a:solidFill>
                  <a:srgbClr val="006699"/>
                </a:solidFill>
                <a:latin typeface="Tahoma" pitchFamily="34" charset="0"/>
                <a:cs typeface="Tahoma" pitchFamily="34" charset="0"/>
              </a:rPr>
              <a:t> </a:t>
            </a:r>
            <a:r>
              <a:rPr lang="en-US" dirty="0" err="1">
                <a:solidFill>
                  <a:srgbClr val="006699"/>
                </a:solidFill>
                <a:latin typeface="Tahoma" pitchFamily="34" charset="0"/>
                <a:cs typeface="Tahoma" pitchFamily="34" charset="0"/>
              </a:rPr>
              <a:t>dei</a:t>
            </a:r>
            <a:r>
              <a:rPr lang="en-US" dirty="0">
                <a:solidFill>
                  <a:srgbClr val="006699"/>
                </a:solidFill>
                <a:latin typeface="Tahoma" pitchFamily="34" charset="0"/>
                <a:cs typeface="Tahoma" pitchFamily="34" charset="0"/>
              </a:rPr>
              <a:t> </a:t>
            </a:r>
            <a:r>
              <a:rPr lang="en-US" dirty="0" err="1">
                <a:solidFill>
                  <a:srgbClr val="006699"/>
                </a:solidFill>
                <a:latin typeface="Tahoma" pitchFamily="34" charset="0"/>
                <a:cs typeface="Tahoma" pitchFamily="34" charset="0"/>
              </a:rPr>
              <a:t>prezzi</a:t>
            </a:r>
            <a:endParaRPr lang="it-IT" dirty="0">
              <a:solidFill>
                <a:srgbClr val="006699"/>
              </a:solidFill>
              <a:latin typeface="Tahoma" pitchFamily="34" charset="0"/>
              <a:cs typeface="Tahoma" pitchFamily="34" charset="0"/>
            </a:endParaRPr>
          </a:p>
        </p:txBody>
      </p:sp>
    </p:spTree>
    <p:extLst>
      <p:ext uri="{BB962C8B-B14F-4D97-AF65-F5344CB8AC3E}">
        <p14:creationId xmlns:p14="http://schemas.microsoft.com/office/powerpoint/2010/main" val="309904452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85800" y="476672"/>
            <a:ext cx="7772400" cy="1143000"/>
          </a:xfrm>
        </p:spPr>
        <p:txBody>
          <a:bodyPr/>
          <a:lstStyle/>
          <a:p>
            <a:pPr lvl="2"/>
            <a:r>
              <a:rPr lang="it-IT" sz="3200" dirty="0">
                <a:solidFill>
                  <a:srgbClr val="006699"/>
                </a:solidFill>
                <a:latin typeface="Tahoma" pitchFamily="34" charset="0"/>
                <a:ea typeface="Tahoma" pitchFamily="34" charset="0"/>
                <a:cs typeface="Tahoma" pitchFamily="34" charset="0"/>
              </a:rPr>
              <a:t>Definizione di farmaco </a:t>
            </a:r>
            <a:r>
              <a:rPr lang="it-IT" sz="3200" dirty="0" smtClean="0">
                <a:solidFill>
                  <a:srgbClr val="006699"/>
                </a:solidFill>
                <a:latin typeface="Tahoma" pitchFamily="34" charset="0"/>
                <a:ea typeface="Tahoma" pitchFamily="34" charset="0"/>
                <a:cs typeface="Tahoma" pitchFamily="34" charset="0"/>
              </a:rPr>
              <a:t>biosimilare</a:t>
            </a:r>
            <a:endParaRPr lang="it-IT" sz="6000" dirty="0">
              <a:solidFill>
                <a:srgbClr val="006699"/>
              </a:solidFill>
            </a:endParaRPr>
          </a:p>
        </p:txBody>
      </p:sp>
      <p:sp>
        <p:nvSpPr>
          <p:cNvPr id="11" name="Rettangolo 10"/>
          <p:cNvSpPr/>
          <p:nvPr/>
        </p:nvSpPr>
        <p:spPr>
          <a:xfrm>
            <a:off x="467544" y="2276872"/>
            <a:ext cx="7992888" cy="3024336"/>
          </a:xfrm>
          <a:prstGeom prst="rect">
            <a:avLst/>
          </a:prstGeom>
          <a:ln>
            <a:solidFill>
              <a:schemeClr val="accent6">
                <a:lumMod val="60000"/>
                <a:lumOff val="40000"/>
              </a:schemeClr>
            </a:solidFill>
          </a:ln>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285750" lvl="0" indent="-285750" algn="just">
              <a:buFont typeface="Wingdings" charset="2"/>
              <a:buChar char="Ø"/>
            </a:pPr>
            <a:r>
              <a:rPr lang="it-IT" sz="1800" dirty="0" smtClean="0">
                <a:solidFill>
                  <a:srgbClr val="006699"/>
                </a:solidFill>
                <a:latin typeface="Tahoma"/>
                <a:cs typeface="Tahoma"/>
              </a:rPr>
              <a:t>I Biosimilari sono approvati secondo gli stessi standard qualità, sicurezza ed efficacia richiesti per ogni medicinale biologico. </a:t>
            </a:r>
          </a:p>
          <a:p>
            <a:pPr marL="285750" lvl="0" indent="-285750" algn="just">
              <a:buFont typeface="Wingdings" charset="2"/>
              <a:buChar char="Ø"/>
            </a:pPr>
            <a:r>
              <a:rPr lang="it-IT" sz="1800" dirty="0">
                <a:solidFill>
                  <a:srgbClr val="006699"/>
                </a:solidFill>
                <a:latin typeface="Tahoma"/>
                <a:cs typeface="Tahoma"/>
              </a:rPr>
              <a:t>I Biosimilari sono </a:t>
            </a:r>
            <a:r>
              <a:rPr lang="en-US" sz="1800" dirty="0" err="1">
                <a:solidFill>
                  <a:srgbClr val="006699"/>
                </a:solidFill>
                <a:latin typeface="Tahoma"/>
                <a:cs typeface="Tahoma"/>
              </a:rPr>
              <a:t>s</a:t>
            </a:r>
            <a:r>
              <a:rPr lang="en-US" sz="1800" dirty="0" err="1" smtClean="0">
                <a:solidFill>
                  <a:srgbClr val="006699"/>
                </a:solidFill>
                <a:latin typeface="Tahoma"/>
                <a:cs typeface="Tahoma"/>
              </a:rPr>
              <a:t>ottoposti</a:t>
            </a:r>
            <a:r>
              <a:rPr lang="en-US" sz="1800" dirty="0" smtClean="0">
                <a:solidFill>
                  <a:srgbClr val="006699"/>
                </a:solidFill>
                <a:latin typeface="Tahoma"/>
                <a:cs typeface="Tahoma"/>
              </a:rPr>
              <a:t> ad un </a:t>
            </a:r>
            <a:r>
              <a:rPr lang="en-US" sz="1800" dirty="0" err="1" smtClean="0">
                <a:solidFill>
                  <a:srgbClr val="006699"/>
                </a:solidFill>
                <a:latin typeface="Tahoma"/>
                <a:cs typeface="Tahoma"/>
              </a:rPr>
              <a:t>rigoroso</a:t>
            </a:r>
            <a:r>
              <a:rPr lang="en-US" sz="1800" dirty="0" smtClean="0">
                <a:solidFill>
                  <a:srgbClr val="006699"/>
                </a:solidFill>
                <a:latin typeface="Tahoma"/>
                <a:cs typeface="Tahoma"/>
              </a:rPr>
              <a:t> </a:t>
            </a:r>
            <a:r>
              <a:rPr lang="en-US" sz="1800" dirty="0" err="1" smtClean="0">
                <a:solidFill>
                  <a:srgbClr val="006699"/>
                </a:solidFill>
                <a:latin typeface="Tahoma"/>
                <a:cs typeface="Tahoma"/>
              </a:rPr>
              <a:t>processo</a:t>
            </a:r>
            <a:r>
              <a:rPr lang="en-US" sz="1800" dirty="0" smtClean="0">
                <a:solidFill>
                  <a:srgbClr val="006699"/>
                </a:solidFill>
                <a:latin typeface="Tahoma"/>
                <a:cs typeface="Tahoma"/>
              </a:rPr>
              <a:t> di </a:t>
            </a:r>
            <a:r>
              <a:rPr lang="en-US" sz="1800" dirty="0" err="1" smtClean="0">
                <a:solidFill>
                  <a:srgbClr val="006699"/>
                </a:solidFill>
                <a:latin typeface="Tahoma"/>
                <a:cs typeface="Tahoma"/>
              </a:rPr>
              <a:t>valutazione</a:t>
            </a:r>
            <a:r>
              <a:rPr lang="en-US" sz="1800" dirty="0" smtClean="0">
                <a:solidFill>
                  <a:srgbClr val="006699"/>
                </a:solidFill>
                <a:latin typeface="Tahoma"/>
                <a:cs typeface="Tahoma"/>
              </a:rPr>
              <a:t> </a:t>
            </a:r>
            <a:r>
              <a:rPr lang="en-US" sz="1800" dirty="0" err="1" smtClean="0">
                <a:solidFill>
                  <a:srgbClr val="006699"/>
                </a:solidFill>
                <a:latin typeface="Tahoma"/>
                <a:cs typeface="Tahoma"/>
              </a:rPr>
              <a:t>comparativa</a:t>
            </a:r>
            <a:r>
              <a:rPr lang="en-US" sz="1800" dirty="0">
                <a:solidFill>
                  <a:srgbClr val="006699"/>
                </a:solidFill>
                <a:latin typeface="Tahoma"/>
                <a:cs typeface="Tahoma"/>
              </a:rPr>
              <a:t> </a:t>
            </a:r>
            <a:r>
              <a:rPr lang="en-US" sz="1800" dirty="0" err="1" smtClean="0">
                <a:solidFill>
                  <a:srgbClr val="006699"/>
                </a:solidFill>
                <a:latin typeface="Tahoma"/>
                <a:cs typeface="Tahoma"/>
              </a:rPr>
              <a:t>analitica</a:t>
            </a:r>
            <a:r>
              <a:rPr lang="en-US" sz="1800" dirty="0" smtClean="0">
                <a:solidFill>
                  <a:srgbClr val="006699"/>
                </a:solidFill>
                <a:latin typeface="Tahoma"/>
                <a:cs typeface="Tahoma"/>
              </a:rPr>
              <a:t> e </a:t>
            </a:r>
            <a:r>
              <a:rPr lang="en-US" sz="1800" dirty="0" err="1" smtClean="0">
                <a:solidFill>
                  <a:srgbClr val="006699"/>
                </a:solidFill>
                <a:latin typeface="Tahoma"/>
                <a:cs typeface="Tahoma"/>
              </a:rPr>
              <a:t>clinica</a:t>
            </a:r>
            <a:r>
              <a:rPr lang="en-US" sz="1800" dirty="0" smtClean="0">
                <a:solidFill>
                  <a:srgbClr val="006699"/>
                </a:solidFill>
                <a:latin typeface="Tahoma"/>
                <a:cs typeface="Tahoma"/>
              </a:rPr>
              <a:t> di </a:t>
            </a:r>
            <a:r>
              <a:rPr lang="en-US" sz="1800" dirty="0" err="1" smtClean="0">
                <a:solidFill>
                  <a:srgbClr val="006699"/>
                </a:solidFill>
                <a:latin typeface="Tahoma"/>
                <a:cs typeface="Tahoma"/>
              </a:rPr>
              <a:t>confronto</a:t>
            </a:r>
            <a:r>
              <a:rPr lang="en-US" sz="1800" dirty="0" smtClean="0">
                <a:solidFill>
                  <a:srgbClr val="006699"/>
                </a:solidFill>
                <a:latin typeface="Tahoma"/>
                <a:cs typeface="Tahoma"/>
              </a:rPr>
              <a:t> con </a:t>
            </a:r>
            <a:r>
              <a:rPr lang="en-US" sz="1800" dirty="0" err="1" smtClean="0">
                <a:solidFill>
                  <a:srgbClr val="006699"/>
                </a:solidFill>
                <a:latin typeface="Tahoma"/>
                <a:cs typeface="Tahoma"/>
              </a:rPr>
              <a:t>l’originatore</a:t>
            </a:r>
            <a:r>
              <a:rPr lang="en-US" sz="1800" dirty="0" smtClean="0">
                <a:solidFill>
                  <a:srgbClr val="006699"/>
                </a:solidFill>
                <a:latin typeface="Tahoma"/>
                <a:cs typeface="Tahoma"/>
              </a:rPr>
              <a:t> di </a:t>
            </a:r>
            <a:r>
              <a:rPr lang="en-US" sz="1800" dirty="0" err="1" smtClean="0">
                <a:solidFill>
                  <a:srgbClr val="006699"/>
                </a:solidFill>
                <a:latin typeface="Tahoma"/>
                <a:cs typeface="Tahoma"/>
              </a:rPr>
              <a:t>riferimento</a:t>
            </a:r>
            <a:r>
              <a:rPr lang="en-US" sz="1800" dirty="0" smtClean="0">
                <a:solidFill>
                  <a:srgbClr val="006699"/>
                </a:solidFill>
                <a:latin typeface="Tahoma"/>
                <a:cs typeface="Tahoma"/>
              </a:rPr>
              <a:t>.</a:t>
            </a:r>
            <a:endParaRPr lang="en-US" sz="1800" b="1" dirty="0">
              <a:solidFill>
                <a:srgbClr val="006699"/>
              </a:solidFill>
              <a:latin typeface="Tahoma"/>
              <a:cs typeface="Tahoma"/>
            </a:endParaRPr>
          </a:p>
          <a:p>
            <a:pPr marL="285750" indent="-285750" algn="just">
              <a:buFont typeface="Wingdings" charset="2"/>
              <a:buChar char="Ø"/>
            </a:pPr>
            <a:r>
              <a:rPr lang="it-IT" sz="1800" dirty="0">
                <a:solidFill>
                  <a:srgbClr val="006699"/>
                </a:solidFill>
                <a:latin typeface="Tahoma"/>
                <a:cs typeface="Tahoma"/>
              </a:rPr>
              <a:t>La </a:t>
            </a:r>
            <a:r>
              <a:rPr lang="it-IT" sz="1800" dirty="0" err="1">
                <a:solidFill>
                  <a:srgbClr val="006699"/>
                </a:solidFill>
                <a:latin typeface="Tahoma"/>
                <a:cs typeface="Tahoma"/>
              </a:rPr>
              <a:t>European</a:t>
            </a:r>
            <a:r>
              <a:rPr lang="it-IT" sz="1800" dirty="0">
                <a:solidFill>
                  <a:srgbClr val="006699"/>
                </a:solidFill>
                <a:latin typeface="Tahoma"/>
                <a:cs typeface="Tahoma"/>
              </a:rPr>
              <a:t> </a:t>
            </a:r>
            <a:r>
              <a:rPr lang="it-IT" sz="1800" dirty="0" err="1">
                <a:solidFill>
                  <a:srgbClr val="006699"/>
                </a:solidFill>
                <a:latin typeface="Tahoma"/>
                <a:cs typeface="Tahoma"/>
              </a:rPr>
              <a:t>Medicines</a:t>
            </a:r>
            <a:r>
              <a:rPr lang="it-IT" sz="1800" dirty="0">
                <a:solidFill>
                  <a:srgbClr val="006699"/>
                </a:solidFill>
                <a:latin typeface="Tahoma"/>
                <a:cs typeface="Tahoma"/>
              </a:rPr>
              <a:t> Agency (EMA) è responsabile della valutazione e </a:t>
            </a:r>
            <a:r>
              <a:rPr lang="it-IT" sz="1800" dirty="0" smtClean="0">
                <a:solidFill>
                  <a:srgbClr val="006699"/>
                </a:solidFill>
                <a:latin typeface="Tahoma"/>
                <a:cs typeface="Tahoma"/>
              </a:rPr>
              <a:t>dell’autorizzazione </a:t>
            </a:r>
            <a:r>
              <a:rPr lang="it-IT" sz="1800" dirty="0">
                <a:solidFill>
                  <a:srgbClr val="006699"/>
                </a:solidFill>
                <a:latin typeface="Tahoma"/>
                <a:cs typeface="Tahoma"/>
              </a:rPr>
              <a:t>all’immissione in commercio dei biosimilari nell’Unione Europea (EU)</a:t>
            </a:r>
            <a:r>
              <a:rPr lang="it-IT" sz="1800" dirty="0" smtClean="0">
                <a:solidFill>
                  <a:srgbClr val="006699"/>
                </a:solidFill>
                <a:latin typeface="Tahoma"/>
                <a:cs typeface="Tahoma"/>
              </a:rPr>
              <a:t>.</a:t>
            </a:r>
            <a:endParaRPr lang="en-US" sz="1800" dirty="0">
              <a:solidFill>
                <a:srgbClr val="006699"/>
              </a:solidFill>
              <a:latin typeface="Tahoma"/>
              <a:cs typeface="Tahoma"/>
            </a:endParaRPr>
          </a:p>
        </p:txBody>
      </p:sp>
      <p:grpSp>
        <p:nvGrpSpPr>
          <p:cNvPr id="4" name="Gruppo 3"/>
          <p:cNvGrpSpPr/>
          <p:nvPr/>
        </p:nvGrpSpPr>
        <p:grpSpPr>
          <a:xfrm>
            <a:off x="755576" y="1459696"/>
            <a:ext cx="6768752" cy="1177216"/>
            <a:chOff x="394335" y="-122948"/>
            <a:chExt cx="5520690" cy="1177216"/>
          </a:xfrm>
          <a:solidFill>
            <a:schemeClr val="accent5">
              <a:lumMod val="60000"/>
              <a:lumOff val="40000"/>
            </a:schemeClr>
          </a:solidFill>
          <a:scene3d>
            <a:camera prst="orthographicFront"/>
            <a:lightRig rig="threePt" dir="t">
              <a:rot lat="0" lon="0" rev="7500000"/>
            </a:lightRig>
          </a:scene3d>
        </p:grpSpPr>
        <p:sp>
          <p:nvSpPr>
            <p:cNvPr id="5" name="Rettangolo arrotondato 4"/>
            <p:cNvSpPr/>
            <p:nvPr/>
          </p:nvSpPr>
          <p:spPr>
            <a:xfrm>
              <a:off x="394335" y="-122948"/>
              <a:ext cx="5520690" cy="1177216"/>
            </a:xfrm>
            <a:prstGeom prst="roundRect">
              <a:avLst/>
            </a:prstGeom>
            <a:grpFill/>
            <a:sp3d prstMaterial="plastic">
              <a:bevelT w="127000" h="25400" prst="relaxedInset"/>
            </a:sp3d>
          </p:spPr>
          <p:style>
            <a:lnRef idx="3">
              <a:schemeClr val="lt1"/>
            </a:lnRef>
            <a:fillRef idx="1">
              <a:schemeClr val="accent1"/>
            </a:fillRef>
            <a:effectRef idx="1">
              <a:schemeClr val="accent1"/>
            </a:effectRef>
            <a:fontRef idx="minor">
              <a:schemeClr val="lt1"/>
            </a:fontRef>
          </p:style>
        </p:sp>
        <p:sp>
          <p:nvSpPr>
            <p:cNvPr id="6" name="Rettangolo 5"/>
            <p:cNvSpPr/>
            <p:nvPr/>
          </p:nvSpPr>
          <p:spPr>
            <a:xfrm>
              <a:off x="451249" y="21068"/>
              <a:ext cx="5419816" cy="93232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8669" tIns="0" rIns="208669" bIns="0" numCol="1" spcCol="1270" anchor="ctr" anchorCtr="0">
              <a:noAutofit/>
            </a:bodyPr>
            <a:lstStyle/>
            <a:p>
              <a:pPr lvl="0" defTabSz="800100">
                <a:lnSpc>
                  <a:spcPct val="90000"/>
                </a:lnSpc>
                <a:spcBef>
                  <a:spcPct val="0"/>
                </a:spcBef>
                <a:spcAft>
                  <a:spcPct val="35000"/>
                </a:spcAft>
                <a:buNone/>
              </a:pPr>
              <a:r>
                <a:rPr lang="en-US" sz="1800" kern="1200" dirty="0" smtClean="0">
                  <a:solidFill>
                    <a:schemeClr val="tx1"/>
                  </a:solidFill>
                  <a:latin typeface="Tahoma"/>
                  <a:cs typeface="Tahoma"/>
                </a:rPr>
                <a:t>Un </a:t>
              </a:r>
              <a:r>
                <a:rPr lang="en-US" sz="1800" kern="1200" dirty="0" err="1" smtClean="0">
                  <a:solidFill>
                    <a:schemeClr val="tx1"/>
                  </a:solidFill>
                  <a:latin typeface="Tahoma"/>
                  <a:cs typeface="Tahoma"/>
                </a:rPr>
                <a:t>farmaco</a:t>
              </a:r>
              <a:r>
                <a:rPr lang="en-US" sz="1800" kern="1200" dirty="0" smtClean="0">
                  <a:solidFill>
                    <a:schemeClr val="tx1"/>
                  </a:solidFill>
                  <a:latin typeface="Tahoma"/>
                  <a:cs typeface="Tahoma"/>
                </a:rPr>
                <a:t> biosimilare </a:t>
              </a:r>
              <a:r>
                <a:rPr lang="en-US" sz="1800" kern="1200" dirty="0" err="1" smtClean="0">
                  <a:solidFill>
                    <a:schemeClr val="tx1"/>
                  </a:solidFill>
                  <a:latin typeface="Tahoma"/>
                  <a:cs typeface="Tahoma"/>
                </a:rPr>
                <a:t>è</a:t>
              </a:r>
              <a:r>
                <a:rPr lang="en-US" sz="1800" kern="1200" dirty="0" smtClean="0">
                  <a:solidFill>
                    <a:schemeClr val="tx1"/>
                  </a:solidFill>
                  <a:latin typeface="Tahoma"/>
                  <a:cs typeface="Tahoma"/>
                </a:rPr>
                <a:t> </a:t>
              </a:r>
              <a:r>
                <a:rPr lang="en-US" sz="1800" kern="1200" dirty="0" err="1" smtClean="0">
                  <a:solidFill>
                    <a:schemeClr val="tx1"/>
                  </a:solidFill>
                  <a:latin typeface="Tahoma"/>
                  <a:cs typeface="Tahoma"/>
                </a:rPr>
                <a:t>una</a:t>
              </a:r>
              <a:r>
                <a:rPr lang="en-US" sz="1800" kern="1200" dirty="0" smtClean="0">
                  <a:solidFill>
                    <a:schemeClr val="tx1"/>
                  </a:solidFill>
                  <a:latin typeface="Tahoma"/>
                  <a:cs typeface="Tahoma"/>
                </a:rPr>
                <a:t> </a:t>
              </a:r>
              <a:r>
                <a:rPr lang="en-US" sz="1800" kern="1200" dirty="0">
                  <a:solidFill>
                    <a:schemeClr val="tx1"/>
                  </a:solidFill>
                  <a:latin typeface="Tahoma"/>
                  <a:cs typeface="Tahoma"/>
                </a:rPr>
                <a:t>“</a:t>
              </a:r>
              <a:r>
                <a:rPr lang="en-US" sz="1800" kern="1200" dirty="0" err="1" smtClean="0">
                  <a:solidFill>
                    <a:schemeClr val="tx1"/>
                  </a:solidFill>
                  <a:latin typeface="Tahoma"/>
                  <a:cs typeface="Tahoma"/>
                </a:rPr>
                <a:t>copia</a:t>
              </a:r>
              <a:r>
                <a:rPr lang="en-US" sz="1800" kern="1200" dirty="0" smtClean="0">
                  <a:solidFill>
                    <a:schemeClr val="tx1"/>
                  </a:solidFill>
                  <a:latin typeface="Tahoma"/>
                  <a:cs typeface="Tahoma"/>
                </a:rPr>
                <a:t>”  di un </a:t>
              </a:r>
              <a:r>
                <a:rPr lang="en-US" sz="1800" kern="1200" dirty="0" err="1" smtClean="0">
                  <a:solidFill>
                    <a:schemeClr val="tx1"/>
                  </a:solidFill>
                  <a:latin typeface="Tahoma"/>
                  <a:cs typeface="Tahoma"/>
                </a:rPr>
                <a:t>medicinale</a:t>
              </a:r>
              <a:r>
                <a:rPr lang="en-US" sz="1800" kern="1200" dirty="0" smtClean="0">
                  <a:solidFill>
                    <a:schemeClr val="tx1"/>
                  </a:solidFill>
                  <a:latin typeface="Tahoma"/>
                  <a:cs typeface="Tahoma"/>
                </a:rPr>
                <a:t> </a:t>
              </a:r>
              <a:r>
                <a:rPr lang="en-US" sz="1800" kern="1200" dirty="0" err="1" smtClean="0">
                  <a:solidFill>
                    <a:schemeClr val="tx1"/>
                  </a:solidFill>
                  <a:latin typeface="Tahoma"/>
                  <a:cs typeface="Tahoma"/>
                </a:rPr>
                <a:t>biologico</a:t>
              </a:r>
              <a:r>
                <a:rPr lang="en-US" sz="1800" kern="1200" dirty="0" smtClean="0">
                  <a:solidFill>
                    <a:schemeClr val="tx1"/>
                  </a:solidFill>
                  <a:latin typeface="Tahoma"/>
                  <a:cs typeface="Tahoma"/>
                </a:rPr>
                <a:t> </a:t>
              </a:r>
              <a:r>
                <a:rPr lang="en-US" sz="1800" kern="1200" dirty="0" err="1" smtClean="0">
                  <a:solidFill>
                    <a:schemeClr val="tx1"/>
                  </a:solidFill>
                  <a:latin typeface="Tahoma"/>
                  <a:cs typeface="Tahoma"/>
                </a:rPr>
                <a:t>già</a:t>
              </a:r>
              <a:r>
                <a:rPr lang="en-US" sz="1800" kern="1200" dirty="0" smtClean="0">
                  <a:solidFill>
                    <a:schemeClr val="tx1"/>
                  </a:solidFill>
                  <a:latin typeface="Tahoma"/>
                  <a:cs typeface="Tahoma"/>
                </a:rPr>
                <a:t> </a:t>
              </a:r>
              <a:r>
                <a:rPr lang="en-US" sz="1800" dirty="0" err="1">
                  <a:solidFill>
                    <a:schemeClr val="tx1"/>
                  </a:solidFill>
                  <a:latin typeface="Tahoma"/>
                  <a:cs typeface="Tahoma"/>
                </a:rPr>
                <a:t>approvato</a:t>
              </a:r>
              <a:r>
                <a:rPr lang="en-US" sz="1800" dirty="0">
                  <a:solidFill>
                    <a:schemeClr val="tx1"/>
                  </a:solidFill>
                  <a:latin typeface="Tahoma"/>
                  <a:cs typeface="Tahoma"/>
                </a:rPr>
                <a:t>  </a:t>
              </a:r>
              <a:r>
                <a:rPr lang="en-US" sz="1800" dirty="0" smtClean="0">
                  <a:solidFill>
                    <a:schemeClr val="tx1"/>
                  </a:solidFill>
                  <a:latin typeface="Tahoma"/>
                  <a:cs typeface="Tahoma"/>
                </a:rPr>
                <a:t>(</a:t>
              </a:r>
              <a:r>
                <a:rPr lang="en-US" sz="1800" dirty="0" err="1" smtClean="0">
                  <a:solidFill>
                    <a:schemeClr val="tx1"/>
                  </a:solidFill>
                  <a:latin typeface="Tahoma"/>
                  <a:cs typeface="Tahoma"/>
                </a:rPr>
                <a:t>originatore</a:t>
              </a:r>
              <a:r>
                <a:rPr lang="en-US" sz="1800" dirty="0" smtClean="0">
                  <a:solidFill>
                    <a:schemeClr val="tx1"/>
                  </a:solidFill>
                  <a:latin typeface="Tahoma"/>
                  <a:cs typeface="Tahoma"/>
                </a:rPr>
                <a:t> </a:t>
              </a:r>
              <a:r>
                <a:rPr lang="en-US" sz="1800" dirty="0">
                  <a:solidFill>
                    <a:schemeClr val="tx1"/>
                  </a:solidFill>
                  <a:latin typeface="Tahoma"/>
                  <a:cs typeface="Tahoma"/>
                </a:rPr>
                <a:t>di </a:t>
              </a:r>
              <a:r>
                <a:rPr lang="en-US" sz="1800" dirty="0" err="1">
                  <a:solidFill>
                    <a:schemeClr val="tx1"/>
                  </a:solidFill>
                  <a:latin typeface="Tahoma"/>
                  <a:cs typeface="Tahoma"/>
                </a:rPr>
                <a:t>riferimento</a:t>
              </a:r>
              <a:r>
                <a:rPr lang="en-US" sz="1800" dirty="0">
                  <a:solidFill>
                    <a:schemeClr val="tx1"/>
                  </a:solidFill>
                  <a:latin typeface="Tahoma"/>
                  <a:cs typeface="Tahoma"/>
                </a:rPr>
                <a:t> </a:t>
              </a:r>
              <a:r>
                <a:rPr lang="en-US" sz="1800" dirty="0" smtClean="0">
                  <a:solidFill>
                    <a:schemeClr val="tx1"/>
                  </a:solidFill>
                  <a:latin typeface="Tahoma"/>
                  <a:cs typeface="Tahoma"/>
                </a:rPr>
                <a:t>o reference </a:t>
              </a:r>
              <a:r>
                <a:rPr lang="en-US" sz="1800" dirty="0">
                  <a:solidFill>
                    <a:schemeClr val="tx1"/>
                  </a:solidFill>
                  <a:latin typeface="Tahoma"/>
                  <a:cs typeface="Tahoma"/>
                </a:rPr>
                <a:t>product) non </a:t>
              </a:r>
              <a:r>
                <a:rPr lang="en-US" sz="1800" dirty="0" err="1">
                  <a:solidFill>
                    <a:schemeClr val="tx1"/>
                  </a:solidFill>
                  <a:latin typeface="Tahoma"/>
                  <a:cs typeface="Tahoma"/>
                </a:rPr>
                <a:t>più</a:t>
              </a:r>
              <a:r>
                <a:rPr lang="en-US" sz="1800" dirty="0">
                  <a:solidFill>
                    <a:schemeClr val="tx1"/>
                  </a:solidFill>
                  <a:latin typeface="Tahoma"/>
                  <a:cs typeface="Tahoma"/>
                </a:rPr>
                <a:t> </a:t>
              </a:r>
              <a:r>
                <a:rPr lang="en-US" sz="1800" dirty="0" err="1">
                  <a:solidFill>
                    <a:schemeClr val="tx1"/>
                  </a:solidFill>
                  <a:latin typeface="Tahoma"/>
                  <a:cs typeface="Tahoma"/>
                </a:rPr>
                <a:t>protetto</a:t>
              </a:r>
              <a:r>
                <a:rPr lang="en-US" sz="1800" dirty="0">
                  <a:solidFill>
                    <a:schemeClr val="tx1"/>
                  </a:solidFill>
                  <a:latin typeface="Tahoma"/>
                  <a:cs typeface="Tahoma"/>
                </a:rPr>
                <a:t> </a:t>
              </a:r>
              <a:r>
                <a:rPr lang="en-US" sz="1800" dirty="0" err="1" smtClean="0">
                  <a:solidFill>
                    <a:schemeClr val="tx1"/>
                  </a:solidFill>
                  <a:latin typeface="Tahoma"/>
                  <a:cs typeface="Tahoma"/>
                </a:rPr>
                <a:t>dai</a:t>
              </a:r>
              <a:r>
                <a:rPr lang="en-US" sz="1800" dirty="0" smtClean="0">
                  <a:solidFill>
                    <a:schemeClr val="tx1"/>
                  </a:solidFill>
                  <a:latin typeface="Tahoma"/>
                  <a:cs typeface="Tahoma"/>
                </a:rPr>
                <a:t> </a:t>
              </a:r>
              <a:r>
                <a:rPr lang="en-US" sz="1800" dirty="0" err="1">
                  <a:solidFill>
                    <a:schemeClr val="tx1"/>
                  </a:solidFill>
                  <a:latin typeface="Tahoma"/>
                  <a:cs typeface="Tahoma"/>
                </a:rPr>
                <a:t>diritti</a:t>
              </a:r>
              <a:r>
                <a:rPr lang="en-US" sz="1800" dirty="0">
                  <a:solidFill>
                    <a:schemeClr val="tx1"/>
                  </a:solidFill>
                  <a:latin typeface="Tahoma"/>
                  <a:cs typeface="Tahoma"/>
                </a:rPr>
                <a:t> di </a:t>
              </a:r>
              <a:r>
                <a:rPr lang="en-US" sz="1800" dirty="0" err="1">
                  <a:solidFill>
                    <a:schemeClr val="tx1"/>
                  </a:solidFill>
                  <a:latin typeface="Tahoma"/>
                  <a:cs typeface="Tahoma"/>
                </a:rPr>
                <a:t>brevetto</a:t>
              </a:r>
              <a:r>
                <a:rPr lang="en-US" sz="1800" dirty="0">
                  <a:solidFill>
                    <a:schemeClr val="tx1"/>
                  </a:solidFill>
                  <a:latin typeface="Tahoma"/>
                  <a:cs typeface="Tahoma"/>
                </a:rPr>
                <a:t> e di </a:t>
              </a:r>
              <a:r>
                <a:rPr lang="en-US" sz="1800" dirty="0" err="1">
                  <a:solidFill>
                    <a:schemeClr val="tx1"/>
                  </a:solidFill>
                  <a:latin typeface="Tahoma"/>
                  <a:cs typeface="Tahoma"/>
                </a:rPr>
                <a:t>esclusività</a:t>
              </a:r>
              <a:r>
                <a:rPr lang="en-US" sz="1800" dirty="0">
                  <a:solidFill>
                    <a:schemeClr val="tx1"/>
                  </a:solidFill>
                  <a:latin typeface="Tahoma"/>
                  <a:cs typeface="Tahoma"/>
                </a:rPr>
                <a:t> </a:t>
              </a:r>
              <a:r>
                <a:rPr lang="en-US" sz="1800" dirty="0" smtClean="0">
                  <a:solidFill>
                    <a:schemeClr val="tx1"/>
                  </a:solidFill>
                  <a:latin typeface="Tahoma"/>
                  <a:cs typeface="Tahoma"/>
                </a:rPr>
                <a:t>di</a:t>
              </a:r>
              <a:r>
                <a:rPr lang="en-US" sz="1800" kern="1200" dirty="0" smtClean="0">
                  <a:solidFill>
                    <a:schemeClr val="tx1"/>
                  </a:solidFill>
                  <a:latin typeface="Tahoma"/>
                  <a:cs typeface="Tahoma"/>
                </a:rPr>
                <a:t> </a:t>
              </a:r>
              <a:r>
                <a:rPr lang="en-US" sz="1800" kern="1200" dirty="0" err="1" smtClean="0">
                  <a:solidFill>
                    <a:schemeClr val="tx1"/>
                  </a:solidFill>
                  <a:latin typeface="Tahoma"/>
                  <a:cs typeface="Tahoma"/>
                </a:rPr>
                <a:t>mercato</a:t>
              </a:r>
              <a:endParaRPr lang="en-US" sz="1800" kern="1200" dirty="0">
                <a:solidFill>
                  <a:schemeClr val="tx1"/>
                </a:solidFill>
                <a:latin typeface="Tahoma"/>
                <a:cs typeface="Tahoma"/>
              </a:endParaRPr>
            </a:p>
          </p:txBody>
        </p:sp>
      </p:grpSp>
      <p:grpSp>
        <p:nvGrpSpPr>
          <p:cNvPr id="8" name="Gruppo 7"/>
          <p:cNvGrpSpPr/>
          <p:nvPr/>
        </p:nvGrpSpPr>
        <p:grpSpPr>
          <a:xfrm>
            <a:off x="755576" y="4988088"/>
            <a:ext cx="7776864" cy="1033200"/>
            <a:chOff x="394335" y="2931669"/>
            <a:chExt cx="5520690" cy="1033200"/>
          </a:xfrm>
          <a:solidFill>
            <a:schemeClr val="accent6">
              <a:lumMod val="75000"/>
            </a:schemeClr>
          </a:solidFill>
          <a:scene3d>
            <a:camera prst="orthographicFront"/>
            <a:lightRig rig="threePt" dir="t">
              <a:rot lat="0" lon="0" rev="7500000"/>
            </a:lightRig>
          </a:scene3d>
        </p:grpSpPr>
        <p:sp>
          <p:nvSpPr>
            <p:cNvPr id="9" name="Rettangolo arrotondato 8"/>
            <p:cNvSpPr/>
            <p:nvPr/>
          </p:nvSpPr>
          <p:spPr>
            <a:xfrm>
              <a:off x="394335" y="2931669"/>
              <a:ext cx="5520690" cy="1033200"/>
            </a:xfrm>
            <a:prstGeom prst="roundRect">
              <a:avLst/>
            </a:prstGeom>
            <a:grpFill/>
            <a:sp3d prstMaterial="plastic">
              <a:bevelT w="127000" h="25400" prst="relaxedInset"/>
            </a:sp3d>
          </p:spPr>
          <p:style>
            <a:lnRef idx="3">
              <a:schemeClr val="lt1"/>
            </a:lnRef>
            <a:fillRef idx="1">
              <a:schemeClr val="accent2"/>
            </a:fillRef>
            <a:effectRef idx="1">
              <a:schemeClr val="accent2"/>
            </a:effectRef>
            <a:fontRef idx="minor">
              <a:schemeClr val="lt1"/>
            </a:fontRef>
          </p:style>
        </p:sp>
        <p:sp>
          <p:nvSpPr>
            <p:cNvPr id="10" name="Rettangolo 9"/>
            <p:cNvSpPr/>
            <p:nvPr/>
          </p:nvSpPr>
          <p:spPr>
            <a:xfrm>
              <a:off x="444772" y="3007455"/>
              <a:ext cx="5419816" cy="93232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8669" tIns="0" rIns="208669" bIns="0" numCol="1" spcCol="1270" anchor="ctr" anchorCtr="0">
              <a:noAutofit/>
            </a:bodyPr>
            <a:lstStyle/>
            <a:p>
              <a:pPr lvl="0" defTabSz="800100">
                <a:lnSpc>
                  <a:spcPct val="90000"/>
                </a:lnSpc>
                <a:spcBef>
                  <a:spcPct val="0"/>
                </a:spcBef>
                <a:spcAft>
                  <a:spcPct val="35000"/>
                </a:spcAft>
                <a:buNone/>
              </a:pPr>
              <a:r>
                <a:rPr lang="en-US" sz="1800" dirty="0" smtClean="0">
                  <a:solidFill>
                    <a:schemeClr val="bg1"/>
                  </a:solidFill>
                  <a:latin typeface="Tahoma"/>
                  <a:cs typeface="Tahoma"/>
                </a:rPr>
                <a:t>Un </a:t>
              </a:r>
              <a:r>
                <a:rPr lang="en-US" sz="1800" dirty="0" err="1" smtClean="0">
                  <a:solidFill>
                    <a:schemeClr val="bg1"/>
                  </a:solidFill>
                  <a:latin typeface="Tahoma"/>
                  <a:cs typeface="Tahoma"/>
                </a:rPr>
                <a:t>farmaco</a:t>
              </a:r>
              <a:r>
                <a:rPr lang="en-US" sz="1800" dirty="0" smtClean="0">
                  <a:solidFill>
                    <a:schemeClr val="bg1"/>
                  </a:solidFill>
                  <a:latin typeface="Tahoma"/>
                  <a:cs typeface="Tahoma"/>
                </a:rPr>
                <a:t> </a:t>
              </a:r>
              <a:r>
                <a:rPr lang="en-US" sz="1800" kern="1200" dirty="0" smtClean="0">
                  <a:solidFill>
                    <a:schemeClr val="bg1"/>
                  </a:solidFill>
                  <a:latin typeface="Tahoma"/>
                  <a:cs typeface="Tahoma"/>
                </a:rPr>
                <a:t>biosimilare </a:t>
              </a:r>
              <a:r>
                <a:rPr lang="en-US" sz="1800" kern="1200" dirty="0" err="1" smtClean="0">
                  <a:solidFill>
                    <a:schemeClr val="bg1"/>
                  </a:solidFill>
                  <a:latin typeface="Tahoma"/>
                  <a:cs typeface="Tahoma"/>
                </a:rPr>
                <a:t>è</a:t>
              </a:r>
              <a:r>
                <a:rPr lang="en-US" sz="1800" kern="1200" dirty="0" smtClean="0">
                  <a:solidFill>
                    <a:schemeClr val="bg1"/>
                  </a:solidFill>
                  <a:latin typeface="Tahoma"/>
                  <a:cs typeface="Tahoma"/>
                </a:rPr>
                <a:t> un </a:t>
              </a:r>
              <a:r>
                <a:rPr lang="en-US" sz="1800" kern="1200" dirty="0" err="1" smtClean="0">
                  <a:solidFill>
                    <a:schemeClr val="bg1"/>
                  </a:solidFill>
                  <a:latin typeface="Tahoma"/>
                  <a:cs typeface="Tahoma"/>
                </a:rPr>
                <a:t>farmaco</a:t>
              </a:r>
              <a:r>
                <a:rPr lang="en-US" sz="1800" kern="1200" dirty="0" smtClean="0">
                  <a:solidFill>
                    <a:schemeClr val="bg1"/>
                  </a:solidFill>
                  <a:latin typeface="Tahoma"/>
                  <a:cs typeface="Tahoma"/>
                </a:rPr>
                <a:t> </a:t>
              </a:r>
              <a:r>
                <a:rPr lang="en-US" sz="1800" kern="1200" dirty="0" err="1" smtClean="0">
                  <a:solidFill>
                    <a:schemeClr val="bg1"/>
                  </a:solidFill>
                  <a:latin typeface="Tahoma"/>
                  <a:cs typeface="Tahoma"/>
                </a:rPr>
                <a:t>biologico</a:t>
              </a:r>
              <a:r>
                <a:rPr lang="en-US" sz="1800" kern="1200" dirty="0" smtClean="0">
                  <a:solidFill>
                    <a:schemeClr val="bg1"/>
                  </a:solidFill>
                  <a:latin typeface="Tahoma"/>
                  <a:cs typeface="Tahoma"/>
                </a:rPr>
                <a:t> </a:t>
              </a:r>
              <a:r>
                <a:rPr lang="en-US" sz="1800" kern="1200" dirty="0" err="1" smtClean="0">
                  <a:solidFill>
                    <a:schemeClr val="bg1"/>
                  </a:solidFill>
                  <a:latin typeface="Tahoma"/>
                  <a:cs typeface="Tahoma"/>
                </a:rPr>
                <a:t>elevatamente</a:t>
              </a:r>
              <a:r>
                <a:rPr lang="en-US" sz="1800" kern="1200" dirty="0" smtClean="0">
                  <a:solidFill>
                    <a:schemeClr val="bg1"/>
                  </a:solidFill>
                  <a:latin typeface="Tahoma"/>
                  <a:cs typeface="Tahoma"/>
                </a:rPr>
                <a:t> </a:t>
              </a:r>
              <a:r>
                <a:rPr lang="en-US" sz="1800" dirty="0">
                  <a:solidFill>
                    <a:schemeClr val="bg1"/>
                  </a:solidFill>
                  <a:latin typeface="Tahoma"/>
                  <a:cs typeface="Tahoma"/>
                </a:rPr>
                <a:t>simile in </a:t>
              </a:r>
              <a:r>
                <a:rPr lang="en-US" sz="1800" dirty="0" err="1" smtClean="0">
                  <a:solidFill>
                    <a:schemeClr val="bg1"/>
                  </a:solidFill>
                  <a:latin typeface="Tahoma"/>
                  <a:cs typeface="Tahoma"/>
                </a:rPr>
                <a:t>caratteristiche</a:t>
              </a:r>
              <a:r>
                <a:rPr lang="en-US" sz="1800" dirty="0" smtClean="0">
                  <a:solidFill>
                    <a:schemeClr val="bg1"/>
                  </a:solidFill>
                  <a:latin typeface="Tahoma"/>
                  <a:cs typeface="Tahoma"/>
                </a:rPr>
                <a:t> </a:t>
              </a:r>
              <a:r>
                <a:rPr lang="en-US" sz="1800" dirty="0" err="1" smtClean="0">
                  <a:solidFill>
                    <a:schemeClr val="bg1"/>
                  </a:solidFill>
                  <a:latin typeface="Tahoma"/>
                  <a:cs typeface="Tahoma"/>
                </a:rPr>
                <a:t>fisico-chimiche</a:t>
              </a:r>
              <a:r>
                <a:rPr lang="en-US" sz="1800" dirty="0" smtClean="0">
                  <a:solidFill>
                    <a:schemeClr val="bg1"/>
                  </a:solidFill>
                  <a:latin typeface="Tahoma"/>
                  <a:cs typeface="Tahoma"/>
                </a:rPr>
                <a:t>, </a:t>
              </a:r>
              <a:r>
                <a:rPr lang="en-US" sz="1800" dirty="0" err="1" smtClean="0">
                  <a:solidFill>
                    <a:schemeClr val="bg1"/>
                  </a:solidFill>
                  <a:latin typeface="Tahoma"/>
                  <a:cs typeface="Tahoma"/>
                </a:rPr>
                <a:t>efficacia</a:t>
              </a:r>
              <a:r>
                <a:rPr lang="en-US" sz="1800" dirty="0" smtClean="0">
                  <a:solidFill>
                    <a:schemeClr val="bg1"/>
                  </a:solidFill>
                  <a:latin typeface="Tahoma"/>
                  <a:cs typeface="Tahoma"/>
                </a:rPr>
                <a:t> e </a:t>
              </a:r>
              <a:r>
                <a:rPr lang="en-US" sz="1800" dirty="0" err="1" smtClean="0">
                  <a:solidFill>
                    <a:schemeClr val="bg1"/>
                  </a:solidFill>
                  <a:latin typeface="Tahoma"/>
                  <a:cs typeface="Tahoma"/>
                </a:rPr>
                <a:t>sicurezza</a:t>
              </a:r>
              <a:r>
                <a:rPr lang="en-US" sz="1800" dirty="0" smtClean="0">
                  <a:solidFill>
                    <a:schemeClr val="bg1"/>
                  </a:solidFill>
                  <a:latin typeface="Tahoma"/>
                  <a:cs typeface="Tahoma"/>
                </a:rPr>
                <a:t> ad </a:t>
              </a:r>
              <a:r>
                <a:rPr lang="en-US" sz="1800" kern="1200" dirty="0" smtClean="0">
                  <a:solidFill>
                    <a:schemeClr val="bg1"/>
                  </a:solidFill>
                  <a:latin typeface="Tahoma"/>
                  <a:cs typeface="Tahoma"/>
                </a:rPr>
                <a:t>un </a:t>
              </a:r>
              <a:r>
                <a:rPr lang="en-US" sz="1800" kern="1200" dirty="0" err="1" smtClean="0">
                  <a:solidFill>
                    <a:schemeClr val="bg1"/>
                  </a:solidFill>
                  <a:latin typeface="Tahoma"/>
                  <a:cs typeface="Tahoma"/>
                </a:rPr>
                <a:t>prodotto</a:t>
              </a:r>
              <a:r>
                <a:rPr lang="en-US" sz="1800" kern="1200" dirty="0" smtClean="0">
                  <a:solidFill>
                    <a:schemeClr val="bg1"/>
                  </a:solidFill>
                  <a:latin typeface="Tahoma"/>
                  <a:cs typeface="Tahoma"/>
                </a:rPr>
                <a:t> di </a:t>
              </a:r>
              <a:r>
                <a:rPr lang="en-US" sz="1800" kern="1200" dirty="0" err="1" smtClean="0">
                  <a:solidFill>
                    <a:schemeClr val="bg1"/>
                  </a:solidFill>
                  <a:latin typeface="Tahoma"/>
                  <a:cs typeface="Tahoma"/>
                </a:rPr>
                <a:t>riferimento</a:t>
              </a:r>
              <a:r>
                <a:rPr lang="en-US" sz="1800" kern="1200" dirty="0" smtClean="0">
                  <a:solidFill>
                    <a:schemeClr val="bg1"/>
                  </a:solidFill>
                  <a:latin typeface="Tahoma"/>
                  <a:cs typeface="Tahoma"/>
                </a:rPr>
                <a:t> </a:t>
              </a:r>
              <a:r>
                <a:rPr lang="en-US" sz="1800" kern="1200" dirty="0" err="1" smtClean="0">
                  <a:solidFill>
                    <a:schemeClr val="bg1"/>
                  </a:solidFill>
                  <a:latin typeface="Tahoma"/>
                  <a:cs typeface="Tahoma"/>
                </a:rPr>
                <a:t>biologico</a:t>
              </a:r>
              <a:r>
                <a:rPr lang="en-US" sz="1800" kern="1200" dirty="0" smtClean="0">
                  <a:solidFill>
                    <a:schemeClr val="bg1"/>
                  </a:solidFill>
                  <a:latin typeface="Tahoma"/>
                  <a:cs typeface="Tahoma"/>
                </a:rPr>
                <a:t> </a:t>
              </a:r>
              <a:r>
                <a:rPr lang="en-US" sz="1800" kern="1200" dirty="0" err="1" smtClean="0">
                  <a:solidFill>
                    <a:schemeClr val="bg1"/>
                  </a:solidFill>
                  <a:latin typeface="Tahoma"/>
                  <a:cs typeface="Tahoma"/>
                </a:rPr>
                <a:t>già</a:t>
              </a:r>
              <a:r>
                <a:rPr lang="en-US" sz="1800" kern="1200" dirty="0" smtClean="0">
                  <a:solidFill>
                    <a:schemeClr val="bg1"/>
                  </a:solidFill>
                  <a:latin typeface="Tahoma"/>
                  <a:cs typeface="Tahoma"/>
                </a:rPr>
                <a:t> </a:t>
              </a:r>
              <a:r>
                <a:rPr lang="en-US" sz="1800" kern="1200" dirty="0" err="1" smtClean="0">
                  <a:solidFill>
                    <a:schemeClr val="bg1"/>
                  </a:solidFill>
                  <a:latin typeface="Tahoma"/>
                  <a:cs typeface="Tahoma"/>
                </a:rPr>
                <a:t>autorizzato</a:t>
              </a:r>
              <a:r>
                <a:rPr lang="en-US" sz="1800" kern="1200" dirty="0" smtClean="0">
                  <a:solidFill>
                    <a:schemeClr val="bg1"/>
                  </a:solidFill>
                  <a:latin typeface="Tahoma"/>
                  <a:cs typeface="Tahoma"/>
                </a:rPr>
                <a:t> in UE.</a:t>
              </a:r>
              <a:endParaRPr lang="en-US" sz="1800" kern="1200" dirty="0">
                <a:solidFill>
                  <a:schemeClr val="bg1"/>
                </a:solidFill>
                <a:latin typeface="Tahoma"/>
                <a:cs typeface="Tahoma"/>
              </a:endParaRPr>
            </a:p>
          </p:txBody>
        </p:sp>
      </p:grpSp>
      <p:pic>
        <p:nvPicPr>
          <p:cNvPr id="12" name="Picture 2" descr="Risultati immagini per ema biosimilari"/>
          <p:cNvPicPr>
            <a:picLocks noChangeAspect="1" noChangeArrowheads="1"/>
          </p:cNvPicPr>
          <p:nvPr/>
        </p:nvPicPr>
        <p:blipFill>
          <a:blip r:embed="rId5" cstate="print">
            <a:alphaModFix/>
          </a:blip>
          <a:srcRect/>
          <a:stretch>
            <a:fillRect/>
          </a:stretch>
        </p:blipFill>
        <p:spPr bwMode="auto">
          <a:xfrm>
            <a:off x="6588224" y="6142881"/>
            <a:ext cx="1768475" cy="598487"/>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26841832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ttangolo 1"/>
          <p:cNvSpPr>
            <a:spLocks noChangeArrowheads="1"/>
          </p:cNvSpPr>
          <p:nvPr/>
        </p:nvSpPr>
        <p:spPr bwMode="auto">
          <a:xfrm>
            <a:off x="0" y="1302551"/>
            <a:ext cx="8825023" cy="4214681"/>
          </a:xfrm>
          <a:prstGeom prst="rect">
            <a:avLst/>
          </a:prstGeom>
          <a:noFill/>
          <a:ln w="9525">
            <a:noFill/>
            <a:miter lim="800000"/>
            <a:headEnd/>
            <a:tailEnd/>
          </a:ln>
        </p:spPr>
        <p:txBody>
          <a:bodyPr wrap="square">
            <a:spAutoFit/>
          </a:bodyPr>
          <a:lstStyle/>
          <a:p>
            <a:pPr marL="542925" algn="just">
              <a:buFont typeface="Wingdings" pitchFamily="2" charset="2"/>
              <a:buChar char="Ø"/>
            </a:pPr>
            <a:r>
              <a:rPr lang="it-IT" sz="2800" dirty="0" smtClean="0">
                <a:solidFill>
                  <a:srgbClr val="006699"/>
                </a:solidFill>
                <a:latin typeface="Tahoma" pitchFamily="34" charset="0"/>
                <a:ea typeface="Tahoma" pitchFamily="34" charset="0"/>
                <a:cs typeface="Tahoma" pitchFamily="34" charset="0"/>
              </a:rPr>
              <a:t> EMA </a:t>
            </a:r>
            <a:r>
              <a:rPr lang="it-IT" sz="2800" dirty="0">
                <a:solidFill>
                  <a:srgbClr val="006699"/>
                </a:solidFill>
                <a:latin typeface="Tahoma" pitchFamily="34" charset="0"/>
                <a:ea typeface="Tahoma" pitchFamily="34" charset="0"/>
                <a:cs typeface="Tahoma" pitchFamily="34" charset="0"/>
              </a:rPr>
              <a:t>ha precisato che le proprie </a:t>
            </a:r>
            <a:r>
              <a:rPr lang="it-IT" sz="2800" dirty="0" smtClean="0">
                <a:solidFill>
                  <a:srgbClr val="006699"/>
                </a:solidFill>
                <a:latin typeface="Tahoma" pitchFamily="34" charset="0"/>
                <a:ea typeface="Tahoma" pitchFamily="34" charset="0"/>
                <a:cs typeface="Tahoma" pitchFamily="34" charset="0"/>
              </a:rPr>
              <a:t>raccomandazioni sull’immissione </a:t>
            </a:r>
            <a:r>
              <a:rPr lang="it-IT" sz="2800" dirty="0">
                <a:solidFill>
                  <a:srgbClr val="006699"/>
                </a:solidFill>
                <a:latin typeface="Tahoma" pitchFamily="34" charset="0"/>
                <a:ea typeface="Tahoma" pitchFamily="34" charset="0"/>
                <a:cs typeface="Tahoma" pitchFamily="34" charset="0"/>
              </a:rPr>
              <a:t>in commercio dei medicinali non riguardano l’opportunità o meno di utilizzare un medicinale </a:t>
            </a:r>
            <a:r>
              <a:rPr lang="it-IT" sz="2800" dirty="0" err="1">
                <a:solidFill>
                  <a:srgbClr val="006699"/>
                </a:solidFill>
                <a:latin typeface="Tahoma" pitchFamily="34" charset="0"/>
                <a:ea typeface="Tahoma" pitchFamily="34" charset="0"/>
                <a:cs typeface="Tahoma" pitchFamily="34" charset="0"/>
              </a:rPr>
              <a:t>biosimilare</a:t>
            </a:r>
            <a:r>
              <a:rPr lang="it-IT" sz="2800" dirty="0">
                <a:solidFill>
                  <a:srgbClr val="006699"/>
                </a:solidFill>
                <a:latin typeface="Tahoma" pitchFamily="34" charset="0"/>
                <a:ea typeface="Tahoma" pitchFamily="34" charset="0"/>
                <a:cs typeface="Tahoma" pitchFamily="34" charset="0"/>
              </a:rPr>
              <a:t> o il suo originatore in maniera </a:t>
            </a:r>
            <a:r>
              <a:rPr lang="it-IT" sz="2800" u="sng" dirty="0" smtClean="0">
                <a:solidFill>
                  <a:srgbClr val="006699"/>
                </a:solidFill>
                <a:latin typeface="Tahoma" pitchFamily="34" charset="0"/>
                <a:ea typeface="Tahoma" pitchFamily="34" charset="0"/>
                <a:cs typeface="Tahoma" pitchFamily="34" charset="0"/>
              </a:rPr>
              <a:t>intercambiabile</a:t>
            </a:r>
            <a:endParaRPr lang="it-IT" sz="2800" u="sng" dirty="0">
              <a:solidFill>
                <a:srgbClr val="006699"/>
              </a:solidFill>
              <a:latin typeface="Tahoma" pitchFamily="34" charset="0"/>
              <a:ea typeface="Tahoma" pitchFamily="34" charset="0"/>
              <a:cs typeface="Tahoma" pitchFamily="34" charset="0"/>
            </a:endParaRPr>
          </a:p>
          <a:p>
            <a:pPr marL="542925" algn="just">
              <a:buFont typeface="Wingdings" pitchFamily="2" charset="2"/>
              <a:buChar char="Ø"/>
            </a:pPr>
            <a:endParaRPr lang="it-IT" sz="2800" dirty="0">
              <a:solidFill>
                <a:srgbClr val="006699"/>
              </a:solidFill>
              <a:latin typeface="Tahoma" pitchFamily="34" charset="0"/>
              <a:ea typeface="Tahoma" pitchFamily="34" charset="0"/>
              <a:cs typeface="Tahoma" pitchFamily="34" charset="0"/>
            </a:endParaRPr>
          </a:p>
          <a:p>
            <a:pPr marL="542925" algn="just">
              <a:buFont typeface="Wingdings" pitchFamily="2" charset="2"/>
              <a:buChar char="Ø"/>
            </a:pPr>
            <a:r>
              <a:rPr lang="it-IT" sz="2800" dirty="0" smtClean="0">
                <a:solidFill>
                  <a:srgbClr val="006699"/>
                </a:solidFill>
                <a:latin typeface="Tahoma" pitchFamily="34" charset="0"/>
                <a:ea typeface="Tahoma" pitchFamily="34" charset="0"/>
                <a:cs typeface="Tahoma" pitchFamily="34" charset="0"/>
              </a:rPr>
              <a:t> La </a:t>
            </a:r>
            <a:r>
              <a:rPr lang="it-IT" sz="2800" dirty="0">
                <a:solidFill>
                  <a:srgbClr val="006699"/>
                </a:solidFill>
                <a:latin typeface="Tahoma" pitchFamily="34" charset="0"/>
                <a:ea typeface="Tahoma" pitchFamily="34" charset="0"/>
                <a:cs typeface="Tahoma" pitchFamily="34" charset="0"/>
              </a:rPr>
              <a:t>legislazione europea ha affidato alle Autorità nazionali competenti </a:t>
            </a:r>
            <a:r>
              <a:rPr lang="it-IT" sz="2800" dirty="0" smtClean="0">
                <a:solidFill>
                  <a:srgbClr val="006699"/>
                </a:solidFill>
                <a:latin typeface="Tahoma" pitchFamily="34" charset="0"/>
                <a:ea typeface="Tahoma" pitchFamily="34" charset="0"/>
                <a:cs typeface="Tahoma" pitchFamily="34" charset="0"/>
              </a:rPr>
              <a:t>degli Stati </a:t>
            </a:r>
            <a:r>
              <a:rPr lang="it-IT" sz="2800" dirty="0">
                <a:solidFill>
                  <a:srgbClr val="006699"/>
                </a:solidFill>
                <a:latin typeface="Tahoma" pitchFamily="34" charset="0"/>
                <a:ea typeface="Tahoma" pitchFamily="34" charset="0"/>
                <a:cs typeface="Tahoma" pitchFamily="34" charset="0"/>
              </a:rPr>
              <a:t>Membri autonomia decisionale e legislativa in </a:t>
            </a:r>
            <a:r>
              <a:rPr lang="it-IT" sz="2800" dirty="0" smtClean="0">
                <a:solidFill>
                  <a:srgbClr val="006699"/>
                </a:solidFill>
                <a:latin typeface="Tahoma" pitchFamily="34" charset="0"/>
                <a:ea typeface="Tahoma" pitchFamily="34" charset="0"/>
                <a:cs typeface="Tahoma" pitchFamily="34" charset="0"/>
              </a:rPr>
              <a:t>materia</a:t>
            </a:r>
            <a:endParaRPr lang="it-IT" sz="2800" dirty="0">
              <a:solidFill>
                <a:srgbClr val="006699"/>
              </a:solidFill>
              <a:latin typeface="Tahoma" pitchFamily="34" charset="0"/>
              <a:ea typeface="Tahoma" pitchFamily="34" charset="0"/>
              <a:cs typeface="Tahoma" pitchFamily="34" charset="0"/>
            </a:endParaRPr>
          </a:p>
        </p:txBody>
      </p:sp>
      <p:sp>
        <p:nvSpPr>
          <p:cNvPr id="5" name="CasellaDiTesto 2"/>
          <p:cNvSpPr txBox="1">
            <a:spLocks noChangeArrowheads="1"/>
          </p:cNvSpPr>
          <p:nvPr/>
        </p:nvSpPr>
        <p:spPr bwMode="auto">
          <a:xfrm>
            <a:off x="0" y="620688"/>
            <a:ext cx="9144000" cy="584775"/>
          </a:xfrm>
          <a:prstGeom prst="rect">
            <a:avLst/>
          </a:prstGeom>
          <a:noFill/>
          <a:ln w="9525">
            <a:noFill/>
            <a:miter lim="800000"/>
            <a:headEnd/>
            <a:tailEnd/>
          </a:ln>
        </p:spPr>
        <p:txBody>
          <a:bodyPr wrap="square">
            <a:spAutoFit/>
          </a:bodyPr>
          <a:lstStyle/>
          <a:p>
            <a:pPr algn="ctr">
              <a:buNone/>
            </a:pPr>
            <a:r>
              <a:rPr lang="it-IT" dirty="0" smtClean="0">
                <a:solidFill>
                  <a:srgbClr val="006699"/>
                </a:solidFill>
                <a:latin typeface="Tahoma" pitchFamily="34" charset="0"/>
                <a:ea typeface="Tahoma" pitchFamily="34" charset="0"/>
                <a:cs typeface="Tahoma" pitchFamily="34" charset="0"/>
              </a:rPr>
              <a:t>Intercambiabilità</a:t>
            </a:r>
          </a:p>
        </p:txBody>
      </p:sp>
      <p:pic>
        <p:nvPicPr>
          <p:cNvPr id="6" name="Picture 6" descr="Risultati immagini per ema logo"/>
          <p:cNvPicPr>
            <a:picLocks noChangeAspect="1" noChangeArrowheads="1"/>
          </p:cNvPicPr>
          <p:nvPr/>
        </p:nvPicPr>
        <p:blipFill>
          <a:blip r:embed="rId2" cstate="print"/>
          <a:srcRect/>
          <a:stretch>
            <a:fillRect/>
          </a:stretch>
        </p:blipFill>
        <p:spPr bwMode="auto">
          <a:xfrm>
            <a:off x="6508623" y="5495925"/>
            <a:ext cx="2089683" cy="100304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253078"/>
            <a:ext cx="4139952" cy="1815882"/>
          </a:xfrm>
          <a:prstGeom prst="rect">
            <a:avLst/>
          </a:prstGeom>
          <a:noFill/>
        </p:spPr>
        <p:txBody>
          <a:bodyPr wrap="square" rtlCol="0">
            <a:spAutoFit/>
          </a:bodyPr>
          <a:lstStyle/>
          <a:p>
            <a:pPr algn="just">
              <a:buNone/>
            </a:pPr>
            <a:r>
              <a:rPr lang="it-IT" sz="1600" dirty="0" smtClean="0">
                <a:solidFill>
                  <a:srgbClr val="006699"/>
                </a:solidFill>
                <a:latin typeface="Tahoma" pitchFamily="34" charset="0"/>
                <a:ea typeface="Tahoma" pitchFamily="34" charset="0"/>
                <a:cs typeface="Tahoma" pitchFamily="34" charset="0"/>
              </a:rPr>
              <a:t>                  L’intercambiabilità è permessa durante il trattamento; il paziente deve essere informato della possibile intercambiabilità e deve ricevere appropriato monitoraggio durante il trattamento; la tracciabilità dei prodotti deve essere assicurata.</a:t>
            </a:r>
          </a:p>
        </p:txBody>
      </p:sp>
      <p:sp>
        <p:nvSpPr>
          <p:cNvPr id="4" name="CasellaDiTesto 3"/>
          <p:cNvSpPr txBox="1"/>
          <p:nvPr/>
        </p:nvSpPr>
        <p:spPr>
          <a:xfrm>
            <a:off x="4499992" y="1211268"/>
            <a:ext cx="4104456" cy="1569660"/>
          </a:xfrm>
          <a:prstGeom prst="rect">
            <a:avLst/>
          </a:prstGeom>
          <a:noFill/>
        </p:spPr>
        <p:txBody>
          <a:bodyPr wrap="square" rtlCol="0">
            <a:spAutoFit/>
          </a:bodyPr>
          <a:lstStyle/>
          <a:p>
            <a:pPr algn="just">
              <a:buNone/>
            </a:pPr>
            <a:r>
              <a:rPr lang="it-IT" sz="1600" dirty="0" smtClean="0">
                <a:solidFill>
                  <a:srgbClr val="006699"/>
                </a:solidFill>
                <a:latin typeface="Tahoma" pitchFamily="34" charset="0"/>
                <a:ea typeface="Tahoma" pitchFamily="34" charset="0"/>
                <a:cs typeface="Tahoma" pitchFamily="34" charset="0"/>
              </a:rPr>
              <a:t>                 I biosimilari possono essere utilizzati per le stesse indicazioni approvate per il farmaco di riferimento e per le quali è stata dimostrata l’equivalenza tanto nei pazienti </a:t>
            </a:r>
            <a:r>
              <a:rPr lang="it-IT" sz="1600" dirty="0" err="1" smtClean="0">
                <a:solidFill>
                  <a:srgbClr val="006699"/>
                </a:solidFill>
                <a:latin typeface="Tahoma" pitchFamily="34" charset="0"/>
                <a:ea typeface="Tahoma" pitchFamily="34" charset="0"/>
                <a:cs typeface="Tahoma" pitchFamily="34" charset="0"/>
              </a:rPr>
              <a:t>naive</a:t>
            </a:r>
            <a:r>
              <a:rPr lang="it-IT" sz="1600" dirty="0" smtClean="0">
                <a:solidFill>
                  <a:srgbClr val="006699"/>
                </a:solidFill>
                <a:latin typeface="Tahoma" pitchFamily="34" charset="0"/>
                <a:ea typeface="Tahoma" pitchFamily="34" charset="0"/>
                <a:cs typeface="Tahoma" pitchFamily="34" charset="0"/>
              </a:rPr>
              <a:t> quanto in quelli già in trattamento.</a:t>
            </a:r>
            <a:endParaRPr lang="it-IT" sz="1600" dirty="0">
              <a:solidFill>
                <a:srgbClr val="006699"/>
              </a:solidFill>
              <a:latin typeface="Tahoma" pitchFamily="34" charset="0"/>
              <a:ea typeface="Tahoma" pitchFamily="34" charset="0"/>
              <a:cs typeface="Tahoma" pitchFamily="34" charset="0"/>
            </a:endParaRPr>
          </a:p>
        </p:txBody>
      </p:sp>
      <p:sp>
        <p:nvSpPr>
          <p:cNvPr id="117762" name="AutoShape 2" descr="Risultati immagini per francia bandiera immag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17764" name="Picture 4" descr="Risultati immagini per francia bandiera immagini"/>
          <p:cNvPicPr>
            <a:picLocks noChangeAspect="1" noChangeArrowheads="1"/>
          </p:cNvPicPr>
          <p:nvPr/>
        </p:nvPicPr>
        <p:blipFill>
          <a:blip r:embed="rId2" cstate="print"/>
          <a:srcRect/>
          <a:stretch>
            <a:fillRect/>
          </a:stretch>
        </p:blipFill>
        <p:spPr bwMode="auto">
          <a:xfrm>
            <a:off x="107504" y="836712"/>
            <a:ext cx="960041" cy="641171"/>
          </a:xfrm>
          <a:prstGeom prst="rect">
            <a:avLst/>
          </a:prstGeom>
          <a:noFill/>
        </p:spPr>
      </p:pic>
      <p:pic>
        <p:nvPicPr>
          <p:cNvPr id="117766" name="Picture 6" descr="Risultati immagini per germania bandiera immagini"/>
          <p:cNvPicPr>
            <a:picLocks noChangeAspect="1" noChangeArrowheads="1"/>
          </p:cNvPicPr>
          <p:nvPr/>
        </p:nvPicPr>
        <p:blipFill>
          <a:blip r:embed="rId3" cstate="print"/>
          <a:srcRect/>
          <a:stretch>
            <a:fillRect/>
          </a:stretch>
        </p:blipFill>
        <p:spPr bwMode="auto">
          <a:xfrm>
            <a:off x="4824536" y="764704"/>
            <a:ext cx="1043608" cy="626165"/>
          </a:xfrm>
          <a:prstGeom prst="rect">
            <a:avLst/>
          </a:prstGeom>
          <a:noFill/>
        </p:spPr>
      </p:pic>
      <p:sp>
        <p:nvSpPr>
          <p:cNvPr id="7" name="CasellaDiTesto 6"/>
          <p:cNvSpPr txBox="1"/>
          <p:nvPr/>
        </p:nvSpPr>
        <p:spPr>
          <a:xfrm>
            <a:off x="0" y="3789040"/>
            <a:ext cx="4211960" cy="2308324"/>
          </a:xfrm>
          <a:prstGeom prst="rect">
            <a:avLst/>
          </a:prstGeom>
          <a:noFill/>
        </p:spPr>
        <p:txBody>
          <a:bodyPr wrap="square" rtlCol="0">
            <a:spAutoFit/>
          </a:bodyPr>
          <a:lstStyle/>
          <a:p>
            <a:pPr algn="just">
              <a:buNone/>
            </a:pPr>
            <a:r>
              <a:rPr lang="it-IT" sz="1600" dirty="0" smtClean="0">
                <a:solidFill>
                  <a:srgbClr val="006699"/>
                </a:solidFill>
                <a:latin typeface="Tahoma" pitchFamily="34" charset="0"/>
                <a:ea typeface="Tahoma" pitchFamily="34" charset="0"/>
                <a:cs typeface="Tahoma" pitchFamily="34" charset="0"/>
              </a:rPr>
              <a:t>                  Intercambiabilità: la pratica medica di scambiare, su iniziativa o con il consenso del </a:t>
            </a:r>
            <a:r>
              <a:rPr lang="it-IT" sz="1600" dirty="0" err="1" smtClean="0">
                <a:solidFill>
                  <a:srgbClr val="006699"/>
                </a:solidFill>
                <a:latin typeface="Tahoma" pitchFamily="34" charset="0"/>
                <a:ea typeface="Tahoma" pitchFamily="34" charset="0"/>
                <a:cs typeface="Tahoma" pitchFamily="34" charset="0"/>
              </a:rPr>
              <a:t>prescrittore</a:t>
            </a:r>
            <a:r>
              <a:rPr lang="it-IT" sz="1600" dirty="0" smtClean="0">
                <a:solidFill>
                  <a:srgbClr val="006699"/>
                </a:solidFill>
                <a:latin typeface="Tahoma" pitchFamily="34" charset="0"/>
                <a:ea typeface="Tahoma" pitchFamily="34" charset="0"/>
                <a:cs typeface="Tahoma" pitchFamily="34" charset="0"/>
              </a:rPr>
              <a:t>, un farmaco con un altro per il quale è atteso il raggiungimento dello stesso effetto clinico in un determinato </a:t>
            </a:r>
            <a:r>
              <a:rPr lang="it-IT" sz="1600" dirty="0" err="1" smtClean="0">
                <a:solidFill>
                  <a:srgbClr val="006699"/>
                </a:solidFill>
                <a:latin typeface="Tahoma" pitchFamily="34" charset="0"/>
                <a:ea typeface="Tahoma" pitchFamily="34" charset="0"/>
                <a:cs typeface="Tahoma" pitchFamily="34" charset="0"/>
              </a:rPr>
              <a:t>setting</a:t>
            </a:r>
            <a:r>
              <a:rPr lang="it-IT" sz="1600" dirty="0" smtClean="0">
                <a:solidFill>
                  <a:srgbClr val="006699"/>
                </a:solidFill>
                <a:latin typeface="Tahoma" pitchFamily="34" charset="0"/>
                <a:ea typeface="Tahoma" pitchFamily="34" charset="0"/>
                <a:cs typeface="Tahoma" pitchFamily="34" charset="0"/>
              </a:rPr>
              <a:t> clinico e in ogni paziente; sostituzione automatica a livello delle strutture farmaceutiche non è considerata dalle attuali raccomandazioni.</a:t>
            </a:r>
            <a:endParaRPr lang="it-IT" sz="1600" dirty="0">
              <a:solidFill>
                <a:srgbClr val="006699"/>
              </a:solidFill>
              <a:latin typeface="Tahoma" pitchFamily="34" charset="0"/>
              <a:ea typeface="Tahoma" pitchFamily="34" charset="0"/>
              <a:cs typeface="Tahoma" pitchFamily="34" charset="0"/>
            </a:endParaRPr>
          </a:p>
        </p:txBody>
      </p:sp>
      <p:pic>
        <p:nvPicPr>
          <p:cNvPr id="117768" name="Picture 8" descr="Risultati immagini per finlandia bandiera immagini"/>
          <p:cNvPicPr>
            <a:picLocks noChangeAspect="1" noChangeArrowheads="1"/>
          </p:cNvPicPr>
          <p:nvPr/>
        </p:nvPicPr>
        <p:blipFill>
          <a:blip r:embed="rId4" cstate="print"/>
          <a:srcRect/>
          <a:stretch>
            <a:fillRect/>
          </a:stretch>
        </p:blipFill>
        <p:spPr bwMode="auto">
          <a:xfrm>
            <a:off x="107504" y="3345419"/>
            <a:ext cx="1080120" cy="659645"/>
          </a:xfrm>
          <a:prstGeom prst="rect">
            <a:avLst/>
          </a:prstGeom>
          <a:noFill/>
          <a:ln>
            <a:solidFill>
              <a:srgbClr val="000066"/>
            </a:solidFill>
          </a:ln>
        </p:spPr>
      </p:pic>
      <p:grpSp>
        <p:nvGrpSpPr>
          <p:cNvPr id="3" name="Gruppo 13"/>
          <p:cNvGrpSpPr/>
          <p:nvPr/>
        </p:nvGrpSpPr>
        <p:grpSpPr>
          <a:xfrm>
            <a:off x="4499992" y="3212976"/>
            <a:ext cx="4104456" cy="3096344"/>
            <a:chOff x="4499992" y="2962112"/>
            <a:chExt cx="4104456" cy="3096344"/>
          </a:xfrm>
        </p:grpSpPr>
        <p:sp>
          <p:nvSpPr>
            <p:cNvPr id="6" name="CasellaDiTesto 5"/>
            <p:cNvSpPr txBox="1"/>
            <p:nvPr/>
          </p:nvSpPr>
          <p:spPr>
            <a:xfrm>
              <a:off x="4499992" y="3503911"/>
              <a:ext cx="4104456" cy="2554545"/>
            </a:xfrm>
            <a:prstGeom prst="rect">
              <a:avLst/>
            </a:prstGeom>
            <a:noFill/>
          </p:spPr>
          <p:txBody>
            <a:bodyPr wrap="square" rtlCol="0">
              <a:spAutoFit/>
            </a:bodyPr>
            <a:lstStyle/>
            <a:p>
              <a:pPr algn="just">
                <a:buNone/>
              </a:pPr>
              <a:r>
                <a:rPr lang="it-IT" sz="1600" dirty="0" smtClean="0">
                  <a:solidFill>
                    <a:srgbClr val="006699"/>
                  </a:solidFill>
                  <a:latin typeface="Tahoma" pitchFamily="34" charset="0"/>
                  <a:ea typeface="Tahoma" pitchFamily="34" charset="0"/>
                  <a:cs typeface="Tahoma" pitchFamily="34" charset="0"/>
                </a:rPr>
                <a:t>                   E’ raccomandata la scelta, quando possibile, per farmaci che abbiano                                  Biosimilari disponibili; è necessaria la tracciabilità del farmaco per le attività di farmacovigilanza; lo </a:t>
              </a:r>
              <a:r>
                <a:rPr lang="it-IT" sz="1600" dirty="0" err="1" smtClean="0">
                  <a:solidFill>
                    <a:srgbClr val="006699"/>
                  </a:solidFill>
                  <a:latin typeface="Tahoma" pitchFamily="34" charset="0"/>
                  <a:ea typeface="Tahoma" pitchFamily="34" charset="0"/>
                  <a:cs typeface="Tahoma" pitchFamily="34" charset="0"/>
                </a:rPr>
                <a:t>switch</a:t>
              </a:r>
              <a:r>
                <a:rPr lang="it-IT" sz="1600" dirty="0" smtClean="0">
                  <a:solidFill>
                    <a:srgbClr val="006699"/>
                  </a:solidFill>
                  <a:latin typeface="Tahoma" pitchFamily="34" charset="0"/>
                  <a:ea typeface="Tahoma" pitchFamily="34" charset="0"/>
                  <a:cs typeface="Tahoma" pitchFamily="34" charset="0"/>
                </a:rPr>
                <a:t> deve rispettare un periodo di tempo non minore di 6 mesi che garantisca la tracciabilità e deve essere monitorato con il coinvolgimento dei clinici, rispettando i principi di cautela in accordo alle indicazioni terapeutiche.</a:t>
              </a:r>
              <a:endParaRPr lang="it-IT" sz="1600" dirty="0">
                <a:solidFill>
                  <a:srgbClr val="006699"/>
                </a:solidFill>
                <a:latin typeface="Tahoma" pitchFamily="34" charset="0"/>
                <a:ea typeface="Tahoma" pitchFamily="34" charset="0"/>
                <a:cs typeface="Tahoma" pitchFamily="34" charset="0"/>
              </a:endParaRPr>
            </a:p>
          </p:txBody>
        </p:sp>
        <p:pic>
          <p:nvPicPr>
            <p:cNvPr id="117770" name="Picture 10" descr="Risultati immagini per portogallo bandiera immagini"/>
            <p:cNvPicPr>
              <a:picLocks noChangeAspect="1" noChangeArrowheads="1"/>
            </p:cNvPicPr>
            <p:nvPr/>
          </p:nvPicPr>
          <p:blipFill>
            <a:blip r:embed="rId5" cstate="print"/>
            <a:srcRect/>
            <a:stretch>
              <a:fillRect/>
            </a:stretch>
          </p:blipFill>
          <p:spPr bwMode="auto">
            <a:xfrm>
              <a:off x="4696273" y="2962112"/>
              <a:ext cx="1027855" cy="685066"/>
            </a:xfrm>
            <a:prstGeom prst="rect">
              <a:avLst/>
            </a:prstGeom>
            <a:noFill/>
          </p:spPr>
        </p:pic>
      </p:grpSp>
      <p:sp>
        <p:nvSpPr>
          <p:cNvPr id="5" name="Rettangolo 4"/>
          <p:cNvSpPr/>
          <p:nvPr/>
        </p:nvSpPr>
        <p:spPr>
          <a:xfrm>
            <a:off x="2750306" y="836712"/>
            <a:ext cx="1317638" cy="461665"/>
          </a:xfrm>
          <a:prstGeom prst="rect">
            <a:avLst/>
          </a:prstGeom>
        </p:spPr>
        <p:txBody>
          <a:bodyPr wrap="none">
            <a:spAutoFit/>
          </a:bodyPr>
          <a:lstStyle/>
          <a:p>
            <a:pPr>
              <a:buNone/>
            </a:pPr>
            <a:r>
              <a:rPr lang="it-IT" sz="2400" b="1" dirty="0" smtClean="0">
                <a:solidFill>
                  <a:srgbClr val="006699"/>
                </a:solidFill>
                <a:latin typeface="Tahoma" pitchFamily="34" charset="0"/>
                <a:ea typeface="Tahoma" pitchFamily="34" charset="0"/>
                <a:cs typeface="Tahoma" pitchFamily="34" charset="0"/>
              </a:rPr>
              <a:t>Francia</a:t>
            </a:r>
            <a:endParaRPr lang="it-IT" sz="2400" b="1" dirty="0"/>
          </a:p>
        </p:txBody>
      </p:sp>
      <p:sp>
        <p:nvSpPr>
          <p:cNvPr id="13" name="Rettangolo 12"/>
          <p:cNvSpPr/>
          <p:nvPr/>
        </p:nvSpPr>
        <p:spPr>
          <a:xfrm>
            <a:off x="7020272" y="764704"/>
            <a:ext cx="1682071" cy="461665"/>
          </a:xfrm>
          <a:prstGeom prst="rect">
            <a:avLst/>
          </a:prstGeom>
        </p:spPr>
        <p:txBody>
          <a:bodyPr wrap="none">
            <a:spAutoFit/>
          </a:bodyPr>
          <a:lstStyle/>
          <a:p>
            <a:pPr>
              <a:buNone/>
            </a:pPr>
            <a:r>
              <a:rPr lang="it-IT" sz="2400" b="1" dirty="0" smtClean="0">
                <a:solidFill>
                  <a:srgbClr val="006699"/>
                </a:solidFill>
                <a:latin typeface="Tahoma" pitchFamily="34" charset="0"/>
                <a:ea typeface="Tahoma" pitchFamily="34" charset="0"/>
                <a:cs typeface="Tahoma" pitchFamily="34" charset="0"/>
              </a:rPr>
              <a:t>Germania</a:t>
            </a:r>
            <a:endParaRPr lang="it-IT" sz="2400" b="1" dirty="0"/>
          </a:p>
        </p:txBody>
      </p:sp>
      <p:sp>
        <p:nvSpPr>
          <p:cNvPr id="14" name="Rettangolo 13"/>
          <p:cNvSpPr/>
          <p:nvPr/>
        </p:nvSpPr>
        <p:spPr>
          <a:xfrm>
            <a:off x="6732240" y="3212976"/>
            <a:ext cx="1781858" cy="461665"/>
          </a:xfrm>
          <a:prstGeom prst="rect">
            <a:avLst/>
          </a:prstGeom>
        </p:spPr>
        <p:txBody>
          <a:bodyPr wrap="none">
            <a:spAutoFit/>
          </a:bodyPr>
          <a:lstStyle/>
          <a:p>
            <a:pPr>
              <a:buNone/>
            </a:pPr>
            <a:r>
              <a:rPr lang="it-IT" sz="2400" b="1" dirty="0" smtClean="0">
                <a:solidFill>
                  <a:srgbClr val="006699"/>
                </a:solidFill>
                <a:latin typeface="Tahoma" pitchFamily="34" charset="0"/>
                <a:ea typeface="Tahoma" pitchFamily="34" charset="0"/>
                <a:cs typeface="Tahoma" pitchFamily="34" charset="0"/>
              </a:rPr>
              <a:t>Portogallo</a:t>
            </a:r>
            <a:endParaRPr lang="it-IT" sz="2400" b="1" dirty="0"/>
          </a:p>
        </p:txBody>
      </p:sp>
      <p:sp>
        <p:nvSpPr>
          <p:cNvPr id="15" name="Rettangolo 14"/>
          <p:cNvSpPr/>
          <p:nvPr/>
        </p:nvSpPr>
        <p:spPr>
          <a:xfrm>
            <a:off x="2339752" y="3284984"/>
            <a:ext cx="1576874" cy="461665"/>
          </a:xfrm>
          <a:prstGeom prst="rect">
            <a:avLst/>
          </a:prstGeom>
        </p:spPr>
        <p:txBody>
          <a:bodyPr wrap="none">
            <a:spAutoFit/>
          </a:bodyPr>
          <a:lstStyle/>
          <a:p>
            <a:pPr>
              <a:buNone/>
            </a:pPr>
            <a:r>
              <a:rPr lang="it-IT" sz="2400" b="1" dirty="0" smtClean="0">
                <a:solidFill>
                  <a:srgbClr val="006699"/>
                </a:solidFill>
                <a:latin typeface="Tahoma" pitchFamily="34" charset="0"/>
                <a:ea typeface="Tahoma" pitchFamily="34" charset="0"/>
                <a:cs typeface="Tahoma" pitchFamily="34" charset="0"/>
              </a:rPr>
              <a:t>Norvegia</a:t>
            </a:r>
            <a:endParaRPr lang="it-IT" sz="2400" b="1"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subTitle" idx="4294967295"/>
          </p:nvPr>
        </p:nvSpPr>
        <p:spPr>
          <a:xfrm>
            <a:off x="0" y="1125538"/>
            <a:ext cx="7448550" cy="833437"/>
          </a:xfrm>
        </p:spPr>
        <p:txBody>
          <a:bodyPr/>
          <a:lstStyle/>
          <a:p>
            <a:pPr>
              <a:buNone/>
            </a:pPr>
            <a:r>
              <a:rPr lang="it-IT" b="1" dirty="0" smtClean="0"/>
              <a:t> </a:t>
            </a:r>
            <a:endParaRPr lang="en-US" b="1" dirty="0" smtClean="0"/>
          </a:p>
        </p:txBody>
      </p:sp>
      <p:sp>
        <p:nvSpPr>
          <p:cNvPr id="88068" name="Rectangle 10"/>
          <p:cNvSpPr>
            <a:spLocks noChangeArrowheads="1"/>
          </p:cNvSpPr>
          <p:nvPr/>
        </p:nvSpPr>
        <p:spPr bwMode="auto">
          <a:xfrm>
            <a:off x="-36512" y="692696"/>
            <a:ext cx="8856984" cy="5366596"/>
          </a:xfrm>
          <a:prstGeom prst="rect">
            <a:avLst/>
          </a:prstGeom>
          <a:noFill/>
          <a:ln w="9525" algn="ctr">
            <a:noFill/>
            <a:miter lim="800000"/>
            <a:headEnd/>
            <a:tailEnd/>
          </a:ln>
        </p:spPr>
        <p:txBody>
          <a:bodyPr wrap="square">
            <a:spAutoFit/>
          </a:bodyPr>
          <a:lstStyle/>
          <a:p>
            <a:pPr marL="269875" indent="19050" algn="just">
              <a:lnSpc>
                <a:spcPct val="114000"/>
              </a:lnSpc>
              <a:buFont typeface="Wingdings" pitchFamily="2" charset="2"/>
              <a:buChar char="Ø"/>
              <a:tabLst>
                <a:tab pos="542925" algn="l"/>
              </a:tabLst>
            </a:pPr>
            <a:endParaRPr lang="en-US" sz="2000" dirty="0" smtClean="0">
              <a:solidFill>
                <a:srgbClr val="006699"/>
              </a:solidFill>
              <a:latin typeface="Tahoma" pitchFamily="34" charset="0"/>
              <a:ea typeface="Tahoma" pitchFamily="34" charset="0"/>
              <a:cs typeface="Tahoma" pitchFamily="34" charset="0"/>
            </a:endParaRPr>
          </a:p>
          <a:p>
            <a:pPr marL="269875" algn="just">
              <a:lnSpc>
                <a:spcPct val="114000"/>
              </a:lnSpc>
              <a:buNone/>
              <a:tabLst>
                <a:tab pos="542925" algn="l"/>
              </a:tabLst>
            </a:pPr>
            <a:endParaRPr lang="en-US" sz="2000" dirty="0">
              <a:solidFill>
                <a:srgbClr val="006699"/>
              </a:solidFill>
              <a:latin typeface="Tahoma" pitchFamily="34" charset="0"/>
              <a:ea typeface="Tahoma" pitchFamily="34" charset="0"/>
              <a:cs typeface="Tahoma" pitchFamily="34" charset="0"/>
            </a:endParaRPr>
          </a:p>
          <a:p>
            <a:pPr marL="630238" indent="-341313" algn="just">
              <a:lnSpc>
                <a:spcPct val="114000"/>
              </a:lnSpc>
              <a:buFont typeface="Wingdings" pitchFamily="2" charset="2"/>
              <a:buChar char="Ø"/>
              <a:tabLst>
                <a:tab pos="542925" algn="l"/>
              </a:tabLst>
            </a:pPr>
            <a:r>
              <a:rPr lang="en-US" sz="2000" dirty="0" smtClean="0">
                <a:solidFill>
                  <a:srgbClr val="006699"/>
                </a:solidFill>
                <a:latin typeface="Tahoma" pitchFamily="34" charset="0"/>
                <a:ea typeface="Tahoma" pitchFamily="34" charset="0"/>
                <a:cs typeface="Tahoma" pitchFamily="34" charset="0"/>
              </a:rPr>
              <a:t>Il </a:t>
            </a:r>
            <a:r>
              <a:rPr lang="en-US" sz="2000" dirty="0" err="1" smtClean="0">
                <a:solidFill>
                  <a:srgbClr val="006699"/>
                </a:solidFill>
                <a:latin typeface="Tahoma" pitchFamily="34" charset="0"/>
                <a:ea typeface="Tahoma" pitchFamily="34" charset="0"/>
                <a:cs typeface="Tahoma" pitchFamily="34" charset="0"/>
              </a:rPr>
              <a:t>processo</a:t>
            </a:r>
            <a:r>
              <a:rPr lang="en-US" sz="2000" dirty="0" smtClean="0">
                <a:solidFill>
                  <a:srgbClr val="006699"/>
                </a:solidFill>
                <a:latin typeface="Tahoma" pitchFamily="34" charset="0"/>
                <a:ea typeface="Tahoma" pitchFamily="34" charset="0"/>
                <a:cs typeface="Tahoma" pitchFamily="34" charset="0"/>
              </a:rPr>
              <a:t> di </a:t>
            </a:r>
            <a:r>
              <a:rPr lang="en-US" sz="2000" dirty="0" err="1" smtClean="0">
                <a:solidFill>
                  <a:srgbClr val="006699"/>
                </a:solidFill>
                <a:latin typeface="Tahoma" pitchFamily="34" charset="0"/>
                <a:ea typeface="Tahoma" pitchFamily="34" charset="0"/>
                <a:cs typeface="Tahoma" pitchFamily="34" charset="0"/>
              </a:rPr>
              <a:t>autorizzazione</a:t>
            </a:r>
            <a:r>
              <a:rPr lang="en-US" sz="2000" dirty="0" smtClean="0">
                <a:solidFill>
                  <a:srgbClr val="006699"/>
                </a:solidFill>
                <a:latin typeface="Tahoma" pitchFamily="34" charset="0"/>
                <a:ea typeface="Tahoma" pitchFamily="34" charset="0"/>
                <a:cs typeface="Tahoma" pitchFamily="34" charset="0"/>
              </a:rPr>
              <a:t> e le </a:t>
            </a:r>
            <a:r>
              <a:rPr lang="en-US" sz="2000" dirty="0" err="1" smtClean="0">
                <a:solidFill>
                  <a:srgbClr val="006699"/>
                </a:solidFill>
                <a:latin typeface="Tahoma" pitchFamily="34" charset="0"/>
                <a:ea typeface="Tahoma" pitchFamily="34" charset="0"/>
                <a:cs typeface="Tahoma" pitchFamily="34" charset="0"/>
              </a:rPr>
              <a:t>attività</a:t>
            </a:r>
            <a:r>
              <a:rPr lang="en-US" sz="2000" dirty="0" smtClean="0">
                <a:solidFill>
                  <a:srgbClr val="006699"/>
                </a:solidFill>
                <a:latin typeface="Tahoma" pitchFamily="34" charset="0"/>
                <a:ea typeface="Tahoma" pitchFamily="34" charset="0"/>
                <a:cs typeface="Tahoma" pitchFamily="34" charset="0"/>
              </a:rPr>
              <a:t> di </a:t>
            </a:r>
            <a:r>
              <a:rPr lang="en-US" sz="2000" dirty="0" err="1" smtClean="0">
                <a:solidFill>
                  <a:srgbClr val="006699"/>
                </a:solidFill>
                <a:latin typeface="Tahoma" pitchFamily="34" charset="0"/>
                <a:ea typeface="Tahoma" pitchFamily="34" charset="0"/>
                <a:cs typeface="Tahoma" pitchFamily="34" charset="0"/>
              </a:rPr>
              <a:t>farmacovigilanza</a:t>
            </a:r>
            <a:r>
              <a:rPr lang="en-US" sz="2000" dirty="0" smtClean="0">
                <a:solidFill>
                  <a:srgbClr val="006699"/>
                </a:solidFill>
                <a:latin typeface="Tahoma" pitchFamily="34" charset="0"/>
                <a:ea typeface="Tahoma" pitchFamily="34" charset="0"/>
                <a:cs typeface="Tahoma" pitchFamily="34" charset="0"/>
              </a:rPr>
              <a:t> </a:t>
            </a:r>
            <a:r>
              <a:rPr lang="en-US" sz="2000" dirty="0" err="1" smtClean="0">
                <a:solidFill>
                  <a:srgbClr val="006699"/>
                </a:solidFill>
                <a:latin typeface="Tahoma" pitchFamily="34" charset="0"/>
                <a:ea typeface="Tahoma" pitchFamily="34" charset="0"/>
                <a:cs typeface="Tahoma" pitchFamily="34" charset="0"/>
              </a:rPr>
              <a:t>vigenti</a:t>
            </a:r>
            <a:r>
              <a:rPr lang="en-US" sz="2000" dirty="0" smtClean="0">
                <a:solidFill>
                  <a:srgbClr val="006699"/>
                </a:solidFill>
                <a:latin typeface="Tahoma" pitchFamily="34" charset="0"/>
                <a:ea typeface="Tahoma" pitchFamily="34" charset="0"/>
                <a:cs typeface="Tahoma" pitchFamily="34" charset="0"/>
              </a:rPr>
              <a:t> in Europa </a:t>
            </a:r>
            <a:r>
              <a:rPr lang="en-US" sz="2000" dirty="0" err="1" smtClean="0">
                <a:solidFill>
                  <a:srgbClr val="006699"/>
                </a:solidFill>
                <a:latin typeface="Tahoma" pitchFamily="34" charset="0"/>
                <a:ea typeface="Tahoma" pitchFamily="34" charset="0"/>
                <a:cs typeface="Tahoma" pitchFamily="34" charset="0"/>
              </a:rPr>
              <a:t>garantiscono</a:t>
            </a:r>
            <a:r>
              <a:rPr lang="en-US" sz="2000" dirty="0" smtClean="0">
                <a:solidFill>
                  <a:srgbClr val="006699"/>
                </a:solidFill>
                <a:latin typeface="Tahoma" pitchFamily="34" charset="0"/>
                <a:ea typeface="Tahoma" pitchFamily="34" charset="0"/>
                <a:cs typeface="Tahoma" pitchFamily="34" charset="0"/>
              </a:rPr>
              <a:t> un </a:t>
            </a:r>
            <a:r>
              <a:rPr lang="en-US" sz="2000" dirty="0" err="1" smtClean="0">
                <a:solidFill>
                  <a:srgbClr val="006699"/>
                </a:solidFill>
                <a:latin typeface="Tahoma" pitchFamily="34" charset="0"/>
                <a:ea typeface="Tahoma" pitchFamily="34" charset="0"/>
                <a:cs typeface="Tahoma" pitchFamily="34" charset="0"/>
              </a:rPr>
              <a:t>profilo</a:t>
            </a:r>
            <a:r>
              <a:rPr lang="en-US" sz="2000" dirty="0" smtClean="0">
                <a:solidFill>
                  <a:srgbClr val="006699"/>
                </a:solidFill>
                <a:latin typeface="Tahoma" pitchFamily="34" charset="0"/>
                <a:ea typeface="Tahoma" pitchFamily="34" charset="0"/>
                <a:cs typeface="Tahoma" pitchFamily="34" charset="0"/>
              </a:rPr>
              <a:t> </a:t>
            </a:r>
            <a:r>
              <a:rPr lang="en-US" sz="2000" dirty="0" err="1" smtClean="0">
                <a:solidFill>
                  <a:srgbClr val="006699"/>
                </a:solidFill>
                <a:latin typeface="Tahoma" pitchFamily="34" charset="0"/>
                <a:ea typeface="Tahoma" pitchFamily="34" charset="0"/>
                <a:cs typeface="Tahoma" pitchFamily="34" charset="0"/>
              </a:rPr>
              <a:t>rischio</a:t>
            </a:r>
            <a:r>
              <a:rPr lang="en-US" sz="2000" dirty="0" err="1">
                <a:solidFill>
                  <a:srgbClr val="006699"/>
                </a:solidFill>
                <a:latin typeface="Tahoma" pitchFamily="34" charset="0"/>
                <a:ea typeface="Tahoma" pitchFamily="34" charset="0"/>
                <a:cs typeface="Tahoma" pitchFamily="34" charset="0"/>
              </a:rPr>
              <a:t>-</a:t>
            </a:r>
            <a:r>
              <a:rPr lang="en-US" sz="2000" dirty="0" err="1" smtClean="0">
                <a:solidFill>
                  <a:srgbClr val="006699"/>
                </a:solidFill>
                <a:latin typeface="Tahoma" pitchFamily="34" charset="0"/>
                <a:ea typeface="Tahoma" pitchFamily="34" charset="0"/>
                <a:cs typeface="Tahoma" pitchFamily="34" charset="0"/>
              </a:rPr>
              <a:t>beneficio</a:t>
            </a:r>
            <a:r>
              <a:rPr lang="en-US" sz="2000" dirty="0" smtClean="0">
                <a:solidFill>
                  <a:srgbClr val="006699"/>
                </a:solidFill>
                <a:latin typeface="Tahoma" pitchFamily="34" charset="0"/>
                <a:ea typeface="Tahoma" pitchFamily="34" charset="0"/>
                <a:cs typeface="Tahoma" pitchFamily="34" charset="0"/>
              </a:rPr>
              <a:t> </a:t>
            </a:r>
            <a:r>
              <a:rPr lang="en-US" sz="2000" dirty="0" err="1" smtClean="0">
                <a:solidFill>
                  <a:srgbClr val="006699"/>
                </a:solidFill>
                <a:latin typeface="Tahoma" pitchFamily="34" charset="0"/>
                <a:ea typeface="Tahoma" pitchFamily="34" charset="0"/>
                <a:cs typeface="Tahoma" pitchFamily="34" charset="0"/>
              </a:rPr>
              <a:t>sovrapponibile</a:t>
            </a:r>
            <a:r>
              <a:rPr lang="en-US" sz="2000" dirty="0" smtClean="0">
                <a:solidFill>
                  <a:srgbClr val="006699"/>
                </a:solidFill>
                <a:latin typeface="Tahoma" pitchFamily="34" charset="0"/>
                <a:ea typeface="Tahoma" pitchFamily="34" charset="0"/>
                <a:cs typeface="Tahoma" pitchFamily="34" charset="0"/>
              </a:rPr>
              <a:t> </a:t>
            </a:r>
            <a:r>
              <a:rPr lang="en-US" sz="2000" dirty="0" err="1" smtClean="0">
                <a:solidFill>
                  <a:srgbClr val="006699"/>
                </a:solidFill>
                <a:latin typeface="Tahoma" pitchFamily="34" charset="0"/>
                <a:ea typeface="Tahoma" pitchFamily="34" charset="0"/>
                <a:cs typeface="Tahoma" pitchFamily="34" charset="0"/>
              </a:rPr>
              <a:t>tra</a:t>
            </a:r>
            <a:r>
              <a:rPr lang="en-US" sz="2000" dirty="0" smtClean="0">
                <a:solidFill>
                  <a:srgbClr val="006699"/>
                </a:solidFill>
                <a:latin typeface="Tahoma" pitchFamily="34" charset="0"/>
                <a:ea typeface="Tahoma" pitchFamily="34" charset="0"/>
                <a:cs typeface="Tahoma" pitchFamily="34" charset="0"/>
              </a:rPr>
              <a:t> biosimilare e </a:t>
            </a:r>
            <a:r>
              <a:rPr lang="en-US" sz="2000" dirty="0" err="1" smtClean="0">
                <a:solidFill>
                  <a:srgbClr val="006699"/>
                </a:solidFill>
                <a:latin typeface="Tahoma" pitchFamily="34" charset="0"/>
                <a:ea typeface="Tahoma" pitchFamily="34" charset="0"/>
                <a:cs typeface="Tahoma" pitchFamily="34" charset="0"/>
              </a:rPr>
              <a:t>farmaco</a:t>
            </a:r>
            <a:r>
              <a:rPr lang="en-US" sz="2000" dirty="0" smtClean="0">
                <a:solidFill>
                  <a:srgbClr val="006699"/>
                </a:solidFill>
                <a:latin typeface="Tahoma" pitchFamily="34" charset="0"/>
                <a:ea typeface="Tahoma" pitchFamily="34" charset="0"/>
                <a:cs typeface="Tahoma" pitchFamily="34" charset="0"/>
              </a:rPr>
              <a:t> </a:t>
            </a:r>
            <a:r>
              <a:rPr lang="en-US" sz="2000" dirty="0" err="1" smtClean="0">
                <a:solidFill>
                  <a:srgbClr val="006699"/>
                </a:solidFill>
                <a:latin typeface="Tahoma" pitchFamily="34" charset="0"/>
                <a:ea typeface="Tahoma" pitchFamily="34" charset="0"/>
                <a:cs typeface="Tahoma" pitchFamily="34" charset="0"/>
              </a:rPr>
              <a:t>biologico</a:t>
            </a:r>
            <a:r>
              <a:rPr lang="en-US" sz="2000" dirty="0" smtClean="0">
                <a:solidFill>
                  <a:srgbClr val="006699"/>
                </a:solidFill>
                <a:latin typeface="Tahoma" pitchFamily="34" charset="0"/>
                <a:ea typeface="Tahoma" pitchFamily="34" charset="0"/>
                <a:cs typeface="Tahoma" pitchFamily="34" charset="0"/>
              </a:rPr>
              <a:t> </a:t>
            </a:r>
            <a:r>
              <a:rPr lang="en-US" sz="2000" dirty="0" err="1" smtClean="0">
                <a:solidFill>
                  <a:srgbClr val="006699"/>
                </a:solidFill>
                <a:latin typeface="Tahoma" pitchFamily="34" charset="0"/>
                <a:ea typeface="Tahoma" pitchFamily="34" charset="0"/>
                <a:cs typeface="Tahoma" pitchFamily="34" charset="0"/>
              </a:rPr>
              <a:t>originatore</a:t>
            </a:r>
            <a:endParaRPr lang="en-US" sz="2000" dirty="0" smtClean="0">
              <a:solidFill>
                <a:srgbClr val="006699"/>
              </a:solidFill>
              <a:latin typeface="Tahoma" pitchFamily="34" charset="0"/>
              <a:ea typeface="Tahoma" pitchFamily="34" charset="0"/>
              <a:cs typeface="Tahoma" pitchFamily="34" charset="0"/>
            </a:endParaRPr>
          </a:p>
          <a:p>
            <a:pPr marL="631825" indent="-342900" algn="just">
              <a:lnSpc>
                <a:spcPct val="114000"/>
              </a:lnSpc>
              <a:buFont typeface="Wingdings" charset="2"/>
              <a:buChar char="Ø"/>
              <a:tabLst>
                <a:tab pos="630238" algn="l"/>
              </a:tabLst>
            </a:pPr>
            <a:r>
              <a:rPr lang="it-IT" sz="2000" dirty="0">
                <a:solidFill>
                  <a:srgbClr val="006699"/>
                </a:solidFill>
                <a:latin typeface="Tahoma" pitchFamily="34" charset="0"/>
                <a:ea typeface="Tahoma" pitchFamily="34" charset="0"/>
                <a:cs typeface="Tahoma" pitchFamily="34" charset="0"/>
              </a:rPr>
              <a:t>Sebbene l’EMA non esprima raccomandazioni circa </a:t>
            </a:r>
            <a:r>
              <a:rPr lang="it-IT" sz="2000" dirty="0" smtClean="0">
                <a:solidFill>
                  <a:srgbClr val="006699"/>
                </a:solidFill>
                <a:latin typeface="Tahoma" pitchFamily="34" charset="0"/>
                <a:ea typeface="Tahoma" pitchFamily="34" charset="0"/>
                <a:cs typeface="Tahoma" pitchFamily="34" charset="0"/>
              </a:rPr>
              <a:t>l’intercambiabilità dei </a:t>
            </a:r>
            <a:r>
              <a:rPr lang="it-IT" sz="2000" dirty="0">
                <a:solidFill>
                  <a:srgbClr val="006699"/>
                </a:solidFill>
                <a:latin typeface="Tahoma" pitchFamily="34" charset="0"/>
                <a:ea typeface="Tahoma" pitchFamily="34" charset="0"/>
                <a:cs typeface="Tahoma" pitchFamily="34" charset="0"/>
              </a:rPr>
              <a:t>farmaci </a:t>
            </a:r>
            <a:r>
              <a:rPr lang="it-IT" sz="2000" dirty="0" smtClean="0">
                <a:solidFill>
                  <a:srgbClr val="006699"/>
                </a:solidFill>
                <a:latin typeface="Tahoma" pitchFamily="34" charset="0"/>
                <a:ea typeface="Tahoma" pitchFamily="34" charset="0"/>
                <a:cs typeface="Tahoma" pitchFamily="34" charset="0"/>
              </a:rPr>
              <a:t>biosimilari con i biologici di riferimento, </a:t>
            </a:r>
            <a:r>
              <a:rPr lang="it-IT" sz="2000" dirty="0">
                <a:solidFill>
                  <a:srgbClr val="006699"/>
                </a:solidFill>
                <a:latin typeface="Tahoma" pitchFamily="34" charset="0"/>
                <a:ea typeface="Tahoma" pitchFamily="34" charset="0"/>
                <a:cs typeface="Tahoma" pitchFamily="34" charset="0"/>
              </a:rPr>
              <a:t>le decisioni degli Stati Membri si </a:t>
            </a:r>
            <a:r>
              <a:rPr lang="it-IT" sz="2000" dirty="0" smtClean="0">
                <a:solidFill>
                  <a:srgbClr val="006699"/>
                </a:solidFill>
                <a:latin typeface="Tahoma" pitchFamily="34" charset="0"/>
                <a:ea typeface="Tahoma" pitchFamily="34" charset="0"/>
                <a:cs typeface="Tahoma" pitchFamily="34" charset="0"/>
              </a:rPr>
              <a:t>stanno orientando   in </a:t>
            </a:r>
            <a:r>
              <a:rPr lang="it-IT" sz="2000" dirty="0">
                <a:solidFill>
                  <a:srgbClr val="006699"/>
                </a:solidFill>
                <a:latin typeface="Tahoma" pitchFamily="34" charset="0"/>
                <a:ea typeface="Tahoma" pitchFamily="34" charset="0"/>
                <a:cs typeface="Tahoma" pitchFamily="34" charset="0"/>
              </a:rPr>
              <a:t>tale </a:t>
            </a:r>
            <a:r>
              <a:rPr lang="it-IT" sz="2000" dirty="0" smtClean="0">
                <a:solidFill>
                  <a:srgbClr val="006699"/>
                </a:solidFill>
                <a:latin typeface="Tahoma" pitchFamily="34" charset="0"/>
                <a:ea typeface="Tahoma" pitchFamily="34" charset="0"/>
                <a:cs typeface="Tahoma" pitchFamily="34" charset="0"/>
              </a:rPr>
              <a:t>direzione</a:t>
            </a:r>
            <a:endParaRPr lang="it-IT" sz="2000" dirty="0">
              <a:solidFill>
                <a:srgbClr val="006699"/>
              </a:solidFill>
              <a:latin typeface="Tahoma" pitchFamily="34" charset="0"/>
              <a:ea typeface="Tahoma" pitchFamily="34" charset="0"/>
              <a:cs typeface="Tahoma" pitchFamily="34" charset="0"/>
            </a:endParaRPr>
          </a:p>
          <a:p>
            <a:pPr marL="631825" indent="-342900" algn="just">
              <a:lnSpc>
                <a:spcPct val="114000"/>
              </a:lnSpc>
              <a:buFont typeface="Wingdings" charset="2"/>
              <a:buChar char="Ø"/>
              <a:tabLst>
                <a:tab pos="542925" algn="l"/>
              </a:tabLst>
            </a:pPr>
            <a:r>
              <a:rPr lang="en-US" sz="2000" dirty="0" err="1" smtClean="0">
                <a:solidFill>
                  <a:srgbClr val="006699"/>
                </a:solidFill>
                <a:latin typeface="Tahoma" pitchFamily="34" charset="0"/>
                <a:ea typeface="Tahoma" pitchFamily="34" charset="0"/>
                <a:cs typeface="Tahoma" pitchFamily="34" charset="0"/>
              </a:rPr>
              <a:t>Nonostante</a:t>
            </a:r>
            <a:r>
              <a:rPr lang="en-US" sz="2000" dirty="0" smtClean="0">
                <a:solidFill>
                  <a:srgbClr val="006699"/>
                </a:solidFill>
                <a:latin typeface="Tahoma" pitchFamily="34" charset="0"/>
                <a:ea typeface="Tahoma" pitchFamily="34" charset="0"/>
                <a:cs typeface="Tahoma" pitchFamily="34" charset="0"/>
              </a:rPr>
              <a:t> </a:t>
            </a:r>
            <a:r>
              <a:rPr lang="en-US" sz="2000" dirty="0" err="1" smtClean="0">
                <a:solidFill>
                  <a:srgbClr val="006699"/>
                </a:solidFill>
                <a:latin typeface="Tahoma" pitchFamily="34" charset="0"/>
                <a:ea typeface="Tahoma" pitchFamily="34" charset="0"/>
                <a:cs typeface="Tahoma" pitchFamily="34" charset="0"/>
              </a:rPr>
              <a:t>l’attuale</a:t>
            </a:r>
            <a:r>
              <a:rPr lang="en-US" sz="2000" dirty="0" smtClean="0">
                <a:solidFill>
                  <a:srgbClr val="006699"/>
                </a:solidFill>
                <a:latin typeface="Tahoma" pitchFamily="34" charset="0"/>
                <a:ea typeface="Tahoma" pitchFamily="34" charset="0"/>
                <a:cs typeface="Tahoma" pitchFamily="34" charset="0"/>
              </a:rPr>
              <a:t> </a:t>
            </a:r>
            <a:r>
              <a:rPr lang="en-US" sz="2000" dirty="0" err="1" smtClean="0">
                <a:solidFill>
                  <a:srgbClr val="006699"/>
                </a:solidFill>
                <a:latin typeface="Tahoma" pitchFamily="34" charset="0"/>
                <a:ea typeface="Tahoma" pitchFamily="34" charset="0"/>
                <a:cs typeface="Tahoma" pitchFamily="34" charset="0"/>
              </a:rPr>
              <a:t>variabilità</a:t>
            </a:r>
            <a:r>
              <a:rPr lang="en-US" sz="2000" dirty="0" smtClean="0">
                <a:solidFill>
                  <a:srgbClr val="006699"/>
                </a:solidFill>
                <a:latin typeface="Tahoma" pitchFamily="34" charset="0"/>
                <a:ea typeface="Tahoma" pitchFamily="34" charset="0"/>
                <a:cs typeface="Tahoma" pitchFamily="34" charset="0"/>
              </a:rPr>
              <a:t> di </a:t>
            </a:r>
            <a:r>
              <a:rPr lang="en-US" sz="2000" dirty="0" err="1" smtClean="0">
                <a:solidFill>
                  <a:srgbClr val="006699"/>
                </a:solidFill>
                <a:latin typeface="Tahoma" pitchFamily="34" charset="0"/>
                <a:ea typeface="Tahoma" pitchFamily="34" charset="0"/>
                <a:cs typeface="Tahoma" pitchFamily="34" charset="0"/>
              </a:rPr>
              <a:t>utilizzo</a:t>
            </a:r>
            <a:r>
              <a:rPr lang="en-US" sz="2000" dirty="0" smtClean="0">
                <a:solidFill>
                  <a:srgbClr val="006699"/>
                </a:solidFill>
                <a:latin typeface="Tahoma" pitchFamily="34" charset="0"/>
                <a:ea typeface="Tahoma" pitchFamily="34" charset="0"/>
                <a:cs typeface="Tahoma" pitchFamily="34" charset="0"/>
              </a:rPr>
              <a:t> </a:t>
            </a:r>
            <a:r>
              <a:rPr lang="en-US" sz="2000" dirty="0" err="1" smtClean="0">
                <a:solidFill>
                  <a:srgbClr val="006699"/>
                </a:solidFill>
                <a:latin typeface="Tahoma" pitchFamily="34" charset="0"/>
                <a:ea typeface="Tahoma" pitchFamily="34" charset="0"/>
                <a:cs typeface="Tahoma" pitchFamily="34" charset="0"/>
              </a:rPr>
              <a:t>sul</a:t>
            </a:r>
            <a:r>
              <a:rPr lang="en-US" sz="2000" dirty="0" smtClean="0">
                <a:solidFill>
                  <a:srgbClr val="006699"/>
                </a:solidFill>
                <a:latin typeface="Tahoma" pitchFamily="34" charset="0"/>
                <a:ea typeface="Tahoma" pitchFamily="34" charset="0"/>
                <a:cs typeface="Tahoma" pitchFamily="34" charset="0"/>
              </a:rPr>
              <a:t> </a:t>
            </a:r>
            <a:r>
              <a:rPr lang="en-US" sz="2000" dirty="0" err="1" smtClean="0">
                <a:solidFill>
                  <a:srgbClr val="006699"/>
                </a:solidFill>
                <a:latin typeface="Tahoma" pitchFamily="34" charset="0"/>
                <a:ea typeface="Tahoma" pitchFamily="34" charset="0"/>
                <a:cs typeface="Tahoma" pitchFamily="34" charset="0"/>
              </a:rPr>
              <a:t>territorio</a:t>
            </a:r>
            <a:r>
              <a:rPr lang="en-US" sz="2000" dirty="0" smtClean="0">
                <a:solidFill>
                  <a:srgbClr val="006699"/>
                </a:solidFill>
                <a:latin typeface="Tahoma" pitchFamily="34" charset="0"/>
                <a:ea typeface="Tahoma" pitchFamily="34" charset="0"/>
                <a:cs typeface="Tahoma" pitchFamily="34" charset="0"/>
              </a:rPr>
              <a:t> </a:t>
            </a:r>
            <a:r>
              <a:rPr lang="en-US" sz="2000" dirty="0" err="1" smtClean="0">
                <a:solidFill>
                  <a:srgbClr val="006699"/>
                </a:solidFill>
                <a:latin typeface="Tahoma" pitchFamily="34" charset="0"/>
                <a:ea typeface="Tahoma" pitchFamily="34" charset="0"/>
                <a:cs typeface="Tahoma" pitchFamily="34" charset="0"/>
              </a:rPr>
              <a:t>nazionale</a:t>
            </a:r>
            <a:r>
              <a:rPr lang="en-US" sz="2000" dirty="0" smtClean="0">
                <a:solidFill>
                  <a:srgbClr val="006699"/>
                </a:solidFill>
                <a:latin typeface="Tahoma" pitchFamily="34" charset="0"/>
                <a:ea typeface="Tahoma" pitchFamily="34" charset="0"/>
                <a:cs typeface="Tahoma" pitchFamily="34" charset="0"/>
              </a:rPr>
              <a:t>, </a:t>
            </a:r>
            <a:r>
              <a:rPr lang="en-US" sz="2000" dirty="0" err="1" smtClean="0">
                <a:solidFill>
                  <a:srgbClr val="006699"/>
                </a:solidFill>
                <a:latin typeface="Tahoma" pitchFamily="34" charset="0"/>
                <a:ea typeface="Tahoma" pitchFamily="34" charset="0"/>
                <a:cs typeface="Tahoma" pitchFamily="34" charset="0"/>
              </a:rPr>
              <a:t>i</a:t>
            </a:r>
            <a:r>
              <a:rPr lang="en-US" sz="2000" dirty="0" smtClean="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farmaci</a:t>
            </a:r>
            <a:r>
              <a:rPr lang="en-US" sz="2000" dirty="0">
                <a:solidFill>
                  <a:srgbClr val="006699"/>
                </a:solidFill>
                <a:latin typeface="Tahoma" pitchFamily="34" charset="0"/>
                <a:ea typeface="Tahoma" pitchFamily="34" charset="0"/>
                <a:cs typeface="Tahoma" pitchFamily="34" charset="0"/>
              </a:rPr>
              <a:t> biosimilari </a:t>
            </a:r>
            <a:r>
              <a:rPr lang="en-US" sz="2000" dirty="0" err="1" smtClean="0">
                <a:solidFill>
                  <a:srgbClr val="006699"/>
                </a:solidFill>
                <a:latin typeface="Tahoma" pitchFamily="34" charset="0"/>
                <a:ea typeface="Tahoma" pitchFamily="34" charset="0"/>
                <a:cs typeface="Tahoma" pitchFamily="34" charset="0"/>
              </a:rPr>
              <a:t>rappresentano</a:t>
            </a:r>
            <a:r>
              <a:rPr lang="en-US" sz="2000" dirty="0" smtClean="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un’opportunità</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irrinunciabile</a:t>
            </a:r>
            <a:r>
              <a:rPr lang="en-US" sz="2000" dirty="0">
                <a:solidFill>
                  <a:srgbClr val="006699"/>
                </a:solidFill>
                <a:latin typeface="Tahoma" pitchFamily="34" charset="0"/>
                <a:ea typeface="Tahoma" pitchFamily="34" charset="0"/>
                <a:cs typeface="Tahoma" pitchFamily="34" charset="0"/>
              </a:rPr>
              <a:t> per lo </a:t>
            </a:r>
            <a:r>
              <a:rPr lang="en-US" sz="2000" dirty="0" err="1">
                <a:solidFill>
                  <a:srgbClr val="006699"/>
                </a:solidFill>
                <a:latin typeface="Tahoma" pitchFamily="34" charset="0"/>
                <a:ea typeface="Tahoma" pitchFamily="34" charset="0"/>
                <a:cs typeface="Tahoma" pitchFamily="34" charset="0"/>
              </a:rPr>
              <a:t>sviluppo</a:t>
            </a:r>
            <a:r>
              <a:rPr lang="en-US" sz="2000" dirty="0">
                <a:solidFill>
                  <a:srgbClr val="006699"/>
                </a:solidFill>
                <a:latin typeface="Tahoma" pitchFamily="34" charset="0"/>
                <a:ea typeface="Tahoma" pitchFamily="34" charset="0"/>
                <a:cs typeface="Tahoma" pitchFamily="34" charset="0"/>
              </a:rPr>
              <a:t> di un </a:t>
            </a:r>
            <a:r>
              <a:rPr lang="en-US" sz="2000" dirty="0" err="1">
                <a:solidFill>
                  <a:srgbClr val="006699"/>
                </a:solidFill>
                <a:latin typeface="Tahoma" pitchFamily="34" charset="0"/>
                <a:ea typeface="Tahoma" pitchFamily="34" charset="0"/>
                <a:cs typeface="Tahoma" pitchFamily="34" charset="0"/>
              </a:rPr>
              <a:t>mercato</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dei</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biologici</a:t>
            </a:r>
            <a:r>
              <a:rPr lang="en-US" sz="2000" dirty="0">
                <a:solidFill>
                  <a:srgbClr val="006699"/>
                </a:solidFill>
                <a:latin typeface="Tahoma" pitchFamily="34" charset="0"/>
                <a:ea typeface="Tahoma" pitchFamily="34" charset="0"/>
                <a:cs typeface="Tahoma" pitchFamily="34" charset="0"/>
              </a:rPr>
              <a:t> </a:t>
            </a:r>
            <a:r>
              <a:rPr lang="en-US" sz="2000" dirty="0" err="1" smtClean="0">
                <a:solidFill>
                  <a:srgbClr val="006699"/>
                </a:solidFill>
                <a:latin typeface="Tahoma" pitchFamily="34" charset="0"/>
                <a:ea typeface="Tahoma" pitchFamily="34" charset="0"/>
                <a:cs typeface="Tahoma" pitchFamily="34" charset="0"/>
              </a:rPr>
              <a:t>concorrenziale</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necessario</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alla</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sostenibilità</a:t>
            </a:r>
            <a:r>
              <a:rPr lang="en-US" sz="2000" dirty="0">
                <a:solidFill>
                  <a:srgbClr val="006699"/>
                </a:solidFill>
                <a:latin typeface="Tahoma" pitchFamily="34" charset="0"/>
                <a:ea typeface="Tahoma" pitchFamily="34" charset="0"/>
                <a:cs typeface="Tahoma" pitchFamily="34" charset="0"/>
              </a:rPr>
              <a:t> del </a:t>
            </a:r>
            <a:r>
              <a:rPr lang="en-US" sz="2000" dirty="0" err="1">
                <a:solidFill>
                  <a:srgbClr val="006699"/>
                </a:solidFill>
                <a:latin typeface="Tahoma" pitchFamily="34" charset="0"/>
                <a:ea typeface="Tahoma" pitchFamily="34" charset="0"/>
                <a:cs typeface="Tahoma" pitchFamily="34" charset="0"/>
              </a:rPr>
              <a:t>sistema</a:t>
            </a:r>
            <a:r>
              <a:rPr lang="en-US" sz="2000" dirty="0">
                <a:solidFill>
                  <a:srgbClr val="006699"/>
                </a:solidFill>
                <a:latin typeface="Tahoma" pitchFamily="34" charset="0"/>
                <a:ea typeface="Tahoma" pitchFamily="34" charset="0"/>
                <a:cs typeface="Tahoma" pitchFamily="34" charset="0"/>
              </a:rPr>
              <a:t> </a:t>
            </a:r>
            <a:r>
              <a:rPr lang="en-US" sz="2000" dirty="0" err="1" smtClean="0">
                <a:solidFill>
                  <a:srgbClr val="006699"/>
                </a:solidFill>
                <a:latin typeface="Tahoma" pitchFamily="34" charset="0"/>
                <a:ea typeface="Tahoma" pitchFamily="34" charset="0"/>
                <a:cs typeface="Tahoma" pitchFamily="34" charset="0"/>
              </a:rPr>
              <a:t>sanitario</a:t>
            </a:r>
            <a:r>
              <a:rPr lang="en-US" sz="2000" dirty="0" smtClean="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mantenendo</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garanzie</a:t>
            </a:r>
            <a:r>
              <a:rPr lang="en-US" sz="2000" dirty="0">
                <a:solidFill>
                  <a:srgbClr val="006699"/>
                </a:solidFill>
                <a:latin typeface="Tahoma" pitchFamily="34" charset="0"/>
                <a:ea typeface="Tahoma" pitchFamily="34" charset="0"/>
                <a:cs typeface="Tahoma" pitchFamily="34" charset="0"/>
              </a:rPr>
              <a:t> di </a:t>
            </a:r>
            <a:r>
              <a:rPr lang="en-US" sz="2000" dirty="0" err="1">
                <a:solidFill>
                  <a:srgbClr val="006699"/>
                </a:solidFill>
                <a:latin typeface="Tahoma" pitchFamily="34" charset="0"/>
                <a:ea typeface="Tahoma" pitchFamily="34" charset="0"/>
                <a:cs typeface="Tahoma" pitchFamily="34" charset="0"/>
              </a:rPr>
              <a:t>sicurezza</a:t>
            </a:r>
            <a:r>
              <a:rPr lang="en-US" sz="2000" dirty="0">
                <a:solidFill>
                  <a:srgbClr val="006699"/>
                </a:solidFill>
                <a:latin typeface="Tahoma" pitchFamily="34" charset="0"/>
                <a:ea typeface="Tahoma" pitchFamily="34" charset="0"/>
                <a:cs typeface="Tahoma" pitchFamily="34" charset="0"/>
              </a:rPr>
              <a:t> e </a:t>
            </a:r>
            <a:r>
              <a:rPr lang="en-US" sz="2000" dirty="0" err="1">
                <a:solidFill>
                  <a:srgbClr val="006699"/>
                </a:solidFill>
                <a:latin typeface="Tahoma" pitchFamily="34" charset="0"/>
                <a:ea typeface="Tahoma" pitchFamily="34" charset="0"/>
                <a:cs typeface="Tahoma" pitchFamily="34" charset="0"/>
              </a:rPr>
              <a:t>qualità</a:t>
            </a:r>
            <a:r>
              <a:rPr lang="en-US" sz="2000" dirty="0">
                <a:solidFill>
                  <a:srgbClr val="006699"/>
                </a:solidFill>
                <a:latin typeface="Tahoma" pitchFamily="34" charset="0"/>
                <a:ea typeface="Tahoma" pitchFamily="34" charset="0"/>
                <a:cs typeface="Tahoma" pitchFamily="34" charset="0"/>
              </a:rPr>
              <a:t> per </a:t>
            </a:r>
            <a:r>
              <a:rPr lang="en-US" sz="2000" dirty="0" err="1">
                <a:solidFill>
                  <a:srgbClr val="006699"/>
                </a:solidFill>
                <a:latin typeface="Tahoma" pitchFamily="34" charset="0"/>
                <a:ea typeface="Tahoma" pitchFamily="34" charset="0"/>
                <a:cs typeface="Tahoma" pitchFamily="34" charset="0"/>
              </a:rPr>
              <a:t>il</a:t>
            </a:r>
            <a:r>
              <a:rPr lang="en-US" sz="2000" dirty="0">
                <a:solidFill>
                  <a:srgbClr val="006699"/>
                </a:solidFill>
                <a:latin typeface="Tahoma" pitchFamily="34" charset="0"/>
                <a:ea typeface="Tahoma" pitchFamily="34" charset="0"/>
                <a:cs typeface="Tahoma" pitchFamily="34" charset="0"/>
              </a:rPr>
              <a:t> </a:t>
            </a:r>
            <a:r>
              <a:rPr lang="en-US" sz="2000" dirty="0" err="1">
                <a:solidFill>
                  <a:srgbClr val="006699"/>
                </a:solidFill>
                <a:latin typeface="Tahoma" pitchFamily="34" charset="0"/>
                <a:ea typeface="Tahoma" pitchFamily="34" charset="0"/>
                <a:cs typeface="Tahoma" pitchFamily="34" charset="0"/>
              </a:rPr>
              <a:t>paziente</a:t>
            </a:r>
            <a:endParaRPr lang="en-US" sz="2000" dirty="0">
              <a:solidFill>
                <a:srgbClr val="006699"/>
              </a:solidFill>
              <a:latin typeface="Tahoma" pitchFamily="34" charset="0"/>
              <a:ea typeface="Tahoma" pitchFamily="34" charset="0"/>
              <a:cs typeface="Tahoma" pitchFamily="34" charset="0"/>
            </a:endParaRPr>
          </a:p>
          <a:p>
            <a:pPr marL="539750" indent="-250825" algn="just">
              <a:lnSpc>
                <a:spcPct val="114000"/>
              </a:lnSpc>
              <a:buNone/>
              <a:tabLst>
                <a:tab pos="542925" algn="l"/>
              </a:tabLst>
            </a:pPr>
            <a:r>
              <a:rPr lang="it-IT" sz="2000" dirty="0" smtClean="0">
                <a:solidFill>
                  <a:srgbClr val="006699"/>
                </a:solidFill>
                <a:latin typeface="Tahoma" pitchFamily="34" charset="0"/>
                <a:ea typeface="Tahoma" pitchFamily="34" charset="0"/>
                <a:cs typeface="Tahoma" pitchFamily="34" charset="0"/>
              </a:rPr>
              <a:t> </a:t>
            </a:r>
            <a:endParaRPr lang="it-IT" sz="2000" dirty="0">
              <a:solidFill>
                <a:srgbClr val="006699"/>
              </a:solidFill>
              <a:latin typeface="Tahoma" pitchFamily="34" charset="0"/>
              <a:ea typeface="Tahoma" pitchFamily="34" charset="0"/>
              <a:cs typeface="Tahoma" pitchFamily="34" charset="0"/>
            </a:endParaRPr>
          </a:p>
        </p:txBody>
      </p:sp>
      <p:sp>
        <p:nvSpPr>
          <p:cNvPr id="88069" name="Rectangle 11"/>
          <p:cNvSpPr>
            <a:spLocks noChangeArrowheads="1"/>
          </p:cNvSpPr>
          <p:nvPr/>
        </p:nvSpPr>
        <p:spPr bwMode="auto">
          <a:xfrm>
            <a:off x="457200" y="620688"/>
            <a:ext cx="8229600" cy="492443"/>
          </a:xfrm>
          <a:prstGeom prst="rect">
            <a:avLst/>
          </a:prstGeom>
          <a:noFill/>
          <a:ln w="9525">
            <a:noFill/>
            <a:miter lim="800000"/>
            <a:headEnd/>
            <a:tailEnd/>
          </a:ln>
        </p:spPr>
        <p:txBody>
          <a:bodyPr lIns="0" tIns="0" rIns="0" bIns="0">
            <a:spAutoFit/>
          </a:bodyPr>
          <a:lstStyle/>
          <a:p>
            <a:pPr algn="ctr" defTabSz="912813" eaLnBrk="0" hangingPunct="0">
              <a:spcBef>
                <a:spcPct val="0"/>
              </a:spcBef>
              <a:buFontTx/>
              <a:buNone/>
            </a:pPr>
            <a:r>
              <a:rPr lang="en-US" dirty="0" err="1" smtClean="0">
                <a:solidFill>
                  <a:srgbClr val="006699"/>
                </a:solidFill>
                <a:latin typeface="Tahoma" pitchFamily="34" charset="0"/>
                <a:ea typeface="Tahoma" pitchFamily="34" charset="0"/>
                <a:cs typeface="Tahoma" pitchFamily="34" charset="0"/>
              </a:rPr>
              <a:t>Conclusioni</a:t>
            </a:r>
            <a:endParaRPr lang="en-US" dirty="0">
              <a:solidFill>
                <a:srgbClr val="00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856479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557808"/>
            <a:ext cx="7772400" cy="926976"/>
          </a:xfrm>
        </p:spPr>
        <p:txBody>
          <a:bodyPr>
            <a:noAutofit/>
          </a:bodyPr>
          <a:lstStyle/>
          <a:p>
            <a:pPr>
              <a:spcBef>
                <a:spcPct val="20000"/>
              </a:spcBef>
            </a:pPr>
            <a:r>
              <a:rPr lang="en-US" sz="3200" dirty="0" smtClean="0">
                <a:solidFill>
                  <a:srgbClr val="006699"/>
                </a:solidFill>
                <a:latin typeface="Tahoma" pitchFamily="34" charset="0"/>
                <a:ea typeface="Tahoma" pitchFamily="34" charset="0"/>
                <a:cs typeface="Tahoma" pitchFamily="34" charset="0"/>
              </a:rPr>
              <a:t>I </a:t>
            </a:r>
            <a:r>
              <a:rPr lang="en-US" sz="3200" dirty="0" err="1" smtClean="0">
                <a:solidFill>
                  <a:srgbClr val="006699"/>
                </a:solidFill>
                <a:latin typeface="Tahoma" pitchFamily="34" charset="0"/>
                <a:ea typeface="Tahoma" pitchFamily="34" charset="0"/>
                <a:cs typeface="Tahoma" pitchFamily="34" charset="0"/>
              </a:rPr>
              <a:t>Biosimilari</a:t>
            </a:r>
            <a:r>
              <a:rPr lang="en-US" sz="3600" kern="1200" dirty="0" smtClean="0">
                <a:solidFill>
                  <a:srgbClr val="006699"/>
                </a:solidFill>
                <a:latin typeface="Tahoma"/>
                <a:ea typeface="+mn-ea"/>
                <a:cs typeface="Tahoma"/>
              </a:rPr>
              <a:t> </a:t>
            </a:r>
            <a:r>
              <a:rPr lang="en-US" sz="3200" dirty="0" smtClean="0">
                <a:solidFill>
                  <a:srgbClr val="006699"/>
                </a:solidFill>
                <a:latin typeface="Tahoma" pitchFamily="34" charset="0"/>
                <a:ea typeface="Tahoma" pitchFamily="34" charset="0"/>
                <a:cs typeface="Tahoma" pitchFamily="34" charset="0"/>
              </a:rPr>
              <a:t>non </a:t>
            </a:r>
            <a:r>
              <a:rPr lang="en-US" sz="3200" dirty="0" err="1" smtClean="0">
                <a:solidFill>
                  <a:srgbClr val="006699"/>
                </a:solidFill>
                <a:latin typeface="Tahoma" pitchFamily="34" charset="0"/>
                <a:ea typeface="Tahoma" pitchFamily="34" charset="0"/>
                <a:cs typeface="Tahoma" pitchFamily="34" charset="0"/>
              </a:rPr>
              <a:t>sono</a:t>
            </a:r>
            <a:r>
              <a:rPr lang="en-US" sz="3200" dirty="0" smtClean="0">
                <a:solidFill>
                  <a:srgbClr val="006699"/>
                </a:solidFill>
                <a:latin typeface="Tahoma" pitchFamily="34" charset="0"/>
                <a:ea typeface="Tahoma" pitchFamily="34" charset="0"/>
                <a:cs typeface="Tahoma" pitchFamily="34" charset="0"/>
              </a:rPr>
              <a:t>…</a:t>
            </a:r>
            <a:endParaRPr lang="en-US" sz="3200" dirty="0">
              <a:solidFill>
                <a:srgbClr val="006699"/>
              </a:solidFill>
              <a:latin typeface="Tahoma" pitchFamily="34" charset="0"/>
              <a:ea typeface="Tahoma" pitchFamily="34" charset="0"/>
              <a:cs typeface="Tahoma" pitchFamily="34" charset="0"/>
            </a:endParaRPr>
          </a:p>
        </p:txBody>
      </p:sp>
      <p:sp>
        <p:nvSpPr>
          <p:cNvPr id="10" name="TextBox 5"/>
          <p:cNvSpPr txBox="1">
            <a:spLocks noChangeArrowheads="1"/>
          </p:cNvSpPr>
          <p:nvPr/>
        </p:nvSpPr>
        <p:spPr bwMode="auto">
          <a:xfrm>
            <a:off x="5285893" y="6460202"/>
            <a:ext cx="4254659" cy="353174"/>
          </a:xfrm>
          <a:prstGeom prst="rect">
            <a:avLst/>
          </a:prstGeo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05740" tIns="102870" rIns="205740" bIns="102870" anchor="b">
            <a:spAutoFit/>
          </a:bodyPr>
          <a:lstStyle>
            <a:defPPr>
              <a:defRPr lang="en-US"/>
            </a:defPPr>
            <a:lvl1pPr marL="0" eaLnBrk="1" latinLnBrk="0" hangingPunct="1">
              <a:lnSpc>
                <a:spcPct val="90000"/>
              </a:lnSpc>
              <a:spcBef>
                <a:spcPts val="600"/>
              </a:spcBef>
              <a:defRPr sz="1600" b="1" i="0">
                <a:solidFill>
                  <a:srgbClr val="000000"/>
                </a:solidFill>
                <a:latin typeface="Arial"/>
                <a:ea typeface="+mn-ea"/>
                <a:cs typeface="Arial"/>
              </a:defRPr>
            </a:lvl1pPr>
            <a:lvl2pPr eaLnBrk="1" latinLnBrk="0" hangingPunct="1">
              <a:defRPr sz="1800">
                <a:latin typeface="+mn-lt"/>
                <a:ea typeface="+mn-ea"/>
                <a:cs typeface="+mn-cs"/>
              </a:defRPr>
            </a:lvl2pPr>
            <a:lvl3pPr eaLnBrk="1" latinLnBrk="0" hangingPunct="1">
              <a:defRPr sz="1800">
                <a:latin typeface="+mn-lt"/>
                <a:ea typeface="+mn-ea"/>
                <a:cs typeface="+mn-cs"/>
              </a:defRPr>
            </a:lvl3pPr>
            <a:lvl4pPr eaLnBrk="1" latinLnBrk="0" hangingPunct="1">
              <a:defRPr sz="1800">
                <a:latin typeface="+mn-lt"/>
                <a:ea typeface="+mn-ea"/>
                <a:cs typeface="+mn-cs"/>
              </a:defRPr>
            </a:lvl4pPr>
            <a:lvl5pPr eaLnBrk="1" latinLnBrk="0" hangingPunct="1">
              <a:defRPr sz="1800">
                <a:latin typeface="+mn-lt"/>
                <a:ea typeface="+mn-ea"/>
                <a:cs typeface="+mn-cs"/>
              </a:defRPr>
            </a:lvl5pPr>
            <a:lvl6pPr>
              <a:defRPr sz="1800">
                <a:latin typeface="+mn-lt"/>
                <a:ea typeface="+mn-ea"/>
                <a:cs typeface="+mn-cs"/>
              </a:defRPr>
            </a:lvl6pPr>
            <a:lvl7pPr>
              <a:defRPr sz="1800">
                <a:latin typeface="+mn-lt"/>
                <a:ea typeface="+mn-ea"/>
                <a:cs typeface="+mn-cs"/>
              </a:defRPr>
            </a:lvl7pPr>
            <a:lvl8pPr>
              <a:defRPr sz="1800">
                <a:latin typeface="+mn-lt"/>
                <a:ea typeface="+mn-ea"/>
                <a:cs typeface="+mn-cs"/>
              </a:defRPr>
            </a:lvl8pPr>
            <a:lvl9pPr>
              <a:defRPr sz="1800">
                <a:latin typeface="+mn-lt"/>
                <a:ea typeface="+mn-ea"/>
                <a:cs typeface="+mn-cs"/>
              </a:defRPr>
            </a:lvl9pPr>
          </a:lstStyle>
          <a:p>
            <a:pPr defTabSz="342900" fontAlgn="base">
              <a:spcAft>
                <a:spcPct val="0"/>
              </a:spcAft>
              <a:buNone/>
            </a:pPr>
            <a:r>
              <a:rPr lang="en-US" sz="1050" b="0" i="1" dirty="0">
                <a:solidFill>
                  <a:srgbClr val="006699"/>
                </a:solidFill>
                <a:latin typeface="Tahoma" pitchFamily="34" charset="0"/>
                <a:ea typeface="Tahoma" pitchFamily="34" charset="0"/>
                <a:cs typeface="Tahoma" pitchFamily="34" charset="0"/>
              </a:rPr>
              <a:t>Woodcock J, et al. Nat Rev Drug Discov. 2007;6(6):437-442. </a:t>
            </a:r>
          </a:p>
        </p:txBody>
      </p:sp>
      <p:grpSp>
        <p:nvGrpSpPr>
          <p:cNvPr id="4" name="Gruppo 3"/>
          <p:cNvGrpSpPr/>
          <p:nvPr/>
        </p:nvGrpSpPr>
        <p:grpSpPr>
          <a:xfrm>
            <a:off x="4716016" y="1340427"/>
            <a:ext cx="4248472" cy="4536845"/>
            <a:chOff x="4716016" y="1412776"/>
            <a:chExt cx="4248472" cy="4536845"/>
          </a:xfrm>
        </p:grpSpPr>
        <p:sp>
          <p:nvSpPr>
            <p:cNvPr id="6" name="Rounded Rectangle 5"/>
            <p:cNvSpPr/>
            <p:nvPr/>
          </p:nvSpPr>
          <p:spPr>
            <a:xfrm>
              <a:off x="4716016" y="2132856"/>
              <a:ext cx="4248472" cy="3816765"/>
            </a:xfrm>
            <a:prstGeom prst="roundRect">
              <a:avLst/>
            </a:prstGeom>
            <a:solidFill>
              <a:srgbClr val="FFCC99">
                <a:alpha val="53000"/>
              </a:srgbClr>
            </a:solidFill>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marL="285750" indent="-285750">
                <a:spcBef>
                  <a:spcPts val="600"/>
                </a:spcBef>
                <a:buFont typeface="Wingdings" charset="2"/>
                <a:buChar char="Ø"/>
              </a:pPr>
              <a:r>
                <a:rPr lang="en-US" sz="1800" dirty="0" err="1" smtClean="0">
                  <a:solidFill>
                    <a:srgbClr val="006699"/>
                  </a:solidFill>
                  <a:latin typeface="Tahoma" pitchFamily="34" charset="0"/>
                  <a:ea typeface="Tahoma" pitchFamily="34" charset="0"/>
                  <a:cs typeface="Tahoma" pitchFamily="34" charset="0"/>
                </a:rPr>
                <a:t>Strutturalmente</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differenti</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dai</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biologici</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originariamente</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autorizzati</a:t>
              </a:r>
              <a:r>
                <a:rPr lang="en-US" sz="1800" dirty="0" smtClean="0">
                  <a:solidFill>
                    <a:srgbClr val="006699"/>
                  </a:solidFill>
                  <a:latin typeface="Tahoma" pitchFamily="34" charset="0"/>
                  <a:ea typeface="Tahoma" pitchFamily="34" charset="0"/>
                  <a:cs typeface="Tahoma" pitchFamily="34" charset="0"/>
                </a:rPr>
                <a:t> </a:t>
              </a:r>
              <a:endParaRPr lang="en-US" sz="1600" dirty="0">
                <a:solidFill>
                  <a:schemeClr val="tx1"/>
                </a:solidFill>
              </a:endParaRPr>
            </a:p>
            <a:p>
              <a:pPr marL="285750" indent="-285750">
                <a:spcBef>
                  <a:spcPts val="600"/>
                </a:spcBef>
                <a:buFont typeface="Wingdings" charset="2"/>
                <a:buChar char="Ø"/>
              </a:pPr>
              <a:r>
                <a:rPr lang="en-US" sz="1800" dirty="0" err="1" smtClean="0">
                  <a:solidFill>
                    <a:srgbClr val="006699"/>
                  </a:solidFill>
                  <a:latin typeface="Tahoma" pitchFamily="34" charset="0"/>
                  <a:ea typeface="Tahoma" pitchFamily="34" charset="0"/>
                  <a:cs typeface="Tahoma" pitchFamily="34" charset="0"/>
                </a:rPr>
                <a:t>Sviluppati</a:t>
              </a:r>
              <a:r>
                <a:rPr lang="en-US" sz="1800" dirty="0" smtClean="0">
                  <a:solidFill>
                    <a:srgbClr val="006699"/>
                  </a:solidFill>
                  <a:latin typeface="Tahoma" pitchFamily="34" charset="0"/>
                  <a:ea typeface="Tahoma" pitchFamily="34" charset="0"/>
                  <a:cs typeface="Tahoma" pitchFamily="34" charset="0"/>
                </a:rPr>
                <a:t> per </a:t>
              </a:r>
              <a:r>
                <a:rPr lang="en-US" sz="1800" dirty="0" err="1" smtClean="0">
                  <a:solidFill>
                    <a:srgbClr val="006699"/>
                  </a:solidFill>
                  <a:latin typeface="Tahoma" pitchFamily="34" charset="0"/>
                  <a:ea typeface="Tahoma" pitchFamily="34" charset="0"/>
                  <a:cs typeface="Tahoma" pitchFamily="34" charset="0"/>
                </a:rPr>
                <a:t>migliorare</a:t>
              </a:r>
              <a:r>
                <a:rPr lang="en-US" sz="1800" dirty="0" smtClean="0">
                  <a:solidFill>
                    <a:srgbClr val="006699"/>
                  </a:solidFill>
                  <a:latin typeface="Tahoma" pitchFamily="34" charset="0"/>
                  <a:ea typeface="Tahoma" pitchFamily="34" charset="0"/>
                  <a:cs typeface="Tahoma" pitchFamily="34" charset="0"/>
                </a:rPr>
                <a:t> la performance </a:t>
              </a:r>
              <a:r>
                <a:rPr lang="en-US" sz="1800" dirty="0" err="1" smtClean="0">
                  <a:solidFill>
                    <a:srgbClr val="006699"/>
                  </a:solidFill>
                  <a:latin typeface="Tahoma" pitchFamily="34" charset="0"/>
                  <a:ea typeface="Tahoma" pitchFamily="34" charset="0"/>
                  <a:cs typeface="Tahoma" pitchFamily="34" charset="0"/>
                </a:rPr>
                <a:t>mantenendo</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il</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meccanismo</a:t>
              </a:r>
              <a:r>
                <a:rPr lang="en-US" sz="1800" dirty="0" smtClean="0">
                  <a:solidFill>
                    <a:srgbClr val="006699"/>
                  </a:solidFill>
                  <a:latin typeface="Tahoma" pitchFamily="34" charset="0"/>
                  <a:ea typeface="Tahoma" pitchFamily="34" charset="0"/>
                  <a:cs typeface="Tahoma" pitchFamily="34" charset="0"/>
                </a:rPr>
                <a:t> di </a:t>
              </a:r>
              <a:r>
                <a:rPr lang="en-US" sz="1800" dirty="0" err="1" smtClean="0">
                  <a:solidFill>
                    <a:srgbClr val="006699"/>
                  </a:solidFill>
                  <a:latin typeface="Tahoma" pitchFamily="34" charset="0"/>
                  <a:ea typeface="Tahoma" pitchFamily="34" charset="0"/>
                  <a:cs typeface="Tahoma" pitchFamily="34" charset="0"/>
                </a:rPr>
                <a:t>azione</a:t>
              </a:r>
              <a:endParaRPr lang="en-US" sz="1800" dirty="0">
                <a:solidFill>
                  <a:srgbClr val="006699"/>
                </a:solidFill>
                <a:latin typeface="Tahoma" pitchFamily="34" charset="0"/>
                <a:ea typeface="Tahoma" pitchFamily="34" charset="0"/>
                <a:cs typeface="Tahoma" pitchFamily="34" charset="0"/>
              </a:endParaRPr>
            </a:p>
            <a:p>
              <a:pPr marL="285750" indent="-285750">
                <a:lnSpc>
                  <a:spcPct val="90000"/>
                </a:lnSpc>
                <a:spcBef>
                  <a:spcPts val="600"/>
                </a:spcBef>
                <a:buFont typeface="Wingdings" charset="2"/>
                <a:buChar char="Ø"/>
              </a:pP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Esempi</a:t>
              </a:r>
              <a:endParaRPr lang="en-US" sz="1800" dirty="0">
                <a:solidFill>
                  <a:srgbClr val="006699"/>
                </a:solidFill>
                <a:latin typeface="Tahoma" pitchFamily="34" charset="0"/>
                <a:ea typeface="Tahoma" pitchFamily="34" charset="0"/>
                <a:cs typeface="Tahoma" pitchFamily="34" charset="0"/>
              </a:endParaRPr>
            </a:p>
            <a:p>
              <a:pPr marL="742950" lvl="1" indent="-285750">
                <a:lnSpc>
                  <a:spcPct val="90000"/>
                </a:lnSpc>
                <a:buFont typeface="Wingdings" charset="2"/>
                <a:buChar char="§"/>
              </a:pPr>
              <a:r>
                <a:rPr lang="en-US" sz="1600" dirty="0">
                  <a:solidFill>
                    <a:srgbClr val="006699"/>
                  </a:solidFill>
                  <a:latin typeface="Tahoma" pitchFamily="34" charset="0"/>
                  <a:ea typeface="Tahoma" pitchFamily="34" charset="0"/>
                  <a:cs typeface="Tahoma" pitchFamily="34" charset="0"/>
                </a:rPr>
                <a:t>Infliximab </a:t>
              </a:r>
              <a:r>
                <a:rPr lang="en-US" sz="1600" dirty="0" smtClean="0">
                  <a:solidFill>
                    <a:srgbClr val="006699"/>
                  </a:solidFill>
                  <a:latin typeface="Tahoma" pitchFamily="34" charset="0"/>
                  <a:ea typeface="Tahoma" pitchFamily="34" charset="0"/>
                  <a:cs typeface="Tahoma" pitchFamily="34" charset="0"/>
                </a:rPr>
                <a:t>e </a:t>
              </a:r>
              <a:r>
                <a:rPr lang="en-US" sz="1600" dirty="0" err="1" smtClean="0">
                  <a:solidFill>
                    <a:srgbClr val="006699"/>
                  </a:solidFill>
                  <a:latin typeface="Tahoma" pitchFamily="34" charset="0"/>
                  <a:ea typeface="Tahoma" pitchFamily="34" charset="0"/>
                  <a:cs typeface="Tahoma" pitchFamily="34" charset="0"/>
                </a:rPr>
                <a:t>adalimumab</a:t>
              </a:r>
              <a:endParaRPr lang="en-US" sz="1600" dirty="0">
                <a:solidFill>
                  <a:srgbClr val="006699"/>
                </a:solidFill>
                <a:latin typeface="Tahoma" pitchFamily="34" charset="0"/>
                <a:ea typeface="Tahoma" pitchFamily="34" charset="0"/>
                <a:cs typeface="Tahoma" pitchFamily="34" charset="0"/>
              </a:endParaRPr>
            </a:p>
            <a:p>
              <a:pPr marL="742950" lvl="1" indent="-285750">
                <a:lnSpc>
                  <a:spcPct val="90000"/>
                </a:lnSpc>
                <a:buFont typeface="Wingdings" charset="2"/>
                <a:buChar char="§"/>
              </a:pPr>
              <a:r>
                <a:rPr lang="en-US" sz="1600" dirty="0" err="1">
                  <a:solidFill>
                    <a:srgbClr val="006699"/>
                  </a:solidFill>
                  <a:latin typeface="Tahoma" pitchFamily="34" charset="0"/>
                  <a:ea typeface="Tahoma" pitchFamily="34" charset="0"/>
                  <a:cs typeface="Tahoma" pitchFamily="34" charset="0"/>
                </a:rPr>
                <a:t>Filgrastim</a:t>
              </a:r>
              <a:r>
                <a:rPr lang="en-US" sz="1600" dirty="0">
                  <a:solidFill>
                    <a:srgbClr val="006699"/>
                  </a:solidFill>
                  <a:latin typeface="Tahoma" pitchFamily="34" charset="0"/>
                  <a:ea typeface="Tahoma" pitchFamily="34" charset="0"/>
                  <a:cs typeface="Tahoma" pitchFamily="34" charset="0"/>
                </a:rPr>
                <a:t> </a:t>
              </a:r>
              <a:r>
                <a:rPr lang="en-US" sz="1600" dirty="0" smtClean="0">
                  <a:solidFill>
                    <a:srgbClr val="006699"/>
                  </a:solidFill>
                  <a:latin typeface="Tahoma" pitchFamily="34" charset="0"/>
                  <a:ea typeface="Tahoma" pitchFamily="34" charset="0"/>
                  <a:cs typeface="Tahoma" pitchFamily="34" charset="0"/>
                </a:rPr>
                <a:t>e </a:t>
              </a:r>
              <a:r>
                <a:rPr lang="en-US" sz="1600" dirty="0" err="1" smtClean="0">
                  <a:solidFill>
                    <a:srgbClr val="006699"/>
                  </a:solidFill>
                  <a:latin typeface="Tahoma" pitchFamily="34" charset="0"/>
                  <a:ea typeface="Tahoma" pitchFamily="34" charset="0"/>
                  <a:cs typeface="Tahoma" pitchFamily="34" charset="0"/>
                </a:rPr>
                <a:t>pegfilgrastim</a:t>
              </a:r>
              <a:endParaRPr lang="en-US" sz="1600" dirty="0" smtClean="0">
                <a:solidFill>
                  <a:srgbClr val="006699"/>
                </a:solidFill>
                <a:latin typeface="Tahoma" pitchFamily="34" charset="0"/>
                <a:ea typeface="Tahoma" pitchFamily="34" charset="0"/>
                <a:cs typeface="Tahoma" pitchFamily="34" charset="0"/>
              </a:endParaRPr>
            </a:p>
            <a:p>
              <a:pPr marL="285750" indent="-285750">
                <a:buFont typeface="Wingdings" charset="2"/>
                <a:buChar char="Ø"/>
              </a:pPr>
              <a:r>
                <a:rPr lang="en-US" sz="1800" dirty="0" smtClean="0">
                  <a:solidFill>
                    <a:srgbClr val="006699"/>
                  </a:solidFill>
                  <a:latin typeface="Tahoma" pitchFamily="34" charset="0"/>
                  <a:ea typeface="Tahoma" pitchFamily="34" charset="0"/>
                  <a:cs typeface="Tahoma" pitchFamily="34" charset="0"/>
                </a:rPr>
                <a:t>Non </a:t>
              </a:r>
              <a:r>
                <a:rPr lang="en-US" sz="1800" dirty="0" err="1" smtClean="0">
                  <a:solidFill>
                    <a:srgbClr val="006699"/>
                  </a:solidFill>
                  <a:latin typeface="Tahoma" pitchFamily="34" charset="0"/>
                  <a:ea typeface="Tahoma" pitchFamily="34" charset="0"/>
                  <a:cs typeface="Tahoma" pitchFamily="34" charset="0"/>
                </a:rPr>
                <a:t>considerati</a:t>
              </a:r>
              <a:r>
                <a:rPr lang="en-US" sz="1800" dirty="0" smtClean="0">
                  <a:solidFill>
                    <a:srgbClr val="006699"/>
                  </a:solidFill>
                  <a:latin typeface="Tahoma" pitchFamily="34" charset="0"/>
                  <a:ea typeface="Tahoma" pitchFamily="34" charset="0"/>
                  <a:cs typeface="Tahoma" pitchFamily="34" charset="0"/>
                </a:rPr>
                <a:t> come </a:t>
              </a:r>
              <a:r>
                <a:rPr lang="en-US" sz="1800" dirty="0" err="1" smtClean="0">
                  <a:solidFill>
                    <a:srgbClr val="006699"/>
                  </a:solidFill>
                  <a:latin typeface="Tahoma" pitchFamily="34" charset="0"/>
                  <a:ea typeface="Tahoma" pitchFamily="34" charset="0"/>
                  <a:cs typeface="Tahoma" pitchFamily="34" charset="0"/>
                </a:rPr>
                <a:t>Biosimilari</a:t>
              </a:r>
              <a:endParaRPr lang="en-US" sz="1800" dirty="0">
                <a:solidFill>
                  <a:srgbClr val="006699"/>
                </a:solidFill>
                <a:latin typeface="Tahoma" pitchFamily="34" charset="0"/>
                <a:ea typeface="Tahoma" pitchFamily="34" charset="0"/>
                <a:cs typeface="Tahoma" pitchFamily="34" charset="0"/>
              </a:endParaRPr>
            </a:p>
          </p:txBody>
        </p:sp>
        <p:sp>
          <p:nvSpPr>
            <p:cNvPr id="8" name="TextBox 7"/>
            <p:cNvSpPr txBox="1"/>
            <p:nvPr/>
          </p:nvSpPr>
          <p:spPr>
            <a:xfrm>
              <a:off x="5076056" y="1412776"/>
              <a:ext cx="3528392" cy="738664"/>
            </a:xfrm>
            <a:prstGeom prst="rect">
              <a:avLst/>
            </a:prstGeom>
            <a:noFill/>
          </p:spPr>
          <p:txBody>
            <a:bodyPr wrap="square" rtlCol="0">
              <a:spAutoFit/>
            </a:bodyPr>
            <a:lstStyle/>
            <a:p>
              <a:pPr algn="ctr" eaLnBrk="0" hangingPunct="0">
                <a:buNone/>
              </a:pPr>
              <a:r>
                <a:rPr lang="en-US" sz="2400" dirty="0" err="1" smtClean="0">
                  <a:solidFill>
                    <a:srgbClr val="006699"/>
                  </a:solidFill>
                  <a:latin typeface="Tahoma" pitchFamily="34" charset="0"/>
                  <a:ea typeface="Tahoma" pitchFamily="34" charset="0"/>
                  <a:cs typeface="Tahoma" pitchFamily="34" charset="0"/>
                </a:rPr>
                <a:t>Seconda</a:t>
              </a:r>
              <a:r>
                <a:rPr lang="en-US" sz="2400" dirty="0">
                  <a:solidFill>
                    <a:srgbClr val="006699"/>
                  </a:solidFill>
                  <a:latin typeface="Tahoma" pitchFamily="34" charset="0"/>
                  <a:ea typeface="Tahoma" pitchFamily="34" charset="0"/>
                  <a:cs typeface="Tahoma" pitchFamily="34" charset="0"/>
                </a:rPr>
                <a:t> </a:t>
              </a:r>
              <a:r>
                <a:rPr lang="en-US" sz="2400" dirty="0" err="1" smtClean="0">
                  <a:solidFill>
                    <a:srgbClr val="006699"/>
                  </a:solidFill>
                  <a:latin typeface="Tahoma" pitchFamily="34" charset="0"/>
                  <a:ea typeface="Tahoma" pitchFamily="34" charset="0"/>
                  <a:cs typeface="Tahoma" pitchFamily="34" charset="0"/>
                </a:rPr>
                <a:t>Generazione</a:t>
              </a:r>
              <a:r>
                <a:rPr lang="en-US" sz="2400" dirty="0">
                  <a:solidFill>
                    <a:srgbClr val="006699"/>
                  </a:solidFill>
                  <a:latin typeface="Tahoma" pitchFamily="34" charset="0"/>
                  <a:ea typeface="Tahoma" pitchFamily="34" charset="0"/>
                  <a:cs typeface="Tahoma" pitchFamily="34" charset="0"/>
                </a:rPr>
                <a:t/>
              </a:r>
              <a:br>
                <a:rPr lang="en-US" sz="2400" dirty="0">
                  <a:solidFill>
                    <a:srgbClr val="006699"/>
                  </a:solidFill>
                  <a:latin typeface="Tahoma" pitchFamily="34" charset="0"/>
                  <a:ea typeface="Tahoma" pitchFamily="34" charset="0"/>
                  <a:cs typeface="Tahoma" pitchFamily="34" charset="0"/>
                </a:rPr>
              </a:br>
              <a:r>
                <a:rPr lang="en-US" sz="1800" dirty="0">
                  <a:solidFill>
                    <a:srgbClr val="006699"/>
                  </a:solidFill>
                  <a:latin typeface="Tahoma" pitchFamily="34" charset="0"/>
                  <a:ea typeface="Tahoma" pitchFamily="34" charset="0"/>
                  <a:cs typeface="Tahoma" pitchFamily="34" charset="0"/>
                </a:rPr>
                <a:t>(</a:t>
              </a:r>
              <a:r>
                <a:rPr lang="en-US" sz="1800" dirty="0" smtClean="0">
                  <a:solidFill>
                    <a:srgbClr val="006699"/>
                  </a:solidFill>
                  <a:latin typeface="Tahoma" pitchFamily="34" charset="0"/>
                  <a:ea typeface="Tahoma" pitchFamily="34" charset="0"/>
                  <a:cs typeface="Tahoma" pitchFamily="34" charset="0"/>
                </a:rPr>
                <a:t>o </a:t>
              </a:r>
              <a:r>
                <a:rPr lang="en-US" sz="1800" dirty="0" err="1">
                  <a:solidFill>
                    <a:srgbClr val="006699"/>
                  </a:solidFill>
                  <a:latin typeface="Tahoma" pitchFamily="34" charset="0"/>
                  <a:ea typeface="Tahoma" pitchFamily="34" charset="0"/>
                  <a:cs typeface="Tahoma" pitchFamily="34" charset="0"/>
                </a:rPr>
                <a:t>Biobetter</a:t>
              </a:r>
              <a:r>
                <a:rPr lang="en-US" sz="1800" dirty="0" smtClean="0">
                  <a:solidFill>
                    <a:srgbClr val="006699"/>
                  </a:solidFill>
                  <a:latin typeface="Tahoma" pitchFamily="34" charset="0"/>
                  <a:ea typeface="Tahoma" pitchFamily="34" charset="0"/>
                  <a:cs typeface="Tahoma" pitchFamily="34" charset="0"/>
                </a:rPr>
                <a:t>)</a:t>
              </a:r>
              <a:endParaRPr lang="en-US" sz="1800" dirty="0">
                <a:solidFill>
                  <a:srgbClr val="006699"/>
                </a:solidFill>
                <a:latin typeface="Tahoma" pitchFamily="34" charset="0"/>
                <a:ea typeface="Tahoma" pitchFamily="34" charset="0"/>
                <a:cs typeface="Tahoma" pitchFamily="34" charset="0"/>
              </a:endParaRPr>
            </a:p>
          </p:txBody>
        </p:sp>
      </p:grpSp>
      <p:grpSp>
        <p:nvGrpSpPr>
          <p:cNvPr id="13" name="Gruppo 12"/>
          <p:cNvGrpSpPr/>
          <p:nvPr/>
        </p:nvGrpSpPr>
        <p:grpSpPr>
          <a:xfrm>
            <a:off x="251520" y="1556792"/>
            <a:ext cx="4258757" cy="4320822"/>
            <a:chOff x="251520" y="1556792"/>
            <a:chExt cx="4258757" cy="4320822"/>
          </a:xfrm>
        </p:grpSpPr>
        <p:sp>
          <p:nvSpPr>
            <p:cNvPr id="7" name="Rounded Rectangle 6"/>
            <p:cNvSpPr/>
            <p:nvPr/>
          </p:nvSpPr>
          <p:spPr>
            <a:xfrm>
              <a:off x="251520" y="2060848"/>
              <a:ext cx="4258757" cy="3816766"/>
            </a:xfrm>
            <a:prstGeom prst="roundRect">
              <a:avLst/>
            </a:prstGeom>
            <a:effectLst>
              <a:outerShdw blurRad="50800" dist="38100" algn="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lvl="1"/>
              <a:endParaRPr lang="en-US" sz="1350" dirty="0"/>
            </a:p>
          </p:txBody>
        </p:sp>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2731905" y="4437112"/>
              <a:ext cx="1408047" cy="1408047"/>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034102" y="5157192"/>
              <a:ext cx="249866" cy="241697"/>
            </a:xfrm>
            <a:prstGeom prst="rect">
              <a:avLst/>
            </a:prstGeom>
          </p:spPr>
        </p:pic>
        <p:sp>
          <p:nvSpPr>
            <p:cNvPr id="11" name="TextBox 10"/>
            <p:cNvSpPr txBox="1"/>
            <p:nvPr/>
          </p:nvSpPr>
          <p:spPr>
            <a:xfrm>
              <a:off x="971600" y="1556792"/>
              <a:ext cx="2952328" cy="461665"/>
            </a:xfrm>
            <a:prstGeom prst="rect">
              <a:avLst/>
            </a:prstGeom>
            <a:noFill/>
          </p:spPr>
          <p:txBody>
            <a:bodyPr wrap="square" rtlCol="0">
              <a:spAutoFit/>
            </a:bodyPr>
            <a:lstStyle/>
            <a:p>
              <a:pPr algn="ctr">
                <a:buNone/>
              </a:pPr>
              <a:r>
                <a:rPr lang="en-US" sz="2400" dirty="0" err="1" smtClean="0">
                  <a:solidFill>
                    <a:srgbClr val="006699"/>
                  </a:solidFill>
                  <a:latin typeface="Tahoma" pitchFamily="34" charset="0"/>
                  <a:ea typeface="Tahoma" pitchFamily="34" charset="0"/>
                  <a:cs typeface="Tahoma" pitchFamily="34" charset="0"/>
                </a:rPr>
                <a:t>Farmaci</a:t>
              </a:r>
              <a:r>
                <a:rPr lang="en-US" sz="2400" dirty="0" smtClean="0">
                  <a:solidFill>
                    <a:srgbClr val="006699"/>
                  </a:solidFill>
                  <a:latin typeface="Tahoma" pitchFamily="34" charset="0"/>
                  <a:ea typeface="Tahoma" pitchFamily="34" charset="0"/>
                  <a:cs typeface="Tahoma" pitchFamily="34" charset="0"/>
                </a:rPr>
                <a:t> </a:t>
              </a:r>
              <a:r>
                <a:rPr lang="en-US" sz="2400" dirty="0" err="1" smtClean="0">
                  <a:solidFill>
                    <a:srgbClr val="006699"/>
                  </a:solidFill>
                  <a:latin typeface="Tahoma" pitchFamily="34" charset="0"/>
                  <a:ea typeface="Tahoma" pitchFamily="34" charset="0"/>
                  <a:cs typeface="Tahoma" pitchFamily="34" charset="0"/>
                </a:rPr>
                <a:t>Generici</a:t>
              </a:r>
              <a:endParaRPr lang="en-US" sz="2400" dirty="0">
                <a:solidFill>
                  <a:srgbClr val="006699"/>
                </a:solidFill>
                <a:latin typeface="Tahoma" pitchFamily="34" charset="0"/>
                <a:ea typeface="Tahoma" pitchFamily="34" charset="0"/>
                <a:cs typeface="Tahoma" pitchFamily="34" charset="0"/>
              </a:endParaRPr>
            </a:p>
          </p:txBody>
        </p:sp>
        <p:sp>
          <p:nvSpPr>
            <p:cNvPr id="16" name="TextBox 15"/>
            <p:cNvSpPr txBox="1"/>
            <p:nvPr/>
          </p:nvSpPr>
          <p:spPr>
            <a:xfrm>
              <a:off x="395536" y="2348880"/>
              <a:ext cx="4104456" cy="2456057"/>
            </a:xfrm>
            <a:prstGeom prst="rect">
              <a:avLst/>
            </a:prstGeom>
            <a:noFill/>
          </p:spPr>
          <p:txBody>
            <a:bodyPr wrap="square" rtlCol="0">
              <a:spAutoFit/>
            </a:bodyPr>
            <a:lstStyle/>
            <a:p>
              <a:pPr marL="285750" indent="-285750">
                <a:buFont typeface="Wingdings" charset="2"/>
                <a:buChar char="Ø"/>
              </a:pPr>
              <a:r>
                <a:rPr lang="en-US" sz="1600" dirty="0" err="1" smtClean="0">
                  <a:solidFill>
                    <a:srgbClr val="006699"/>
                  </a:solidFill>
                  <a:latin typeface="Tahoma" pitchFamily="34" charset="0"/>
                  <a:ea typeface="Tahoma" pitchFamily="34" charset="0"/>
                  <a:cs typeface="Tahoma" pitchFamily="34" charset="0"/>
                </a:rPr>
                <a:t>Farmaci</a:t>
              </a:r>
              <a:r>
                <a:rPr lang="en-US" sz="1600" dirty="0" smtClean="0">
                  <a:solidFill>
                    <a:srgbClr val="006699"/>
                  </a:solidFill>
                  <a:latin typeface="Tahoma" pitchFamily="34" charset="0"/>
                  <a:ea typeface="Tahoma" pitchFamily="34" charset="0"/>
                  <a:cs typeface="Tahoma" pitchFamily="34" charset="0"/>
                </a:rPr>
                <a:t> </a:t>
              </a:r>
              <a:r>
                <a:rPr lang="en-US" sz="1600" dirty="0" err="1" smtClean="0">
                  <a:solidFill>
                    <a:srgbClr val="006699"/>
                  </a:solidFill>
                  <a:latin typeface="Tahoma" pitchFamily="34" charset="0"/>
                  <a:ea typeface="Tahoma" pitchFamily="34" charset="0"/>
                  <a:cs typeface="Tahoma" pitchFamily="34" charset="0"/>
                </a:rPr>
                <a:t>costituiti</a:t>
              </a:r>
              <a:r>
                <a:rPr lang="en-US" sz="1600" dirty="0" smtClean="0">
                  <a:solidFill>
                    <a:srgbClr val="006699"/>
                  </a:solidFill>
                  <a:latin typeface="Tahoma" pitchFamily="34" charset="0"/>
                  <a:ea typeface="Tahoma" pitchFamily="34" charset="0"/>
                  <a:cs typeface="Tahoma" pitchFamily="34" charset="0"/>
                </a:rPr>
                <a:t> da </a:t>
              </a:r>
              <a:r>
                <a:rPr lang="en-US" sz="1600" dirty="0" err="1" smtClean="0">
                  <a:solidFill>
                    <a:srgbClr val="006699"/>
                  </a:solidFill>
                  <a:latin typeface="Tahoma" pitchFamily="34" charset="0"/>
                  <a:ea typeface="Tahoma" pitchFamily="34" charset="0"/>
                  <a:cs typeface="Tahoma" pitchFamily="34" charset="0"/>
                </a:rPr>
                <a:t>micromolecole</a:t>
              </a:r>
              <a:r>
                <a:rPr lang="en-US" sz="1600" dirty="0" smtClean="0">
                  <a:solidFill>
                    <a:srgbClr val="006699"/>
                  </a:solidFill>
                  <a:latin typeface="Tahoma" pitchFamily="34" charset="0"/>
                  <a:ea typeface="Tahoma" pitchFamily="34" charset="0"/>
                  <a:cs typeface="Tahoma" pitchFamily="34" charset="0"/>
                </a:rPr>
                <a:t> </a:t>
              </a:r>
              <a:r>
                <a:rPr lang="en-US" sz="1600" dirty="0" err="1" smtClean="0">
                  <a:solidFill>
                    <a:srgbClr val="006699"/>
                  </a:solidFill>
                  <a:latin typeface="Tahoma" pitchFamily="34" charset="0"/>
                  <a:ea typeface="Tahoma" pitchFamily="34" charset="0"/>
                  <a:cs typeface="Tahoma" pitchFamily="34" charset="0"/>
                </a:rPr>
                <a:t>meno</a:t>
              </a:r>
              <a:r>
                <a:rPr lang="en-US" sz="1600" dirty="0" smtClean="0">
                  <a:solidFill>
                    <a:srgbClr val="006699"/>
                  </a:solidFill>
                  <a:latin typeface="Tahoma" pitchFamily="34" charset="0"/>
                  <a:ea typeface="Tahoma" pitchFamily="34" charset="0"/>
                  <a:cs typeface="Tahoma" pitchFamily="34" charset="0"/>
                </a:rPr>
                <a:t> </a:t>
              </a:r>
              <a:r>
                <a:rPr lang="en-US" sz="1600" dirty="0" err="1" smtClean="0">
                  <a:solidFill>
                    <a:srgbClr val="006699"/>
                  </a:solidFill>
                  <a:latin typeface="Tahoma" pitchFamily="34" charset="0"/>
                  <a:ea typeface="Tahoma" pitchFamily="34" charset="0"/>
                  <a:cs typeface="Tahoma" pitchFamily="34" charset="0"/>
                </a:rPr>
                <a:t>sensibili</a:t>
              </a:r>
              <a:r>
                <a:rPr lang="en-US" sz="1600" dirty="0" smtClean="0">
                  <a:solidFill>
                    <a:srgbClr val="006699"/>
                  </a:solidFill>
                  <a:latin typeface="Tahoma" pitchFamily="34" charset="0"/>
                  <a:ea typeface="Tahoma" pitchFamily="34" charset="0"/>
                  <a:cs typeface="Tahoma" pitchFamily="34" charset="0"/>
                </a:rPr>
                <a:t> </a:t>
              </a:r>
              <a:r>
                <a:rPr lang="en-US" sz="1600" dirty="0" err="1" smtClean="0">
                  <a:solidFill>
                    <a:srgbClr val="006699"/>
                  </a:solidFill>
                  <a:latin typeface="Tahoma" pitchFamily="34" charset="0"/>
                  <a:ea typeface="Tahoma" pitchFamily="34" charset="0"/>
                  <a:cs typeface="Tahoma" pitchFamily="34" charset="0"/>
                </a:rPr>
                <a:t>alle</a:t>
              </a:r>
              <a:r>
                <a:rPr lang="en-US" sz="1600" dirty="0" smtClean="0">
                  <a:solidFill>
                    <a:srgbClr val="006699"/>
                  </a:solidFill>
                  <a:latin typeface="Tahoma" pitchFamily="34" charset="0"/>
                  <a:ea typeface="Tahoma" pitchFamily="34" charset="0"/>
                  <a:cs typeface="Tahoma" pitchFamily="34" charset="0"/>
                </a:rPr>
                <a:t> </a:t>
              </a:r>
              <a:r>
                <a:rPr lang="en-US" sz="1600" dirty="0" err="1" smtClean="0">
                  <a:solidFill>
                    <a:srgbClr val="006699"/>
                  </a:solidFill>
                  <a:latin typeface="Tahoma" pitchFamily="34" charset="0"/>
                  <a:ea typeface="Tahoma" pitchFamily="34" charset="0"/>
                  <a:cs typeface="Tahoma" pitchFamily="34" charset="0"/>
                </a:rPr>
                <a:t>variazioni</a:t>
              </a:r>
              <a:r>
                <a:rPr lang="en-US" sz="1600" dirty="0" smtClean="0">
                  <a:solidFill>
                    <a:srgbClr val="006699"/>
                  </a:solidFill>
                  <a:latin typeface="Tahoma" pitchFamily="34" charset="0"/>
                  <a:ea typeface="Tahoma" pitchFamily="34" charset="0"/>
                  <a:cs typeface="Tahoma" pitchFamily="34" charset="0"/>
                </a:rPr>
                <a:t> di  </a:t>
              </a:r>
              <a:r>
                <a:rPr lang="en-US" sz="1600" dirty="0" err="1" smtClean="0">
                  <a:solidFill>
                    <a:srgbClr val="006699"/>
                  </a:solidFill>
                  <a:latin typeface="Tahoma" pitchFamily="34" charset="0"/>
                  <a:ea typeface="Tahoma" pitchFamily="34" charset="0"/>
                  <a:cs typeface="Tahoma" pitchFamily="34" charset="0"/>
                </a:rPr>
                <a:t>processo</a:t>
              </a:r>
              <a:endParaRPr lang="en-US" sz="1600" dirty="0">
                <a:solidFill>
                  <a:srgbClr val="006699"/>
                </a:solidFill>
                <a:latin typeface="Tahoma" pitchFamily="34" charset="0"/>
                <a:ea typeface="Tahoma" pitchFamily="34" charset="0"/>
                <a:cs typeface="Tahoma" pitchFamily="34" charset="0"/>
              </a:endParaRPr>
            </a:p>
            <a:p>
              <a:pPr marL="285750" indent="-285750">
                <a:buFont typeface="Wingdings" charset="2"/>
                <a:buChar char="Ø"/>
              </a:pPr>
              <a:r>
                <a:rPr lang="en-US" sz="1600" dirty="0" smtClean="0">
                  <a:solidFill>
                    <a:srgbClr val="006699"/>
                  </a:solidFill>
                  <a:latin typeface="Tahoma" pitchFamily="34" charset="0"/>
                  <a:ea typeface="Tahoma" pitchFamily="34" charset="0"/>
                  <a:cs typeface="Tahoma" pitchFamily="34" charset="0"/>
                </a:rPr>
                <a:t>Il </a:t>
              </a:r>
              <a:r>
                <a:rPr lang="en-US" sz="1600" dirty="0" err="1" smtClean="0">
                  <a:solidFill>
                    <a:srgbClr val="006699"/>
                  </a:solidFill>
                  <a:latin typeface="Tahoma" pitchFamily="34" charset="0"/>
                  <a:ea typeface="Tahoma" pitchFamily="34" charset="0"/>
                  <a:cs typeface="Tahoma" pitchFamily="34" charset="0"/>
                </a:rPr>
                <a:t>processo</a:t>
              </a:r>
              <a:r>
                <a:rPr lang="en-US" sz="1600" dirty="0" smtClean="0">
                  <a:solidFill>
                    <a:srgbClr val="006699"/>
                  </a:solidFill>
                  <a:latin typeface="Tahoma" pitchFamily="34" charset="0"/>
                  <a:ea typeface="Tahoma" pitchFamily="34" charset="0"/>
                  <a:cs typeface="Tahoma" pitchFamily="34" charset="0"/>
                </a:rPr>
                <a:t> </a:t>
              </a:r>
              <a:r>
                <a:rPr lang="en-US" sz="1600" dirty="0" err="1" smtClean="0">
                  <a:solidFill>
                    <a:srgbClr val="006699"/>
                  </a:solidFill>
                  <a:latin typeface="Tahoma" pitchFamily="34" charset="0"/>
                  <a:ea typeface="Tahoma" pitchFamily="34" charset="0"/>
                  <a:cs typeface="Tahoma" pitchFamily="34" charset="0"/>
                </a:rPr>
                <a:t>produttivo</a:t>
              </a:r>
              <a:r>
                <a:rPr lang="en-US" sz="1600" dirty="0" smtClean="0">
                  <a:solidFill>
                    <a:srgbClr val="006699"/>
                  </a:solidFill>
                  <a:latin typeface="Tahoma" pitchFamily="34" charset="0"/>
                  <a:ea typeface="Tahoma" pitchFamily="34" charset="0"/>
                  <a:cs typeface="Tahoma" pitchFamily="34" charset="0"/>
                </a:rPr>
                <a:t> di </a:t>
              </a:r>
              <a:r>
                <a:rPr lang="en-US" sz="1600" dirty="0" err="1" smtClean="0">
                  <a:solidFill>
                    <a:srgbClr val="006699"/>
                  </a:solidFill>
                  <a:latin typeface="Tahoma" pitchFamily="34" charset="0"/>
                  <a:ea typeface="Tahoma" pitchFamily="34" charset="0"/>
                  <a:cs typeface="Tahoma" pitchFamily="34" charset="0"/>
                </a:rPr>
                <a:t>sintesi</a:t>
              </a:r>
              <a:r>
                <a:rPr lang="en-US" sz="1600" dirty="0" smtClean="0">
                  <a:solidFill>
                    <a:srgbClr val="006699"/>
                  </a:solidFill>
                  <a:latin typeface="Tahoma" pitchFamily="34" charset="0"/>
                  <a:ea typeface="Tahoma" pitchFamily="34" charset="0"/>
                  <a:cs typeface="Tahoma" pitchFamily="34" charset="0"/>
                </a:rPr>
                <a:t> </a:t>
              </a:r>
              <a:r>
                <a:rPr lang="en-US" sz="1600" dirty="0" err="1" smtClean="0">
                  <a:solidFill>
                    <a:srgbClr val="006699"/>
                  </a:solidFill>
                  <a:latin typeface="Tahoma" pitchFamily="34" charset="0"/>
                  <a:ea typeface="Tahoma" pitchFamily="34" charset="0"/>
                  <a:cs typeface="Tahoma" pitchFamily="34" charset="0"/>
                </a:rPr>
                <a:t>chimica</a:t>
              </a:r>
              <a:r>
                <a:rPr lang="en-US" sz="1600" dirty="0" smtClean="0">
                  <a:solidFill>
                    <a:srgbClr val="006699"/>
                  </a:solidFill>
                  <a:latin typeface="Tahoma" pitchFamily="34" charset="0"/>
                  <a:ea typeface="Tahoma" pitchFamily="34" charset="0"/>
                  <a:cs typeface="Tahoma" pitchFamily="34" charset="0"/>
                </a:rPr>
                <a:t> </a:t>
              </a:r>
              <a:r>
                <a:rPr lang="en-US" sz="1600" dirty="0" err="1" smtClean="0">
                  <a:solidFill>
                    <a:srgbClr val="006699"/>
                  </a:solidFill>
                  <a:latin typeface="Tahoma" pitchFamily="34" charset="0"/>
                  <a:ea typeface="Tahoma" pitchFamily="34" charset="0"/>
                  <a:cs typeface="Tahoma" pitchFamily="34" charset="0"/>
                </a:rPr>
                <a:t>è</a:t>
              </a:r>
              <a:r>
                <a:rPr lang="en-US" sz="1600" dirty="0" smtClean="0">
                  <a:solidFill>
                    <a:srgbClr val="006699"/>
                  </a:solidFill>
                  <a:latin typeface="Tahoma" pitchFamily="34" charset="0"/>
                  <a:ea typeface="Tahoma" pitchFamily="34" charset="0"/>
                  <a:cs typeface="Tahoma" pitchFamily="34" charset="0"/>
                </a:rPr>
                <a:t> </a:t>
              </a:r>
              <a:r>
                <a:rPr lang="en-US" sz="1600" dirty="0" err="1" smtClean="0">
                  <a:solidFill>
                    <a:srgbClr val="006699"/>
                  </a:solidFill>
                  <a:latin typeface="Tahoma" pitchFamily="34" charset="0"/>
                  <a:ea typeface="Tahoma" pitchFamily="34" charset="0"/>
                  <a:cs typeface="Tahoma" pitchFamily="34" charset="0"/>
                </a:rPr>
                <a:t>meno</a:t>
              </a:r>
              <a:r>
                <a:rPr lang="en-US" sz="1600" dirty="0" smtClean="0">
                  <a:solidFill>
                    <a:srgbClr val="006699"/>
                  </a:solidFill>
                  <a:latin typeface="Tahoma" pitchFamily="34" charset="0"/>
                  <a:ea typeface="Tahoma" pitchFamily="34" charset="0"/>
                  <a:cs typeface="Tahoma" pitchFamily="34" charset="0"/>
                </a:rPr>
                <a:t> </a:t>
              </a:r>
              <a:r>
                <a:rPr lang="en-US" sz="1600" dirty="0" err="1" smtClean="0">
                  <a:solidFill>
                    <a:srgbClr val="006699"/>
                  </a:solidFill>
                  <a:latin typeface="Tahoma" pitchFamily="34" charset="0"/>
                  <a:ea typeface="Tahoma" pitchFamily="34" charset="0"/>
                  <a:cs typeface="Tahoma" pitchFamily="34" charset="0"/>
                </a:rPr>
                <a:t>complesso</a:t>
              </a:r>
              <a:r>
                <a:rPr lang="en-US" sz="1600" dirty="0" smtClean="0">
                  <a:solidFill>
                    <a:srgbClr val="006699"/>
                  </a:solidFill>
                  <a:latin typeface="Tahoma" pitchFamily="34" charset="0"/>
                  <a:ea typeface="Tahoma" pitchFamily="34" charset="0"/>
                  <a:cs typeface="Tahoma" pitchFamily="34" charset="0"/>
                </a:rPr>
                <a:t> e a </a:t>
              </a:r>
              <a:r>
                <a:rPr lang="en-US" sz="1600" dirty="0" err="1" smtClean="0">
                  <a:solidFill>
                    <a:srgbClr val="006699"/>
                  </a:solidFill>
                  <a:latin typeface="Tahoma" pitchFamily="34" charset="0"/>
                  <a:ea typeface="Tahoma" pitchFamily="34" charset="0"/>
                  <a:cs typeface="Tahoma" pitchFamily="34" charset="0"/>
                </a:rPr>
                <a:t>maggiore</a:t>
              </a:r>
              <a:r>
                <a:rPr lang="en-US" sz="1600" dirty="0" smtClean="0">
                  <a:solidFill>
                    <a:srgbClr val="006699"/>
                  </a:solidFill>
                  <a:latin typeface="Tahoma" pitchFamily="34" charset="0"/>
                  <a:ea typeface="Tahoma" pitchFamily="34" charset="0"/>
                  <a:cs typeface="Tahoma" pitchFamily="34" charset="0"/>
                </a:rPr>
                <a:t> </a:t>
              </a:r>
              <a:r>
                <a:rPr lang="en-US" sz="1600" dirty="0" err="1" smtClean="0">
                  <a:solidFill>
                    <a:srgbClr val="006699"/>
                  </a:solidFill>
                  <a:latin typeface="Tahoma" pitchFamily="34" charset="0"/>
                  <a:ea typeface="Tahoma" pitchFamily="34" charset="0"/>
                  <a:cs typeface="Tahoma" pitchFamily="34" charset="0"/>
                </a:rPr>
                <a:t>riproducibilità</a:t>
              </a:r>
              <a:endParaRPr lang="en-US" sz="1600" dirty="0" smtClean="0">
                <a:solidFill>
                  <a:srgbClr val="006699"/>
                </a:solidFill>
                <a:latin typeface="Tahoma" pitchFamily="34" charset="0"/>
                <a:ea typeface="Tahoma" pitchFamily="34" charset="0"/>
                <a:cs typeface="Tahoma" pitchFamily="34" charset="0"/>
              </a:endParaRPr>
            </a:p>
            <a:p>
              <a:pPr marL="285750" indent="-285750">
                <a:buFont typeface="Wingdings" charset="2"/>
                <a:buChar char="Ø"/>
              </a:pPr>
              <a:r>
                <a:rPr lang="en-US" sz="1600" dirty="0" err="1" smtClean="0">
                  <a:solidFill>
                    <a:srgbClr val="006699"/>
                  </a:solidFill>
                  <a:latin typeface="Tahoma" pitchFamily="34" charset="0"/>
                  <a:ea typeface="Tahoma" pitchFamily="34" charset="0"/>
                  <a:cs typeface="Tahoma" pitchFamily="34" charset="0"/>
                </a:rPr>
                <a:t>Regolati</a:t>
              </a:r>
              <a:r>
                <a:rPr lang="en-US" sz="1600" dirty="0" smtClean="0">
                  <a:solidFill>
                    <a:srgbClr val="006699"/>
                  </a:solidFill>
                  <a:latin typeface="Tahoma" pitchFamily="34" charset="0"/>
                  <a:ea typeface="Tahoma" pitchFamily="34" charset="0"/>
                  <a:cs typeface="Tahoma" pitchFamily="34" charset="0"/>
                </a:rPr>
                <a:t> da </a:t>
              </a:r>
              <a:r>
                <a:rPr lang="en-US" sz="1600" dirty="0" err="1" smtClean="0">
                  <a:solidFill>
                    <a:srgbClr val="006699"/>
                  </a:solidFill>
                  <a:latin typeface="Tahoma" pitchFamily="34" charset="0"/>
                  <a:ea typeface="Tahoma" pitchFamily="34" charset="0"/>
                  <a:cs typeface="Tahoma" pitchFamily="34" charset="0"/>
                </a:rPr>
                <a:t>normativa</a:t>
              </a:r>
              <a:r>
                <a:rPr lang="en-US" sz="1600" dirty="0" smtClean="0">
                  <a:solidFill>
                    <a:srgbClr val="006699"/>
                  </a:solidFill>
                  <a:latin typeface="Tahoma" pitchFamily="34" charset="0"/>
                  <a:ea typeface="Tahoma" pitchFamily="34" charset="0"/>
                  <a:cs typeface="Tahoma" pitchFamily="34" charset="0"/>
                </a:rPr>
                <a:t> </a:t>
              </a:r>
              <a:r>
                <a:rPr lang="en-US" sz="1600" dirty="0" err="1" smtClean="0">
                  <a:solidFill>
                    <a:srgbClr val="006699"/>
                  </a:solidFill>
                  <a:latin typeface="Tahoma" pitchFamily="34" charset="0"/>
                  <a:ea typeface="Tahoma" pitchFamily="34" charset="0"/>
                  <a:cs typeface="Tahoma" pitchFamily="34" charset="0"/>
                </a:rPr>
                <a:t>semplificata</a:t>
              </a:r>
              <a:r>
                <a:rPr lang="en-US" sz="1600" dirty="0" smtClean="0">
                  <a:solidFill>
                    <a:srgbClr val="006699"/>
                  </a:solidFill>
                  <a:latin typeface="Tahoma" pitchFamily="34" charset="0"/>
                  <a:ea typeface="Tahoma" pitchFamily="34" charset="0"/>
                  <a:cs typeface="Tahoma" pitchFamily="34" charset="0"/>
                </a:rPr>
                <a:t> (</a:t>
              </a:r>
              <a:r>
                <a:rPr lang="en-US" sz="1600" dirty="0" err="1" smtClean="0">
                  <a:solidFill>
                    <a:srgbClr val="006699"/>
                  </a:solidFill>
                  <a:latin typeface="Tahoma" pitchFamily="34" charset="0"/>
                  <a:ea typeface="Tahoma" pitchFamily="34" charset="0"/>
                  <a:cs typeface="Tahoma" pitchFamily="34" charset="0"/>
                </a:rPr>
                <a:t>bioequivalenza</a:t>
              </a:r>
              <a:r>
                <a:rPr lang="en-US" sz="1600" dirty="0" smtClean="0">
                  <a:solidFill>
                    <a:srgbClr val="006699"/>
                  </a:solidFill>
                  <a:latin typeface="Tahoma" pitchFamily="34" charset="0"/>
                  <a:ea typeface="Tahoma" pitchFamily="34" charset="0"/>
                  <a:cs typeface="Tahoma" pitchFamily="34" charset="0"/>
                </a:rPr>
                <a:t>) e </a:t>
              </a:r>
              <a:r>
                <a:rPr lang="en-US" sz="1600" dirty="0" err="1" smtClean="0">
                  <a:solidFill>
                    <a:srgbClr val="006699"/>
                  </a:solidFill>
                  <a:latin typeface="Tahoma" pitchFamily="34" charset="0"/>
                  <a:ea typeface="Tahoma" pitchFamily="34" charset="0"/>
                  <a:cs typeface="Tahoma" pitchFamily="34" charset="0"/>
                </a:rPr>
                <a:t>abbreviata</a:t>
              </a:r>
              <a:endParaRPr lang="en-US" sz="1600" dirty="0"/>
            </a:p>
            <a:p>
              <a:pPr>
                <a:buNone/>
              </a:pPr>
              <a:endParaRPr lang="en-US" sz="1600" dirty="0"/>
            </a:p>
          </p:txBody>
        </p:sp>
        <p:sp>
          <p:nvSpPr>
            <p:cNvPr id="5" name="Rettangolo 4"/>
            <p:cNvSpPr/>
            <p:nvPr/>
          </p:nvSpPr>
          <p:spPr>
            <a:xfrm>
              <a:off x="467544" y="4509120"/>
              <a:ext cx="3888432" cy="929485"/>
            </a:xfrm>
            <a:prstGeom prst="rect">
              <a:avLst/>
            </a:prstGeom>
          </p:spPr>
          <p:txBody>
            <a:bodyPr wrap="square">
              <a:spAutoFit/>
            </a:bodyPr>
            <a:lstStyle/>
            <a:p>
              <a:pPr marL="285750" indent="-285750">
                <a:buFont typeface="Wingdings" charset="2"/>
                <a:buChar char="Ø"/>
              </a:pPr>
              <a:r>
                <a:rPr lang="en-US" sz="1600" dirty="0" err="1" smtClean="0">
                  <a:solidFill>
                    <a:srgbClr val="006699"/>
                  </a:solidFill>
                  <a:latin typeface="Tahoma" pitchFamily="34" charset="0"/>
                  <a:ea typeface="Tahoma" pitchFamily="34" charset="0"/>
                  <a:cs typeface="Tahoma" pitchFamily="34" charset="0"/>
                </a:rPr>
                <a:t>Sviluppo</a:t>
              </a:r>
              <a:r>
                <a:rPr lang="en-US" sz="1600" dirty="0" smtClean="0">
                  <a:solidFill>
                    <a:srgbClr val="006699"/>
                  </a:solidFill>
                  <a:latin typeface="Tahoma" pitchFamily="34" charset="0"/>
                  <a:ea typeface="Tahoma" pitchFamily="34" charset="0"/>
                  <a:cs typeface="Tahoma" pitchFamily="34" charset="0"/>
                </a:rPr>
                <a:t> </a:t>
              </a:r>
              <a:r>
                <a:rPr lang="en-US" sz="1600" dirty="0" err="1" smtClean="0">
                  <a:solidFill>
                    <a:srgbClr val="006699"/>
                  </a:solidFill>
                  <a:latin typeface="Tahoma" pitchFamily="34" charset="0"/>
                  <a:ea typeface="Tahoma" pitchFamily="34" charset="0"/>
                  <a:cs typeface="Tahoma" pitchFamily="34" charset="0"/>
                </a:rPr>
                <a:t>clinico</a:t>
              </a:r>
              <a:endParaRPr lang="en-US" sz="1600" dirty="0" smtClean="0">
                <a:solidFill>
                  <a:srgbClr val="006699"/>
                </a:solidFill>
                <a:latin typeface="Tahoma" pitchFamily="34" charset="0"/>
                <a:ea typeface="Tahoma" pitchFamily="34" charset="0"/>
                <a:cs typeface="Tahoma" pitchFamily="34" charset="0"/>
              </a:endParaRPr>
            </a:p>
            <a:p>
              <a:pPr>
                <a:buNone/>
              </a:pPr>
              <a:r>
                <a:rPr lang="en-US" sz="1600" dirty="0">
                  <a:solidFill>
                    <a:srgbClr val="006699"/>
                  </a:solidFill>
                  <a:latin typeface="Tahoma" pitchFamily="34" charset="0"/>
                  <a:ea typeface="Tahoma" pitchFamily="34" charset="0"/>
                  <a:cs typeface="Tahoma" pitchFamily="34" charset="0"/>
                </a:rPr>
                <a:t> </a:t>
              </a:r>
              <a:r>
                <a:rPr lang="en-US" sz="1600" dirty="0" smtClean="0">
                  <a:solidFill>
                    <a:srgbClr val="006699"/>
                  </a:solidFill>
                  <a:latin typeface="Tahoma" pitchFamily="34" charset="0"/>
                  <a:ea typeface="Tahoma" pitchFamily="34" charset="0"/>
                  <a:cs typeface="Tahoma" pitchFamily="34" charset="0"/>
                </a:rPr>
                <a:t>    </a:t>
              </a:r>
              <a:r>
                <a:rPr lang="en-US" sz="1600" dirty="0" err="1" smtClean="0">
                  <a:solidFill>
                    <a:srgbClr val="006699"/>
                  </a:solidFill>
                  <a:latin typeface="Tahoma" pitchFamily="34" charset="0"/>
                  <a:ea typeface="Tahoma" pitchFamily="34" charset="0"/>
                  <a:cs typeface="Tahoma" pitchFamily="34" charset="0"/>
                </a:rPr>
                <a:t>più</a:t>
              </a:r>
              <a:r>
                <a:rPr lang="en-US" sz="1600" dirty="0" smtClean="0">
                  <a:solidFill>
                    <a:srgbClr val="006699"/>
                  </a:solidFill>
                  <a:latin typeface="Tahoma" pitchFamily="34" charset="0"/>
                  <a:ea typeface="Tahoma" pitchFamily="34" charset="0"/>
                  <a:cs typeface="Tahoma" pitchFamily="34" charset="0"/>
                </a:rPr>
                <a:t> </a:t>
              </a:r>
              <a:r>
                <a:rPr lang="en-US" sz="1600" dirty="0" err="1" smtClean="0">
                  <a:solidFill>
                    <a:srgbClr val="006699"/>
                  </a:solidFill>
                  <a:latin typeface="Tahoma" pitchFamily="34" charset="0"/>
                  <a:ea typeface="Tahoma" pitchFamily="34" charset="0"/>
                  <a:cs typeface="Tahoma" pitchFamily="34" charset="0"/>
                </a:rPr>
                <a:t>limitato</a:t>
              </a:r>
              <a:endParaRPr lang="en-US" sz="1600" dirty="0" smtClean="0">
                <a:solidFill>
                  <a:srgbClr val="006699"/>
                </a:solidFill>
                <a:latin typeface="Tahoma" pitchFamily="34" charset="0"/>
                <a:ea typeface="Tahoma" pitchFamily="34" charset="0"/>
                <a:cs typeface="Tahoma" pitchFamily="34" charset="0"/>
              </a:endParaRPr>
            </a:p>
            <a:p>
              <a:pPr marL="285750" indent="-285750">
                <a:buFont typeface="Wingdings" charset="2"/>
                <a:buChar char="Ø"/>
              </a:pPr>
              <a:r>
                <a:rPr lang="en-US" sz="1600" dirty="0" err="1">
                  <a:solidFill>
                    <a:srgbClr val="006699"/>
                  </a:solidFill>
                  <a:latin typeface="Tahoma" pitchFamily="34" charset="0"/>
                  <a:ea typeface="Tahoma" pitchFamily="34" charset="0"/>
                  <a:cs typeface="Tahoma" pitchFamily="34" charset="0"/>
                </a:rPr>
                <a:t>Sostituzione</a:t>
              </a:r>
              <a:r>
                <a:rPr lang="en-US" sz="1600" dirty="0">
                  <a:solidFill>
                    <a:srgbClr val="006699"/>
                  </a:solidFill>
                  <a:latin typeface="Tahoma" pitchFamily="34" charset="0"/>
                  <a:ea typeface="Tahoma" pitchFamily="34" charset="0"/>
                  <a:cs typeface="Tahoma" pitchFamily="34" charset="0"/>
                </a:rPr>
                <a:t> </a:t>
              </a:r>
              <a:r>
                <a:rPr lang="en-US" sz="1600" dirty="0" err="1">
                  <a:solidFill>
                    <a:srgbClr val="006699"/>
                  </a:solidFill>
                  <a:latin typeface="Tahoma" pitchFamily="34" charset="0"/>
                  <a:ea typeface="Tahoma" pitchFamily="34" charset="0"/>
                  <a:cs typeface="Tahoma" pitchFamily="34" charset="0"/>
                </a:rPr>
                <a:t>automatica</a:t>
              </a:r>
              <a:endParaRPr lang="en-US" sz="1600" dirty="0">
                <a:solidFill>
                  <a:srgbClr val="006699"/>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42872033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548680"/>
            <a:ext cx="9396536" cy="803176"/>
          </a:xfrm>
        </p:spPr>
        <p:txBody>
          <a:bodyPr/>
          <a:lstStyle/>
          <a:p>
            <a:r>
              <a:rPr lang="it-IT" sz="3200" dirty="0">
                <a:solidFill>
                  <a:srgbClr val="006699"/>
                </a:solidFill>
                <a:latin typeface="Tahoma" pitchFamily="34" charset="0"/>
                <a:ea typeface="Tahoma" pitchFamily="34" charset="0"/>
                <a:cs typeface="Tahoma" pitchFamily="34" charset="0"/>
              </a:rPr>
              <a:t>Il processo </a:t>
            </a:r>
            <a:r>
              <a:rPr lang="it-IT" sz="3200" dirty="0" smtClean="0">
                <a:solidFill>
                  <a:srgbClr val="006699"/>
                </a:solidFill>
                <a:latin typeface="Tahoma" pitchFamily="34" charset="0"/>
                <a:ea typeface="Tahoma" pitchFamily="34" charset="0"/>
                <a:cs typeface="Tahoma" pitchFamily="34" charset="0"/>
              </a:rPr>
              <a:t>di autorizzazione</a:t>
            </a:r>
            <a:endParaRPr lang="it-IT" sz="3200" dirty="0">
              <a:solidFill>
                <a:srgbClr val="006699"/>
              </a:solidFill>
              <a:latin typeface="Tahoma" pitchFamily="34" charset="0"/>
              <a:ea typeface="Tahoma" pitchFamily="34" charset="0"/>
              <a:cs typeface="Tahoma" pitchFamily="34" charset="0"/>
            </a:endParaRPr>
          </a:p>
        </p:txBody>
      </p:sp>
      <p:sp>
        <p:nvSpPr>
          <p:cNvPr id="4" name="Segnaposto numero diapositiva 3"/>
          <p:cNvSpPr>
            <a:spLocks noGrp="1"/>
          </p:cNvSpPr>
          <p:nvPr>
            <p:ph type="sldNum" sz="quarter" idx="12"/>
          </p:nvPr>
        </p:nvSpPr>
        <p:spPr/>
        <p:txBody>
          <a:bodyPr/>
          <a:lstStyle/>
          <a:p>
            <a:pPr>
              <a:defRPr/>
            </a:pPr>
            <a:fld id="{A1C55FC1-29ED-4340-8500-7ECEF93E5B91}" type="slidenum">
              <a:rPr lang="it-IT" smtClean="0"/>
              <a:pPr>
                <a:defRPr/>
              </a:pPr>
              <a:t>5</a:t>
            </a:fld>
            <a:endParaRPr lang="it-IT" sz="140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3573016"/>
            <a:ext cx="448725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0" y="1268760"/>
            <a:ext cx="9144000" cy="2505609"/>
          </a:xfrm>
          <a:prstGeom prst="rect">
            <a:avLst/>
          </a:prstGeom>
        </p:spPr>
        <p:txBody>
          <a:bodyPr wrap="square">
            <a:spAutoFit/>
          </a:bodyPr>
          <a:lstStyle/>
          <a:p>
            <a:pPr marL="265113" indent="-265113" algn="just">
              <a:lnSpc>
                <a:spcPct val="114000"/>
              </a:lnSpc>
              <a:spcBef>
                <a:spcPts val="600"/>
              </a:spcBef>
              <a:spcAft>
                <a:spcPts val="1200"/>
              </a:spcAft>
              <a:buFont typeface="Wingdings" pitchFamily="2" charset="2"/>
              <a:buChar char="Ø"/>
            </a:pPr>
            <a:r>
              <a:rPr lang="it-IT" sz="1800" dirty="0" smtClean="0">
                <a:solidFill>
                  <a:srgbClr val="006699"/>
                </a:solidFill>
                <a:latin typeface="Tahoma"/>
                <a:cs typeface="Tahoma"/>
              </a:rPr>
              <a:t>L’Unione Europea è stata pioniera nel definire un corpus </a:t>
            </a:r>
            <a:r>
              <a:rPr lang="it-IT" sz="1800" dirty="0" err="1" smtClean="0">
                <a:solidFill>
                  <a:srgbClr val="006699"/>
                </a:solidFill>
                <a:latin typeface="Tahoma"/>
                <a:cs typeface="Tahoma"/>
              </a:rPr>
              <a:t>regolatorio</a:t>
            </a:r>
            <a:r>
              <a:rPr lang="it-IT" sz="1800" dirty="0" smtClean="0">
                <a:solidFill>
                  <a:srgbClr val="006699"/>
                </a:solidFill>
                <a:latin typeface="Tahoma"/>
                <a:cs typeface="Tahoma"/>
              </a:rPr>
              <a:t>, robusto e di alto livello scientifico, per l’approvazione dei farmaci biosimilari. Tale processo </a:t>
            </a:r>
            <a:r>
              <a:rPr lang="it-IT" sz="1800" dirty="0" err="1" smtClean="0">
                <a:solidFill>
                  <a:srgbClr val="006699"/>
                </a:solidFill>
                <a:latin typeface="Tahoma"/>
                <a:cs typeface="Tahoma"/>
              </a:rPr>
              <a:t>regolatorio</a:t>
            </a:r>
            <a:r>
              <a:rPr lang="it-IT" sz="1800" dirty="0" smtClean="0">
                <a:solidFill>
                  <a:srgbClr val="006699"/>
                </a:solidFill>
                <a:latin typeface="Tahoma"/>
                <a:cs typeface="Tahoma"/>
              </a:rPr>
              <a:t> è stato acquisito come </a:t>
            </a:r>
            <a:r>
              <a:rPr lang="it-IT" sz="1800" dirty="0" err="1" smtClean="0">
                <a:solidFill>
                  <a:srgbClr val="006699"/>
                </a:solidFill>
                <a:latin typeface="Tahoma"/>
                <a:cs typeface="Tahoma"/>
              </a:rPr>
              <a:t>gold</a:t>
            </a:r>
            <a:r>
              <a:rPr lang="it-IT" sz="1800" dirty="0" smtClean="0">
                <a:solidFill>
                  <a:srgbClr val="006699"/>
                </a:solidFill>
                <a:latin typeface="Tahoma"/>
                <a:cs typeface="Tahoma"/>
              </a:rPr>
              <a:t> </a:t>
            </a:r>
            <a:r>
              <a:rPr lang="it-IT" sz="1800" dirty="0">
                <a:solidFill>
                  <a:srgbClr val="006699"/>
                </a:solidFill>
                <a:latin typeface="Tahoma"/>
                <a:cs typeface="Tahoma"/>
              </a:rPr>
              <a:t>standard </a:t>
            </a:r>
            <a:r>
              <a:rPr lang="it-IT" sz="1800" dirty="0" smtClean="0">
                <a:solidFill>
                  <a:srgbClr val="006699"/>
                </a:solidFill>
                <a:latin typeface="Tahoma"/>
                <a:cs typeface="Tahoma"/>
              </a:rPr>
              <a:t>dall’OMS e da </a:t>
            </a:r>
            <a:r>
              <a:rPr lang="it-IT" sz="1800" dirty="0">
                <a:solidFill>
                  <a:srgbClr val="006699"/>
                </a:solidFill>
                <a:latin typeface="Tahoma"/>
                <a:cs typeface="Tahoma"/>
              </a:rPr>
              <a:t>altre Agenzie </a:t>
            </a:r>
            <a:r>
              <a:rPr lang="it-IT" sz="1800" dirty="0" smtClean="0">
                <a:solidFill>
                  <a:srgbClr val="006699"/>
                </a:solidFill>
                <a:latin typeface="Tahoma"/>
                <a:cs typeface="Tahoma"/>
              </a:rPr>
              <a:t>Regolatorie come la FDA, Giappone e Canada. </a:t>
            </a:r>
            <a:endParaRPr lang="it-IT" sz="1800" dirty="0">
              <a:solidFill>
                <a:srgbClr val="006699"/>
              </a:solidFill>
              <a:latin typeface="Tahoma"/>
              <a:cs typeface="Tahoma"/>
            </a:endParaRPr>
          </a:p>
          <a:p>
            <a:pPr marL="265113" indent="-265113" algn="just">
              <a:lnSpc>
                <a:spcPct val="114000"/>
              </a:lnSpc>
              <a:buFont typeface="Wingdings" pitchFamily="2" charset="2"/>
              <a:buChar char="Ø"/>
            </a:pPr>
            <a:r>
              <a:rPr lang="it-IT" sz="1800" dirty="0" smtClean="0">
                <a:solidFill>
                  <a:srgbClr val="006699"/>
                </a:solidFill>
                <a:latin typeface="Tahoma"/>
                <a:cs typeface="Tahoma"/>
              </a:rPr>
              <a:t>Dal 2006, le evidenze ottenute dalla clinica mostrano che i Biosimilari approvati dall’EMA sono sicuri ed efficaci nelle indicazioni terapeutiche approvate al pari dei farmaci biologici originatori.</a:t>
            </a:r>
          </a:p>
        </p:txBody>
      </p:sp>
    </p:spTree>
    <p:extLst>
      <p:ext uri="{BB962C8B-B14F-4D97-AF65-F5344CB8AC3E}">
        <p14:creationId xmlns:p14="http://schemas.microsoft.com/office/powerpoint/2010/main" val="167310616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57200" y="687611"/>
            <a:ext cx="8229600" cy="365125"/>
          </a:xfrm>
          <a:noFill/>
        </p:spPr>
        <p:txBody>
          <a:bodyPr/>
          <a:lstStyle/>
          <a:p>
            <a:r>
              <a:rPr lang="en-US" sz="3200" dirty="0" err="1" smtClean="0">
                <a:solidFill>
                  <a:srgbClr val="006699"/>
                </a:solidFill>
                <a:latin typeface="Tahoma" pitchFamily="34" charset="0"/>
                <a:ea typeface="Tahoma" pitchFamily="34" charset="0"/>
                <a:cs typeface="Tahoma" pitchFamily="34" charset="0"/>
              </a:rPr>
              <a:t>Processo</a:t>
            </a:r>
            <a:r>
              <a:rPr lang="en-US" sz="3200" dirty="0" smtClean="0">
                <a:solidFill>
                  <a:srgbClr val="006699"/>
                </a:solidFill>
                <a:latin typeface="Tahoma" pitchFamily="34" charset="0"/>
                <a:ea typeface="Tahoma" pitchFamily="34" charset="0"/>
                <a:cs typeface="Tahoma" pitchFamily="34" charset="0"/>
              </a:rPr>
              <a:t> di </a:t>
            </a:r>
            <a:r>
              <a:rPr lang="en-US" sz="3200" dirty="0" err="1" smtClean="0">
                <a:solidFill>
                  <a:srgbClr val="006699"/>
                </a:solidFill>
                <a:latin typeface="Tahoma" pitchFamily="34" charset="0"/>
                <a:ea typeface="Tahoma" pitchFamily="34" charset="0"/>
                <a:cs typeface="Tahoma" pitchFamily="34" charset="0"/>
              </a:rPr>
              <a:t>autorizzazione</a:t>
            </a:r>
            <a:endParaRPr lang="en-US" sz="3200" dirty="0" smtClean="0">
              <a:solidFill>
                <a:srgbClr val="006699"/>
              </a:solidFill>
              <a:latin typeface="Tahoma" pitchFamily="34" charset="0"/>
              <a:ea typeface="Tahoma" pitchFamily="34" charset="0"/>
              <a:cs typeface="Tahoma" pitchFamily="34" charset="0"/>
            </a:endParaRPr>
          </a:p>
        </p:txBody>
      </p:sp>
      <p:sp>
        <p:nvSpPr>
          <p:cNvPr id="51203" name="Rectangle 3"/>
          <p:cNvSpPr>
            <a:spLocks noGrp="1" noChangeArrowheads="1"/>
          </p:cNvSpPr>
          <p:nvPr>
            <p:ph type="body" idx="4294967295"/>
          </p:nvPr>
        </p:nvSpPr>
        <p:spPr>
          <a:xfrm>
            <a:off x="1" y="1196752"/>
            <a:ext cx="8892479" cy="5827712"/>
          </a:xfrm>
        </p:spPr>
        <p:txBody>
          <a:bodyPr/>
          <a:lstStyle/>
          <a:p>
            <a:pPr marL="363538" indent="-363538" algn="just">
              <a:lnSpc>
                <a:spcPct val="114000"/>
              </a:lnSpc>
              <a:spcBef>
                <a:spcPts val="600"/>
              </a:spcBef>
              <a:buFont typeface="Wingdings" pitchFamily="2" charset="2"/>
              <a:buChar char="Ø"/>
              <a:tabLst>
                <a:tab pos="85725" algn="l"/>
              </a:tabLst>
            </a:pPr>
            <a:r>
              <a:rPr lang="it-IT" sz="1800" dirty="0" smtClean="0">
                <a:solidFill>
                  <a:srgbClr val="006699"/>
                </a:solidFill>
                <a:latin typeface="Tahoma" pitchFamily="34" charset="0"/>
                <a:ea typeface="Tahoma" pitchFamily="34" charset="0"/>
                <a:cs typeface="Tahoma" pitchFamily="34" charset="0"/>
              </a:rPr>
              <a:t>L’autorizzazione </a:t>
            </a:r>
            <a:r>
              <a:rPr lang="it-IT" sz="1800" dirty="0">
                <a:solidFill>
                  <a:srgbClr val="006699"/>
                </a:solidFill>
                <a:latin typeface="Tahoma" pitchFamily="34" charset="0"/>
                <a:ea typeface="Tahoma" pitchFamily="34" charset="0"/>
                <a:cs typeface="Tahoma" pitchFamily="34" charset="0"/>
              </a:rPr>
              <a:t>viene rilasciata dall’EMA tramite procedura centralizzata di valutazione scientifica </a:t>
            </a:r>
            <a:r>
              <a:rPr lang="it-IT" sz="1800" dirty="0" smtClean="0">
                <a:solidFill>
                  <a:srgbClr val="006699"/>
                </a:solidFill>
                <a:latin typeface="Tahoma" pitchFamily="34" charset="0"/>
                <a:ea typeface="Tahoma" pitchFamily="34" charset="0"/>
                <a:cs typeface="Tahoma" pitchFamily="34" charset="0"/>
              </a:rPr>
              <a:t>sulla qualità, efficacia e sicurezza </a:t>
            </a:r>
            <a:r>
              <a:rPr lang="it-IT" sz="1800" dirty="0">
                <a:solidFill>
                  <a:srgbClr val="006699"/>
                </a:solidFill>
                <a:latin typeface="Tahoma" pitchFamily="34" charset="0"/>
                <a:ea typeface="Tahoma" pitchFamily="34" charset="0"/>
                <a:cs typeface="Tahoma" pitchFamily="34" charset="0"/>
              </a:rPr>
              <a:t>del </a:t>
            </a:r>
            <a:r>
              <a:rPr lang="it-IT" sz="1800" dirty="0" smtClean="0">
                <a:solidFill>
                  <a:srgbClr val="006699"/>
                </a:solidFill>
                <a:latin typeface="Tahoma" pitchFamily="34" charset="0"/>
                <a:ea typeface="Tahoma" pitchFamily="34" charset="0"/>
                <a:cs typeface="Tahoma" pitchFamily="34" charset="0"/>
              </a:rPr>
              <a:t>medicinale</a:t>
            </a:r>
            <a:endParaRPr lang="it-IT" sz="1800" dirty="0">
              <a:solidFill>
                <a:srgbClr val="006699"/>
              </a:solidFill>
              <a:latin typeface="Tahoma" pitchFamily="34" charset="0"/>
              <a:ea typeface="Tahoma" pitchFamily="34" charset="0"/>
              <a:cs typeface="Tahoma" pitchFamily="34" charset="0"/>
            </a:endParaRPr>
          </a:p>
          <a:p>
            <a:pPr marL="363538" indent="-363538" algn="just">
              <a:lnSpc>
                <a:spcPct val="114000"/>
              </a:lnSpc>
              <a:spcBef>
                <a:spcPts val="600"/>
              </a:spcBef>
              <a:buFont typeface="Wingdings" pitchFamily="2" charset="2"/>
              <a:buChar char="Ø"/>
              <a:tabLst>
                <a:tab pos="85725" algn="l"/>
              </a:tabLst>
            </a:pPr>
            <a:r>
              <a:rPr lang="it-IT" sz="1800" dirty="0" smtClean="0">
                <a:solidFill>
                  <a:srgbClr val="006699"/>
                </a:solidFill>
                <a:latin typeface="Tahoma" pitchFamily="34" charset="0"/>
                <a:ea typeface="Tahoma" pitchFamily="34" charset="0"/>
                <a:cs typeface="Tahoma" pitchFamily="34" charset="0"/>
              </a:rPr>
              <a:t>La </a:t>
            </a:r>
            <a:r>
              <a:rPr lang="it-IT" sz="1800" dirty="0">
                <a:solidFill>
                  <a:srgbClr val="006699"/>
                </a:solidFill>
                <a:latin typeface="Tahoma" pitchFamily="34" charset="0"/>
                <a:ea typeface="Tahoma" pitchFamily="34" charset="0"/>
                <a:cs typeface="Tahoma" pitchFamily="34" charset="0"/>
              </a:rPr>
              <a:t>normativa definisce gli studi di confronto che devono essere condotti:</a:t>
            </a:r>
          </a:p>
          <a:p>
            <a:pPr marL="719138" lvl="1" indent="-363538" algn="just">
              <a:lnSpc>
                <a:spcPct val="114000"/>
              </a:lnSpc>
              <a:spcBef>
                <a:spcPts val="600"/>
              </a:spcBef>
              <a:buFont typeface="Wingdings" pitchFamily="2" charset="2"/>
              <a:buChar char="ü"/>
              <a:tabLst>
                <a:tab pos="85725" algn="l"/>
              </a:tabLst>
            </a:pPr>
            <a:r>
              <a:rPr lang="it-IT" sz="1800" dirty="0" smtClean="0">
                <a:solidFill>
                  <a:srgbClr val="006699"/>
                </a:solidFill>
                <a:latin typeface="Tahoma" pitchFamily="34" charset="0"/>
                <a:ea typeface="Tahoma" pitchFamily="34" charset="0"/>
                <a:cs typeface="Tahoma" pitchFamily="34" charset="0"/>
              </a:rPr>
              <a:t>per dimostrare che il medicinale biosimilare è </a:t>
            </a:r>
            <a:r>
              <a:rPr lang="it-IT" sz="1800" b="1" u="sng" dirty="0" smtClean="0">
                <a:solidFill>
                  <a:srgbClr val="006699"/>
                </a:solidFill>
                <a:latin typeface="Tahoma" pitchFamily="34" charset="0"/>
                <a:ea typeface="Tahoma" pitchFamily="34" charset="0"/>
                <a:cs typeface="Tahoma" pitchFamily="34" charset="0"/>
              </a:rPr>
              <a:t>simile e pari</a:t>
            </a:r>
            <a:r>
              <a:rPr lang="it-IT" sz="1800" dirty="0" smtClean="0">
                <a:solidFill>
                  <a:srgbClr val="006699"/>
                </a:solidFill>
                <a:latin typeface="Tahoma" pitchFamily="34" charset="0"/>
                <a:ea typeface="Tahoma" pitchFamily="34" charset="0"/>
                <a:cs typeface="Tahoma" pitchFamily="34" charset="0"/>
              </a:rPr>
              <a:t> per sicurezza ed efficacia al medicinale biologico di riferimento </a:t>
            </a:r>
            <a:r>
              <a:rPr lang="nb-NO" sz="1800" dirty="0" smtClean="0">
                <a:solidFill>
                  <a:srgbClr val="006699"/>
                </a:solidFill>
                <a:latin typeface="Tahoma" pitchFamily="34" charset="0"/>
                <a:ea typeface="Tahoma" pitchFamily="34" charset="0"/>
                <a:cs typeface="Tahoma" pitchFamily="34" charset="0"/>
              </a:rPr>
              <a:t>(</a:t>
            </a:r>
            <a:r>
              <a:rPr lang="nb-NO" sz="1800" i="1" dirty="0" smtClean="0">
                <a:solidFill>
                  <a:srgbClr val="006699"/>
                </a:solidFill>
                <a:latin typeface="Tahoma" pitchFamily="34" charset="0"/>
                <a:ea typeface="Tahoma" pitchFamily="34" charset="0"/>
                <a:cs typeface="Tahoma" pitchFamily="34" charset="0"/>
              </a:rPr>
              <a:t>Dir. 2003/63/EC, Ann. I, P. II</a:t>
            </a:r>
            <a:r>
              <a:rPr lang="nb-NO" sz="1800" dirty="0" smtClean="0">
                <a:solidFill>
                  <a:srgbClr val="006699"/>
                </a:solidFill>
                <a:latin typeface="Tahoma" pitchFamily="34" charset="0"/>
                <a:ea typeface="Tahoma" pitchFamily="34" charset="0"/>
                <a:cs typeface="Tahoma" pitchFamily="34" charset="0"/>
              </a:rPr>
              <a:t> ) </a:t>
            </a:r>
            <a:r>
              <a:rPr lang="nb-NO" sz="1800" dirty="0" err="1">
                <a:solidFill>
                  <a:srgbClr val="006699"/>
                </a:solidFill>
                <a:latin typeface="Tahoma" pitchFamily="34" charset="0"/>
                <a:ea typeface="Tahoma" pitchFamily="34" charset="0"/>
                <a:cs typeface="Tahoma" pitchFamily="34" charset="0"/>
              </a:rPr>
              <a:t>nonostante</a:t>
            </a:r>
            <a:r>
              <a:rPr lang="nb-NO" sz="1800" dirty="0">
                <a:solidFill>
                  <a:srgbClr val="006699"/>
                </a:solidFill>
                <a:latin typeface="Tahoma" pitchFamily="34" charset="0"/>
                <a:ea typeface="Tahoma" pitchFamily="34" charset="0"/>
                <a:cs typeface="Tahoma" pitchFamily="34" charset="0"/>
              </a:rPr>
              <a:t> la </a:t>
            </a:r>
            <a:r>
              <a:rPr lang="nb-NO" sz="1800" dirty="0" err="1">
                <a:solidFill>
                  <a:srgbClr val="006699"/>
                </a:solidFill>
                <a:latin typeface="Tahoma" pitchFamily="34" charset="0"/>
                <a:ea typeface="Tahoma" pitchFamily="34" charset="0"/>
                <a:cs typeface="Tahoma" pitchFamily="34" charset="0"/>
              </a:rPr>
              <a:t>naturale</a:t>
            </a:r>
            <a:r>
              <a:rPr lang="nb-NO" sz="1800" dirty="0">
                <a:solidFill>
                  <a:srgbClr val="006699"/>
                </a:solidFill>
                <a:latin typeface="Tahoma" pitchFamily="34" charset="0"/>
                <a:ea typeface="Tahoma" pitchFamily="34" charset="0"/>
                <a:cs typeface="Tahoma" pitchFamily="34" charset="0"/>
              </a:rPr>
              <a:t> </a:t>
            </a:r>
            <a:r>
              <a:rPr lang="nb-NO" sz="1800" dirty="0" err="1">
                <a:solidFill>
                  <a:srgbClr val="006699"/>
                </a:solidFill>
                <a:latin typeface="Tahoma" pitchFamily="34" charset="0"/>
                <a:ea typeface="Tahoma" pitchFamily="34" charset="0"/>
                <a:cs typeface="Tahoma" pitchFamily="34" charset="0"/>
              </a:rPr>
              <a:t>variabilità</a:t>
            </a:r>
            <a:r>
              <a:rPr lang="nb-NO" sz="1800" dirty="0">
                <a:solidFill>
                  <a:srgbClr val="006699"/>
                </a:solidFill>
                <a:latin typeface="Tahoma" pitchFamily="34" charset="0"/>
                <a:ea typeface="Tahoma" pitchFamily="34" charset="0"/>
                <a:cs typeface="Tahoma" pitchFamily="34" charset="0"/>
              </a:rPr>
              <a:t> </a:t>
            </a:r>
            <a:r>
              <a:rPr lang="nb-NO" sz="1800" dirty="0" err="1">
                <a:solidFill>
                  <a:srgbClr val="006699"/>
                </a:solidFill>
                <a:latin typeface="Tahoma" pitchFamily="34" charset="0"/>
                <a:ea typeface="Tahoma" pitchFamily="34" charset="0"/>
                <a:cs typeface="Tahoma" pitchFamily="34" charset="0"/>
              </a:rPr>
              <a:t>intrinseca</a:t>
            </a:r>
            <a:r>
              <a:rPr lang="nb-NO" sz="1800" dirty="0">
                <a:solidFill>
                  <a:srgbClr val="006699"/>
                </a:solidFill>
                <a:latin typeface="Tahoma" pitchFamily="34" charset="0"/>
                <a:ea typeface="Tahoma" pitchFamily="34" charset="0"/>
                <a:cs typeface="Tahoma" pitchFamily="34" charset="0"/>
              </a:rPr>
              <a:t> di </a:t>
            </a:r>
            <a:r>
              <a:rPr lang="nb-NO" sz="1800" u="sng" dirty="0" err="1">
                <a:solidFill>
                  <a:srgbClr val="006699"/>
                </a:solidFill>
                <a:latin typeface="Tahoma" pitchFamily="34" charset="0"/>
                <a:ea typeface="Tahoma" pitchFamily="34" charset="0"/>
                <a:cs typeface="Tahoma" pitchFamily="34" charset="0"/>
              </a:rPr>
              <a:t>ogni</a:t>
            </a:r>
            <a:r>
              <a:rPr lang="nb-NO" sz="1800" dirty="0">
                <a:solidFill>
                  <a:srgbClr val="006699"/>
                </a:solidFill>
                <a:latin typeface="Tahoma" pitchFamily="34" charset="0"/>
                <a:ea typeface="Tahoma" pitchFamily="34" charset="0"/>
                <a:cs typeface="Tahoma" pitchFamily="34" charset="0"/>
              </a:rPr>
              <a:t> </a:t>
            </a:r>
            <a:r>
              <a:rPr lang="nb-NO" sz="1800" dirty="0" err="1">
                <a:solidFill>
                  <a:srgbClr val="006699"/>
                </a:solidFill>
                <a:latin typeface="Tahoma" pitchFamily="34" charset="0"/>
                <a:ea typeface="Tahoma" pitchFamily="34" charset="0"/>
                <a:cs typeface="Tahoma" pitchFamily="34" charset="0"/>
              </a:rPr>
              <a:t>farmaco</a:t>
            </a:r>
            <a:r>
              <a:rPr lang="nb-NO" sz="1800" dirty="0">
                <a:solidFill>
                  <a:srgbClr val="006699"/>
                </a:solidFill>
                <a:latin typeface="Tahoma" pitchFamily="34" charset="0"/>
                <a:ea typeface="Tahoma" pitchFamily="34" charset="0"/>
                <a:cs typeface="Tahoma" pitchFamily="34" charset="0"/>
              </a:rPr>
              <a:t> </a:t>
            </a:r>
            <a:r>
              <a:rPr lang="nb-NO" sz="1800" dirty="0" err="1">
                <a:solidFill>
                  <a:srgbClr val="006699"/>
                </a:solidFill>
                <a:latin typeface="Tahoma" pitchFamily="34" charset="0"/>
                <a:ea typeface="Tahoma" pitchFamily="34" charset="0"/>
                <a:cs typeface="Tahoma" pitchFamily="34" charset="0"/>
              </a:rPr>
              <a:t>biologico</a:t>
            </a:r>
            <a:r>
              <a:rPr lang="nb-NO" sz="1800" dirty="0">
                <a:solidFill>
                  <a:srgbClr val="006699"/>
                </a:solidFill>
                <a:latin typeface="Tahoma" pitchFamily="34" charset="0"/>
                <a:ea typeface="Tahoma" pitchFamily="34" charset="0"/>
                <a:cs typeface="Tahoma" pitchFamily="34" charset="0"/>
              </a:rPr>
              <a:t> </a:t>
            </a:r>
            <a:endParaRPr lang="nb-NO" sz="1800" dirty="0" smtClean="0">
              <a:solidFill>
                <a:srgbClr val="006699"/>
              </a:solidFill>
              <a:latin typeface="Tahoma" pitchFamily="34" charset="0"/>
              <a:ea typeface="Tahoma" pitchFamily="34" charset="0"/>
              <a:cs typeface="Tahoma" pitchFamily="34" charset="0"/>
            </a:endParaRPr>
          </a:p>
          <a:p>
            <a:pPr marL="719138" lvl="1" indent="-363538" algn="just">
              <a:lnSpc>
                <a:spcPct val="114000"/>
              </a:lnSpc>
              <a:spcBef>
                <a:spcPts val="600"/>
              </a:spcBef>
              <a:buFont typeface="Wingdings" pitchFamily="2" charset="2"/>
              <a:buChar char="ü"/>
              <a:tabLst>
                <a:tab pos="85725" algn="l"/>
              </a:tabLst>
            </a:pPr>
            <a:r>
              <a:rPr lang="nb-NO" sz="1800" dirty="0">
                <a:solidFill>
                  <a:srgbClr val="006699"/>
                </a:solidFill>
                <a:latin typeface="Tahoma" pitchFamily="34" charset="0"/>
                <a:ea typeface="Tahoma" pitchFamily="34" charset="0"/>
                <a:cs typeface="Tahoma" pitchFamily="34" charset="0"/>
              </a:rPr>
              <a:t>p</a:t>
            </a:r>
            <a:r>
              <a:rPr lang="nb-NO" sz="1800" dirty="0" smtClean="0">
                <a:solidFill>
                  <a:srgbClr val="006699"/>
                </a:solidFill>
                <a:latin typeface="Tahoma" pitchFamily="34" charset="0"/>
                <a:ea typeface="Tahoma" pitchFamily="34" charset="0"/>
                <a:cs typeface="Tahoma" pitchFamily="34" charset="0"/>
              </a:rPr>
              <a:t>er </a:t>
            </a:r>
            <a:r>
              <a:rPr lang="nb-NO" sz="1800" dirty="0" err="1" smtClean="0">
                <a:solidFill>
                  <a:srgbClr val="006699"/>
                </a:solidFill>
                <a:latin typeface="Tahoma" pitchFamily="34" charset="0"/>
                <a:ea typeface="Tahoma" pitchFamily="34" charset="0"/>
                <a:cs typeface="Tahoma" pitchFamily="34" charset="0"/>
              </a:rPr>
              <a:t>dimostrare</a:t>
            </a:r>
            <a:r>
              <a:rPr lang="nb-NO" sz="1800" dirty="0" smtClean="0">
                <a:solidFill>
                  <a:srgbClr val="006699"/>
                </a:solidFill>
                <a:latin typeface="Tahoma" pitchFamily="34" charset="0"/>
                <a:ea typeface="Tahoma" pitchFamily="34" charset="0"/>
                <a:cs typeface="Tahoma" pitchFamily="34" charset="0"/>
              </a:rPr>
              <a:t> </a:t>
            </a:r>
            <a:r>
              <a:rPr lang="nb-NO" sz="1800" dirty="0" err="1" smtClean="0">
                <a:solidFill>
                  <a:srgbClr val="006699"/>
                </a:solidFill>
                <a:latin typeface="Tahoma" pitchFamily="34" charset="0"/>
                <a:ea typeface="Tahoma" pitchFamily="34" charset="0"/>
                <a:cs typeface="Tahoma" pitchFamily="34" charset="0"/>
              </a:rPr>
              <a:t>che</a:t>
            </a:r>
            <a:r>
              <a:rPr lang="nb-NO" sz="1800" dirty="0" smtClean="0">
                <a:solidFill>
                  <a:srgbClr val="006699"/>
                </a:solidFill>
                <a:latin typeface="Tahoma" pitchFamily="34" charset="0"/>
                <a:ea typeface="Tahoma" pitchFamily="34" charset="0"/>
                <a:cs typeface="Tahoma" pitchFamily="34" charset="0"/>
              </a:rPr>
              <a:t> </a:t>
            </a:r>
            <a:r>
              <a:rPr lang="nb-NO" sz="1800" b="1" dirty="0" smtClean="0">
                <a:solidFill>
                  <a:srgbClr val="006699"/>
                </a:solidFill>
                <a:latin typeface="Tahoma" pitchFamily="34" charset="0"/>
                <a:ea typeface="Tahoma" pitchFamily="34" charset="0"/>
                <a:cs typeface="Tahoma" pitchFamily="34" charset="0"/>
              </a:rPr>
              <a:t>non </a:t>
            </a:r>
            <a:r>
              <a:rPr lang="nb-NO" sz="1800" b="1" dirty="0" err="1" smtClean="0">
                <a:solidFill>
                  <a:srgbClr val="006699"/>
                </a:solidFill>
                <a:latin typeface="Tahoma" pitchFamily="34" charset="0"/>
                <a:ea typeface="Tahoma" pitchFamily="34" charset="0"/>
                <a:cs typeface="Tahoma" pitchFamily="34" charset="0"/>
              </a:rPr>
              <a:t>sono</a:t>
            </a:r>
            <a:r>
              <a:rPr lang="nb-NO" sz="1800" b="1" dirty="0" smtClean="0">
                <a:solidFill>
                  <a:srgbClr val="006699"/>
                </a:solidFill>
                <a:latin typeface="Tahoma" pitchFamily="34" charset="0"/>
                <a:ea typeface="Tahoma" pitchFamily="34" charset="0"/>
                <a:cs typeface="Tahoma" pitchFamily="34" charset="0"/>
              </a:rPr>
              <a:t> </a:t>
            </a:r>
            <a:r>
              <a:rPr lang="nb-NO" sz="1800" b="1" dirty="0" err="1" smtClean="0">
                <a:solidFill>
                  <a:srgbClr val="006699"/>
                </a:solidFill>
                <a:latin typeface="Tahoma" pitchFamily="34" charset="0"/>
                <a:ea typeface="Tahoma" pitchFamily="34" charset="0"/>
                <a:cs typeface="Tahoma" pitchFamily="34" charset="0"/>
              </a:rPr>
              <a:t>presenti</a:t>
            </a:r>
            <a:r>
              <a:rPr lang="nb-NO" sz="1800" b="1" dirty="0" smtClean="0">
                <a:solidFill>
                  <a:srgbClr val="006699"/>
                </a:solidFill>
                <a:latin typeface="Tahoma" pitchFamily="34" charset="0"/>
                <a:ea typeface="Tahoma" pitchFamily="34" charset="0"/>
                <a:cs typeface="Tahoma" pitchFamily="34" charset="0"/>
              </a:rPr>
              <a:t> </a:t>
            </a:r>
            <a:r>
              <a:rPr lang="nb-NO" sz="1800" b="1" dirty="0" err="1" smtClean="0">
                <a:solidFill>
                  <a:srgbClr val="006699"/>
                </a:solidFill>
                <a:latin typeface="Tahoma" pitchFamily="34" charset="0"/>
                <a:ea typeface="Tahoma" pitchFamily="34" charset="0"/>
                <a:cs typeface="Tahoma" pitchFamily="34" charset="0"/>
              </a:rPr>
              <a:t>differenze</a:t>
            </a:r>
            <a:r>
              <a:rPr lang="nb-NO" sz="1800" b="1" dirty="0" smtClean="0">
                <a:solidFill>
                  <a:srgbClr val="006699"/>
                </a:solidFill>
                <a:latin typeface="Tahoma" pitchFamily="34" charset="0"/>
                <a:ea typeface="Tahoma" pitchFamily="34" charset="0"/>
                <a:cs typeface="Tahoma" pitchFamily="34" charset="0"/>
              </a:rPr>
              <a:t> </a:t>
            </a:r>
            <a:r>
              <a:rPr lang="nb-NO" sz="1800" b="1" dirty="0" err="1" smtClean="0">
                <a:solidFill>
                  <a:srgbClr val="006699"/>
                </a:solidFill>
                <a:latin typeface="Tahoma" pitchFamily="34" charset="0"/>
                <a:ea typeface="Tahoma" pitchFamily="34" charset="0"/>
                <a:cs typeface="Tahoma" pitchFamily="34" charset="0"/>
              </a:rPr>
              <a:t>significative</a:t>
            </a:r>
            <a:r>
              <a:rPr lang="nb-NO" sz="1800" b="1" dirty="0" smtClean="0">
                <a:solidFill>
                  <a:srgbClr val="006699"/>
                </a:solidFill>
                <a:latin typeface="Tahoma" pitchFamily="34" charset="0"/>
                <a:ea typeface="Tahoma" pitchFamily="34" charset="0"/>
                <a:cs typeface="Tahoma" pitchFamily="34" charset="0"/>
              </a:rPr>
              <a:t> </a:t>
            </a:r>
            <a:r>
              <a:rPr lang="nb-NO" sz="1800" dirty="0" err="1" smtClean="0">
                <a:solidFill>
                  <a:srgbClr val="006699"/>
                </a:solidFill>
                <a:latin typeface="Tahoma" pitchFamily="34" charset="0"/>
                <a:ea typeface="Tahoma" pitchFamily="34" charset="0"/>
                <a:cs typeface="Tahoma" pitchFamily="34" charset="0"/>
              </a:rPr>
              <a:t>tra</a:t>
            </a:r>
            <a:r>
              <a:rPr lang="nb-NO" sz="1800" dirty="0" smtClean="0">
                <a:solidFill>
                  <a:srgbClr val="006699"/>
                </a:solidFill>
                <a:latin typeface="Tahoma" pitchFamily="34" charset="0"/>
                <a:ea typeface="Tahoma" pitchFamily="34" charset="0"/>
                <a:cs typeface="Tahoma" pitchFamily="34" charset="0"/>
              </a:rPr>
              <a:t> biosimilare e </a:t>
            </a:r>
            <a:r>
              <a:rPr lang="nb-NO" sz="1800" dirty="0" err="1" smtClean="0">
                <a:solidFill>
                  <a:srgbClr val="006699"/>
                </a:solidFill>
                <a:latin typeface="Tahoma" pitchFamily="34" charset="0"/>
                <a:ea typeface="Tahoma" pitchFamily="34" charset="0"/>
                <a:cs typeface="Tahoma" pitchFamily="34" charset="0"/>
              </a:rPr>
              <a:t>prodotto</a:t>
            </a:r>
            <a:r>
              <a:rPr lang="nb-NO" sz="1800" dirty="0" smtClean="0">
                <a:solidFill>
                  <a:srgbClr val="006699"/>
                </a:solidFill>
                <a:latin typeface="Tahoma" pitchFamily="34" charset="0"/>
                <a:ea typeface="Tahoma" pitchFamily="34" charset="0"/>
                <a:cs typeface="Tahoma" pitchFamily="34" charset="0"/>
              </a:rPr>
              <a:t> di </a:t>
            </a:r>
            <a:r>
              <a:rPr lang="nb-NO" sz="1800" dirty="0" err="1" smtClean="0">
                <a:solidFill>
                  <a:srgbClr val="006699"/>
                </a:solidFill>
                <a:latin typeface="Tahoma" pitchFamily="34" charset="0"/>
                <a:ea typeface="Tahoma" pitchFamily="34" charset="0"/>
                <a:cs typeface="Tahoma" pitchFamily="34" charset="0"/>
              </a:rPr>
              <a:t>riferimento</a:t>
            </a:r>
            <a:r>
              <a:rPr lang="nb-NO" sz="1800" dirty="0" smtClean="0">
                <a:solidFill>
                  <a:srgbClr val="006699"/>
                </a:solidFill>
                <a:latin typeface="Tahoma" pitchFamily="34" charset="0"/>
                <a:ea typeface="Tahoma" pitchFamily="34" charset="0"/>
                <a:cs typeface="Tahoma" pitchFamily="34" charset="0"/>
              </a:rPr>
              <a:t> in termini di </a:t>
            </a:r>
            <a:r>
              <a:rPr lang="nb-NO" sz="1800" dirty="0" err="1" smtClean="0">
                <a:solidFill>
                  <a:srgbClr val="006699"/>
                </a:solidFill>
                <a:latin typeface="Tahoma" pitchFamily="34" charset="0"/>
                <a:ea typeface="Tahoma" pitchFamily="34" charset="0"/>
                <a:cs typeface="Tahoma" pitchFamily="34" charset="0"/>
              </a:rPr>
              <a:t>qualità</a:t>
            </a:r>
            <a:r>
              <a:rPr lang="nb-NO" sz="1800" dirty="0" smtClean="0">
                <a:solidFill>
                  <a:srgbClr val="006699"/>
                </a:solidFill>
                <a:latin typeface="Tahoma" pitchFamily="34" charset="0"/>
                <a:ea typeface="Tahoma" pitchFamily="34" charset="0"/>
                <a:cs typeface="Tahoma" pitchFamily="34" charset="0"/>
              </a:rPr>
              <a:t>, </a:t>
            </a:r>
            <a:r>
              <a:rPr lang="nb-NO" sz="1800" dirty="0" err="1" smtClean="0">
                <a:solidFill>
                  <a:srgbClr val="006699"/>
                </a:solidFill>
                <a:latin typeface="Tahoma" pitchFamily="34" charset="0"/>
                <a:ea typeface="Tahoma" pitchFamily="34" charset="0"/>
                <a:cs typeface="Tahoma" pitchFamily="34" charset="0"/>
              </a:rPr>
              <a:t>sicurezza</a:t>
            </a:r>
            <a:r>
              <a:rPr lang="nb-NO" sz="1800" dirty="0" smtClean="0">
                <a:solidFill>
                  <a:srgbClr val="006699"/>
                </a:solidFill>
                <a:latin typeface="Tahoma" pitchFamily="34" charset="0"/>
                <a:ea typeface="Tahoma" pitchFamily="34" charset="0"/>
                <a:cs typeface="Tahoma" pitchFamily="34" charset="0"/>
              </a:rPr>
              <a:t> ed </a:t>
            </a:r>
            <a:r>
              <a:rPr lang="nb-NO" sz="1800" dirty="0" err="1" smtClean="0">
                <a:solidFill>
                  <a:srgbClr val="006699"/>
                </a:solidFill>
                <a:latin typeface="Tahoma" pitchFamily="34" charset="0"/>
                <a:ea typeface="Tahoma" pitchFamily="34" charset="0"/>
                <a:cs typeface="Tahoma" pitchFamily="34" charset="0"/>
              </a:rPr>
              <a:t>efficacia</a:t>
            </a:r>
            <a:endParaRPr lang="nb-NO" sz="1800" dirty="0">
              <a:solidFill>
                <a:srgbClr val="006699"/>
              </a:solidFill>
              <a:latin typeface="Tahoma" pitchFamily="34" charset="0"/>
              <a:ea typeface="Tahoma" pitchFamily="34" charset="0"/>
              <a:cs typeface="Tahoma" pitchFamily="34" charset="0"/>
            </a:endParaRPr>
          </a:p>
          <a:p>
            <a:pPr marL="719138" lvl="1" indent="-363538" algn="just">
              <a:lnSpc>
                <a:spcPct val="114000"/>
              </a:lnSpc>
              <a:spcBef>
                <a:spcPts val="600"/>
              </a:spcBef>
              <a:buFont typeface="Wingdings" pitchFamily="2" charset="2"/>
              <a:buChar char="ü"/>
              <a:tabLst>
                <a:tab pos="85725" algn="l"/>
              </a:tabLst>
            </a:pPr>
            <a:r>
              <a:rPr lang="it-IT" sz="1800" dirty="0" smtClean="0">
                <a:solidFill>
                  <a:srgbClr val="006699"/>
                </a:solidFill>
                <a:latin typeface="Tahoma" pitchFamily="34" charset="0"/>
                <a:ea typeface="Tahoma" pitchFamily="34" charset="0"/>
                <a:cs typeface="Tahoma" pitchFamily="34" charset="0"/>
              </a:rPr>
              <a:t>per garantire qualità e omogeneità del </a:t>
            </a:r>
            <a:r>
              <a:rPr lang="it-IT" sz="1800" b="1" dirty="0" smtClean="0">
                <a:solidFill>
                  <a:srgbClr val="006699"/>
                </a:solidFill>
                <a:latin typeface="Tahoma" pitchFamily="34" charset="0"/>
                <a:ea typeface="Tahoma" pitchFamily="34" charset="0"/>
                <a:cs typeface="Tahoma" pitchFamily="34" charset="0"/>
              </a:rPr>
              <a:t>prodotto</a:t>
            </a:r>
            <a:r>
              <a:rPr lang="it-IT" sz="1800" dirty="0" smtClean="0">
                <a:solidFill>
                  <a:srgbClr val="006699"/>
                </a:solidFill>
                <a:latin typeface="Tahoma" pitchFamily="34" charset="0"/>
                <a:ea typeface="Tahoma" pitchFamily="34" charset="0"/>
                <a:cs typeface="Tahoma" pitchFamily="34" charset="0"/>
              </a:rPr>
              <a:t> e del </a:t>
            </a:r>
            <a:r>
              <a:rPr lang="it-IT" sz="1800" b="1" dirty="0" smtClean="0">
                <a:solidFill>
                  <a:srgbClr val="006699"/>
                </a:solidFill>
                <a:latin typeface="Tahoma" pitchFamily="34" charset="0"/>
                <a:ea typeface="Tahoma" pitchFamily="34" charset="0"/>
                <a:cs typeface="Tahoma" pitchFamily="34" charset="0"/>
              </a:rPr>
              <a:t>processo produttivo</a:t>
            </a:r>
            <a:r>
              <a:rPr lang="it-IT" sz="1800" dirty="0" smtClean="0">
                <a:solidFill>
                  <a:srgbClr val="006699"/>
                </a:solidFill>
                <a:latin typeface="Tahoma" pitchFamily="34" charset="0"/>
                <a:ea typeface="Tahoma" pitchFamily="34" charset="0"/>
                <a:cs typeface="Tahoma" pitchFamily="34" charset="0"/>
              </a:rPr>
              <a:t> </a:t>
            </a:r>
          </a:p>
          <a:p>
            <a:pPr marL="363538" indent="-363538" algn="just">
              <a:lnSpc>
                <a:spcPct val="114000"/>
              </a:lnSpc>
              <a:spcBef>
                <a:spcPts val="600"/>
              </a:spcBef>
              <a:buFont typeface="Wingdings" pitchFamily="2" charset="2"/>
              <a:buChar char="Ø"/>
              <a:tabLst>
                <a:tab pos="85725" algn="l"/>
              </a:tabLst>
            </a:pPr>
            <a:r>
              <a:rPr lang="it-IT" sz="1800" dirty="0" smtClean="0">
                <a:solidFill>
                  <a:srgbClr val="006699"/>
                </a:solidFill>
                <a:latin typeface="Tahoma" pitchFamily="34" charset="0"/>
                <a:ea typeface="Tahoma" pitchFamily="34" charset="0"/>
                <a:cs typeface="Tahoma" pitchFamily="34" charset="0"/>
              </a:rPr>
              <a:t>Il Parlamento Europeo/EC e il Network of EU </a:t>
            </a:r>
            <a:r>
              <a:rPr lang="it-IT" sz="1800" dirty="0" err="1" smtClean="0">
                <a:solidFill>
                  <a:srgbClr val="006699"/>
                </a:solidFill>
                <a:latin typeface="Tahoma" pitchFamily="34" charset="0"/>
                <a:ea typeface="Tahoma" pitchFamily="34" charset="0"/>
                <a:cs typeface="Tahoma" pitchFamily="34" charset="0"/>
              </a:rPr>
              <a:t>Medicines</a:t>
            </a:r>
            <a:r>
              <a:rPr lang="it-IT" sz="1800" dirty="0" smtClean="0">
                <a:solidFill>
                  <a:srgbClr val="006699"/>
                </a:solidFill>
                <a:latin typeface="Tahoma" pitchFamily="34" charset="0"/>
                <a:ea typeface="Tahoma" pitchFamily="34" charset="0"/>
                <a:cs typeface="Tahoma" pitchFamily="34" charset="0"/>
              </a:rPr>
              <a:t> Agency presso l’EMA hanno creato un sistema di valutazione per i biosimilari fondato su principi di “</a:t>
            </a:r>
            <a:r>
              <a:rPr lang="it-IT" sz="1800" i="1" dirty="0" err="1" smtClean="0">
                <a:solidFill>
                  <a:srgbClr val="006699"/>
                </a:solidFill>
                <a:latin typeface="Tahoma" pitchFamily="34" charset="0"/>
                <a:ea typeface="Tahoma" pitchFamily="34" charset="0"/>
                <a:cs typeface="Tahoma" pitchFamily="34" charset="0"/>
              </a:rPr>
              <a:t>good</a:t>
            </a:r>
            <a:r>
              <a:rPr lang="it-IT" sz="1800" i="1" dirty="0" smtClean="0">
                <a:solidFill>
                  <a:srgbClr val="006699"/>
                </a:solidFill>
                <a:latin typeface="Tahoma" pitchFamily="34" charset="0"/>
                <a:ea typeface="Tahoma" pitchFamily="34" charset="0"/>
                <a:cs typeface="Tahoma" pitchFamily="34" charset="0"/>
              </a:rPr>
              <a:t> science</a:t>
            </a:r>
            <a:r>
              <a:rPr lang="it-IT" sz="1800" dirty="0" smtClean="0">
                <a:solidFill>
                  <a:srgbClr val="006699"/>
                </a:solidFill>
                <a:latin typeface="Tahoma" pitchFamily="34" charset="0"/>
                <a:ea typeface="Tahoma" pitchFamily="34" charset="0"/>
                <a:cs typeface="Tahoma" pitchFamily="34" charset="0"/>
              </a:rPr>
              <a:t>” in continuo aggiornamento ed evoluzione</a:t>
            </a:r>
          </a:p>
          <a:p>
            <a:pPr marL="363538" indent="-363538" algn="just">
              <a:lnSpc>
                <a:spcPct val="114000"/>
              </a:lnSpc>
              <a:spcBef>
                <a:spcPts val="600"/>
              </a:spcBef>
              <a:buFont typeface="Wingdings" pitchFamily="2" charset="2"/>
              <a:buChar char="Ø"/>
              <a:tabLst>
                <a:tab pos="85725" algn="l"/>
              </a:tabLst>
            </a:pPr>
            <a:r>
              <a:rPr lang="it-IT" sz="1800" dirty="0" smtClean="0">
                <a:solidFill>
                  <a:srgbClr val="006699"/>
                </a:solidFill>
                <a:latin typeface="Tahoma" pitchFamily="34" charset="0"/>
                <a:ea typeface="Tahoma" pitchFamily="34" charset="0"/>
                <a:cs typeface="Tahoma" pitchFamily="34" charset="0"/>
              </a:rPr>
              <a:t>Il livello di regolazione è tanto elevato per i </a:t>
            </a:r>
            <a:r>
              <a:rPr lang="it-IT" sz="1800" dirty="0" err="1" smtClean="0">
                <a:solidFill>
                  <a:srgbClr val="006699"/>
                </a:solidFill>
                <a:latin typeface="Tahoma" pitchFamily="34" charset="0"/>
                <a:ea typeface="Tahoma" pitchFamily="34" charset="0"/>
                <a:cs typeface="Tahoma" pitchFamily="34" charset="0"/>
              </a:rPr>
              <a:t>biosimilari</a:t>
            </a:r>
            <a:r>
              <a:rPr lang="it-IT" sz="1800" dirty="0" smtClean="0">
                <a:solidFill>
                  <a:srgbClr val="006699"/>
                </a:solidFill>
                <a:latin typeface="Tahoma" pitchFamily="34" charset="0"/>
                <a:ea typeface="Tahoma" pitchFamily="34" charset="0"/>
                <a:cs typeface="Tahoma" pitchFamily="34" charset="0"/>
              </a:rPr>
              <a:t> quanto per i prodotti biotecnologici (es. ICHQ5E),  tramite un approccio “ case-by-case </a:t>
            </a:r>
            <a:r>
              <a:rPr lang="it-IT" sz="1800" dirty="0" err="1" smtClean="0">
                <a:solidFill>
                  <a:srgbClr val="006699"/>
                </a:solidFill>
                <a:latin typeface="Tahoma" pitchFamily="34" charset="0"/>
                <a:ea typeface="Tahoma" pitchFamily="34" charset="0"/>
                <a:cs typeface="Tahoma" pitchFamily="34" charset="0"/>
              </a:rPr>
              <a:t>basis</a:t>
            </a:r>
            <a:r>
              <a:rPr lang="it-IT" sz="1800" dirty="0" smtClean="0">
                <a:solidFill>
                  <a:srgbClr val="006699"/>
                </a:solidFill>
                <a:latin typeface="Tahoma" pitchFamily="34" charset="0"/>
                <a:ea typeface="Tahoma" pitchFamily="34" charset="0"/>
                <a:cs typeface="Tahoma" pitchFamily="34" charset="0"/>
              </a:rPr>
              <a:t>”</a:t>
            </a:r>
          </a:p>
          <a:p>
            <a:pPr marL="363538" indent="-363538" algn="just">
              <a:lnSpc>
                <a:spcPct val="114000"/>
              </a:lnSpc>
              <a:spcBef>
                <a:spcPts val="600"/>
              </a:spcBef>
              <a:buFont typeface="Wingdings" pitchFamily="2" charset="2"/>
              <a:buChar char="Ø"/>
              <a:tabLst>
                <a:tab pos="85725" algn="l"/>
              </a:tabLst>
            </a:pPr>
            <a:r>
              <a:rPr lang="it-IT" sz="1800" dirty="0" smtClean="0">
                <a:solidFill>
                  <a:srgbClr val="006699"/>
                </a:solidFill>
                <a:latin typeface="Tahoma" pitchFamily="34" charset="0"/>
                <a:ea typeface="Tahoma" pitchFamily="34" charset="0"/>
                <a:cs typeface="Tahoma" pitchFamily="34" charset="0"/>
              </a:rPr>
              <a:t>Rilevanza dello </a:t>
            </a:r>
            <a:r>
              <a:rPr lang="it-IT" sz="1800" b="1" dirty="0" err="1" smtClean="0">
                <a:solidFill>
                  <a:srgbClr val="006699"/>
                </a:solidFill>
                <a:latin typeface="Tahoma" pitchFamily="34" charset="0"/>
                <a:ea typeface="Tahoma" pitchFamily="34" charset="0"/>
                <a:cs typeface="Tahoma" pitchFamily="34" charset="0"/>
              </a:rPr>
              <a:t>Scientific</a:t>
            </a:r>
            <a:r>
              <a:rPr lang="it-IT" sz="1800" b="1" dirty="0" smtClean="0">
                <a:solidFill>
                  <a:srgbClr val="006699"/>
                </a:solidFill>
                <a:latin typeface="Tahoma" pitchFamily="34" charset="0"/>
                <a:ea typeface="Tahoma" pitchFamily="34" charset="0"/>
                <a:cs typeface="Tahoma" pitchFamily="34" charset="0"/>
              </a:rPr>
              <a:t> </a:t>
            </a:r>
            <a:r>
              <a:rPr lang="it-IT" sz="1800" b="1" dirty="0" err="1" smtClean="0">
                <a:solidFill>
                  <a:srgbClr val="006699"/>
                </a:solidFill>
                <a:latin typeface="Tahoma" pitchFamily="34" charset="0"/>
                <a:ea typeface="Tahoma" pitchFamily="34" charset="0"/>
                <a:cs typeface="Tahoma" pitchFamily="34" charset="0"/>
              </a:rPr>
              <a:t>Advice</a:t>
            </a:r>
            <a:r>
              <a:rPr lang="it-IT" sz="1800" dirty="0" smtClean="0">
                <a:solidFill>
                  <a:srgbClr val="006699"/>
                </a:solidFill>
                <a:latin typeface="Tahoma" pitchFamily="34" charset="0"/>
                <a:ea typeface="Tahoma" pitchFamily="34" charset="0"/>
                <a:cs typeface="Tahoma" pitchFamily="34" charset="0"/>
              </a:rPr>
              <a:t> soprattutto a livello preclinico</a:t>
            </a:r>
            <a:endParaRPr lang="it-IT" sz="2000" dirty="0" smtClean="0">
              <a:solidFill>
                <a:srgbClr val="006699"/>
              </a:solidFill>
              <a:latin typeface="Tahoma" pitchFamily="34" charset="0"/>
              <a:ea typeface="Tahoma" pitchFamily="34" charset="0"/>
              <a:cs typeface="Tahoma" pitchFamily="34" charset="0"/>
            </a:endParaRPr>
          </a:p>
          <a:p>
            <a:pPr marL="266700" indent="-266700">
              <a:lnSpc>
                <a:spcPct val="114000"/>
              </a:lnSpc>
              <a:spcBef>
                <a:spcPts val="600"/>
              </a:spcBef>
              <a:buFont typeface="Wingdings" pitchFamily="2" charset="2"/>
              <a:buChar char="Ø"/>
              <a:tabLst>
                <a:tab pos="85725" algn="l"/>
              </a:tabLst>
            </a:pPr>
            <a:endParaRPr lang="en-US" sz="2000" dirty="0" smtClean="0">
              <a:solidFill>
                <a:schemeClr val="folHlink"/>
              </a:solidFill>
              <a:latin typeface="Tahoma" pitchFamily="34" charset="0"/>
              <a:ea typeface="Tahoma" pitchFamily="34" charset="0"/>
              <a:cs typeface="Tahoma" pitchFamily="34" charset="0"/>
            </a:endParaRPr>
          </a:p>
          <a:p>
            <a:pPr marL="266700" indent="-266700">
              <a:lnSpc>
                <a:spcPct val="114000"/>
              </a:lnSpc>
              <a:spcBef>
                <a:spcPts val="600"/>
              </a:spcBef>
              <a:buFont typeface="Wingdings" pitchFamily="2" charset="2"/>
              <a:buChar char="Ø"/>
              <a:tabLst>
                <a:tab pos="85725" algn="l"/>
              </a:tabLst>
            </a:pPr>
            <a:endParaRPr lang="it-IT" sz="2000" dirty="0" smtClean="0">
              <a:solidFill>
                <a:schemeClr val="folHlin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7429663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emagl.png"/>
          <p:cNvPicPr>
            <a:picLocks noChangeAspect="1"/>
          </p:cNvPicPr>
          <p:nvPr/>
        </p:nvPicPr>
        <p:blipFill rotWithShape="1">
          <a:blip r:embed="rId2" cstate="print">
            <a:extLst>
              <a:ext uri="{28A0092B-C50C-407E-A947-70E740481C1C}">
                <a14:useLocalDpi xmlns:a14="http://schemas.microsoft.com/office/drawing/2010/main" val="0"/>
              </a:ext>
            </a:extLst>
          </a:blip>
          <a:srcRect l="44231" t="82042" r="5786" b="2535"/>
          <a:stretch/>
        </p:blipFill>
        <p:spPr>
          <a:xfrm>
            <a:off x="4823654" y="5458477"/>
            <a:ext cx="3904864" cy="850843"/>
          </a:xfrm>
          <a:prstGeom prst="rect">
            <a:avLst/>
          </a:prstGeom>
        </p:spPr>
      </p:pic>
      <p:sp>
        <p:nvSpPr>
          <p:cNvPr id="4" name="CasellaDiTesto 3"/>
          <p:cNvSpPr txBox="1"/>
          <p:nvPr/>
        </p:nvSpPr>
        <p:spPr>
          <a:xfrm>
            <a:off x="953061" y="683984"/>
            <a:ext cx="7237879" cy="584776"/>
          </a:xfrm>
          <a:prstGeom prst="rect">
            <a:avLst/>
          </a:prstGeom>
          <a:noFill/>
        </p:spPr>
        <p:txBody>
          <a:bodyPr wrap="none" rtlCol="0">
            <a:spAutoFit/>
          </a:bodyPr>
          <a:lstStyle/>
          <a:p>
            <a:pPr>
              <a:buNone/>
            </a:pPr>
            <a:r>
              <a:rPr lang="it-IT" dirty="0" smtClean="0">
                <a:solidFill>
                  <a:srgbClr val="006699"/>
                </a:solidFill>
                <a:latin typeface="Tahoma" pitchFamily="34" charset="0"/>
                <a:ea typeface="Tahoma" pitchFamily="34" charset="0"/>
                <a:cs typeface="Tahoma" pitchFamily="34" charset="0"/>
              </a:rPr>
              <a:t>Il </a:t>
            </a:r>
            <a:r>
              <a:rPr lang="it-IT" i="1" dirty="0" smtClean="0">
                <a:solidFill>
                  <a:srgbClr val="006699"/>
                </a:solidFill>
                <a:latin typeface="Tahoma" pitchFamily="34" charset="0"/>
                <a:ea typeface="Tahoma" pitchFamily="34" charset="0"/>
                <a:cs typeface="Tahoma" pitchFamily="34" charset="0"/>
              </a:rPr>
              <a:t>corpus</a:t>
            </a:r>
            <a:r>
              <a:rPr lang="it-IT" dirty="0" smtClean="0">
                <a:solidFill>
                  <a:srgbClr val="006699"/>
                </a:solidFill>
                <a:latin typeface="Tahoma" pitchFamily="34" charset="0"/>
                <a:ea typeface="Tahoma" pitchFamily="34" charset="0"/>
                <a:cs typeface="Tahoma" pitchFamily="34" charset="0"/>
              </a:rPr>
              <a:t> </a:t>
            </a:r>
            <a:r>
              <a:rPr lang="it-IT" dirty="0" err="1" smtClean="0">
                <a:solidFill>
                  <a:srgbClr val="006699"/>
                </a:solidFill>
                <a:latin typeface="Tahoma" pitchFamily="34" charset="0"/>
                <a:ea typeface="Tahoma" pitchFamily="34" charset="0"/>
                <a:cs typeface="Tahoma" pitchFamily="34" charset="0"/>
              </a:rPr>
              <a:t>regolatorio</a:t>
            </a:r>
            <a:r>
              <a:rPr lang="it-IT" dirty="0" smtClean="0">
                <a:solidFill>
                  <a:srgbClr val="006699"/>
                </a:solidFill>
                <a:latin typeface="Tahoma" pitchFamily="34" charset="0"/>
                <a:ea typeface="Tahoma" pitchFamily="34" charset="0"/>
                <a:cs typeface="Tahoma" pitchFamily="34" charset="0"/>
              </a:rPr>
              <a:t> - Linee guida EMA</a:t>
            </a:r>
            <a:endParaRPr lang="it-IT" dirty="0">
              <a:solidFill>
                <a:srgbClr val="006699"/>
              </a:solidFill>
              <a:latin typeface="Tahoma" pitchFamily="34" charset="0"/>
              <a:ea typeface="Tahoma" pitchFamily="34" charset="0"/>
              <a:cs typeface="Tahoma" pitchFamily="34" charset="0"/>
            </a:endParaRPr>
          </a:p>
        </p:txBody>
      </p:sp>
      <p:pic>
        <p:nvPicPr>
          <p:cNvPr id="2" name="Immagine 1" descr="emagl.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9240" t="16253" r="14876" b="29067"/>
          <a:stretch/>
        </p:blipFill>
        <p:spPr>
          <a:xfrm>
            <a:off x="1259632" y="1412776"/>
            <a:ext cx="6408711" cy="4176464"/>
          </a:xfrm>
          <a:prstGeom prst="rect">
            <a:avLst/>
          </a:prstGeom>
        </p:spPr>
      </p:pic>
    </p:spTree>
    <p:extLst>
      <p:ext uri="{BB962C8B-B14F-4D97-AF65-F5344CB8AC3E}">
        <p14:creationId xmlns:p14="http://schemas.microsoft.com/office/powerpoint/2010/main" val="4459266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75418" y="687611"/>
            <a:ext cx="8793163" cy="365125"/>
          </a:xfrm>
        </p:spPr>
        <p:txBody>
          <a:bodyPr/>
          <a:lstStyle/>
          <a:p>
            <a:r>
              <a:rPr lang="en-US" sz="3200" dirty="0" err="1">
                <a:solidFill>
                  <a:srgbClr val="006699"/>
                </a:solidFill>
                <a:latin typeface="Tahoma" pitchFamily="34" charset="0"/>
                <a:ea typeface="Tahoma" pitchFamily="34" charset="0"/>
                <a:cs typeface="Tahoma" pitchFamily="34" charset="0"/>
              </a:rPr>
              <a:t>Processo</a:t>
            </a:r>
            <a:r>
              <a:rPr lang="en-US" sz="3200" dirty="0" smtClean="0">
                <a:solidFill>
                  <a:srgbClr val="006699"/>
                </a:solidFill>
                <a:latin typeface="Tahoma" pitchFamily="34" charset="0"/>
                <a:ea typeface="Tahoma" pitchFamily="34" charset="0"/>
                <a:cs typeface="Tahoma" pitchFamily="34" charset="0"/>
              </a:rPr>
              <a:t> </a:t>
            </a:r>
            <a:r>
              <a:rPr lang="en-US" sz="3200" dirty="0" err="1">
                <a:solidFill>
                  <a:srgbClr val="006699"/>
                </a:solidFill>
                <a:latin typeface="Tahoma" pitchFamily="34" charset="0"/>
                <a:ea typeface="Tahoma" pitchFamily="34" charset="0"/>
                <a:cs typeface="Tahoma" pitchFamily="34" charset="0"/>
              </a:rPr>
              <a:t>autorizzativo</a:t>
            </a:r>
            <a:endParaRPr lang="it-IT" sz="3200" dirty="0">
              <a:solidFill>
                <a:srgbClr val="006699"/>
              </a:solidFill>
              <a:latin typeface="Tahoma" pitchFamily="34" charset="0"/>
              <a:ea typeface="Tahoma" pitchFamily="34" charset="0"/>
              <a:cs typeface="Tahoma" pitchFamily="34" charset="0"/>
            </a:endParaRPr>
          </a:p>
        </p:txBody>
      </p:sp>
      <p:sp>
        <p:nvSpPr>
          <p:cNvPr id="50179" name="Rectangle 3"/>
          <p:cNvSpPr>
            <a:spLocks noGrp="1" noChangeArrowheads="1"/>
          </p:cNvSpPr>
          <p:nvPr>
            <p:ph type="body" idx="4294967295"/>
          </p:nvPr>
        </p:nvSpPr>
        <p:spPr>
          <a:xfrm>
            <a:off x="144016" y="1085106"/>
            <a:ext cx="8676456" cy="5080198"/>
          </a:xfrm>
        </p:spPr>
        <p:txBody>
          <a:bodyPr/>
          <a:lstStyle/>
          <a:p>
            <a:pPr marL="355600" indent="-355600" algn="just">
              <a:spcBef>
                <a:spcPts val="600"/>
              </a:spcBef>
              <a:spcAft>
                <a:spcPts val="600"/>
              </a:spcAft>
              <a:buFont typeface="Wingdings" pitchFamily="2" charset="2"/>
              <a:buChar char="Ø"/>
            </a:pPr>
            <a:r>
              <a:rPr lang="it-IT" sz="1800" dirty="0" smtClean="0">
                <a:solidFill>
                  <a:srgbClr val="006699"/>
                </a:solidFill>
                <a:latin typeface="Tahoma" pitchFamily="34" charset="0"/>
                <a:ea typeface="Tahoma" pitchFamily="34" charset="0"/>
                <a:cs typeface="Tahoma" pitchFamily="34" charset="0"/>
              </a:rPr>
              <a:t>Al fine di ottenere l’autorizzazione all’immissione in commercio di un prodotto biosimilare, l’azienda produttrice è tenuta a dimostrare l’elevata similarità del </a:t>
            </a:r>
            <a:r>
              <a:rPr lang="it-IT" sz="1800" dirty="0">
                <a:solidFill>
                  <a:srgbClr val="006699"/>
                </a:solidFill>
                <a:latin typeface="Tahoma" pitchFamily="34" charset="0"/>
                <a:ea typeface="Tahoma" pitchFamily="34" charset="0"/>
                <a:cs typeface="Tahoma" pitchFamily="34" charset="0"/>
              </a:rPr>
              <a:t>b</a:t>
            </a:r>
            <a:r>
              <a:rPr lang="it-IT" sz="1800" dirty="0" smtClean="0">
                <a:solidFill>
                  <a:srgbClr val="006699"/>
                </a:solidFill>
                <a:latin typeface="Tahoma" pitchFamily="34" charset="0"/>
                <a:ea typeface="Tahoma" pitchFamily="34" charset="0"/>
                <a:cs typeface="Tahoma" pitchFamily="34" charset="0"/>
              </a:rPr>
              <a:t>iosimilare rispetto al prodotto di riferimento</a:t>
            </a:r>
            <a:r>
              <a:rPr lang="it-IT" sz="1800" i="1" dirty="0" smtClean="0">
                <a:solidFill>
                  <a:srgbClr val="006699"/>
                </a:solidFill>
                <a:latin typeface="Tahoma" pitchFamily="34" charset="0"/>
                <a:ea typeface="Tahoma" pitchFamily="34" charset="0"/>
                <a:cs typeface="Tahoma" pitchFamily="34" charset="0"/>
              </a:rPr>
              <a:t> </a:t>
            </a:r>
            <a:r>
              <a:rPr lang="it-IT" sz="1800" dirty="0" smtClean="0">
                <a:solidFill>
                  <a:srgbClr val="006699"/>
                </a:solidFill>
                <a:latin typeface="Tahoma" pitchFamily="34" charset="0"/>
                <a:ea typeface="Tahoma" pitchFamily="34" charset="0"/>
                <a:cs typeface="Tahoma" pitchFamily="34" charset="0"/>
              </a:rPr>
              <a:t>attraverso un processo definito.</a:t>
            </a:r>
          </a:p>
          <a:p>
            <a:pPr marL="355600" indent="-355600">
              <a:buFont typeface="Wingdings" pitchFamily="2" charset="2"/>
              <a:buChar char="Ø"/>
            </a:pPr>
            <a:r>
              <a:rPr lang="it-IT" sz="1800" dirty="0" smtClean="0">
                <a:solidFill>
                  <a:srgbClr val="006699"/>
                </a:solidFill>
                <a:latin typeface="Tahoma" pitchFamily="34" charset="0"/>
                <a:ea typeface="Tahoma" pitchFamily="34" charset="0"/>
                <a:cs typeface="Tahoma" pitchFamily="34" charset="0"/>
              </a:rPr>
              <a:t>E’ necessaria la presentazione di </a:t>
            </a:r>
            <a:r>
              <a:rPr lang="it-IT" sz="1800" dirty="0">
                <a:solidFill>
                  <a:srgbClr val="006699"/>
                </a:solidFill>
                <a:latin typeface="Tahoma" pitchFamily="34" charset="0"/>
                <a:ea typeface="Tahoma" pitchFamily="34" charset="0"/>
                <a:cs typeface="Tahoma" pitchFamily="34" charset="0"/>
              </a:rPr>
              <a:t>un dossier completo ed </a:t>
            </a:r>
            <a:r>
              <a:rPr lang="it-IT" sz="1800" dirty="0" smtClean="0">
                <a:solidFill>
                  <a:srgbClr val="006699"/>
                </a:solidFill>
                <a:latin typeface="Tahoma" pitchFamily="34" charset="0"/>
                <a:ea typeface="Tahoma" pitchFamily="34" charset="0"/>
                <a:cs typeface="Tahoma" pitchFamily="34" charset="0"/>
              </a:rPr>
              <a:t>esaustivo </a:t>
            </a:r>
          </a:p>
          <a:p>
            <a:pPr marL="531813" lvl="2" indent="-80963">
              <a:buClr>
                <a:srgbClr val="006699"/>
              </a:buClr>
              <a:buFont typeface="Wingdings" pitchFamily="2" charset="2"/>
              <a:buChar char="ü"/>
            </a:pPr>
            <a:r>
              <a:rPr lang="it-IT" sz="1800" dirty="0" smtClean="0">
                <a:solidFill>
                  <a:srgbClr val="006699"/>
                </a:solidFill>
                <a:latin typeface="Tahoma" pitchFamily="34" charset="0"/>
                <a:ea typeface="Tahoma" pitchFamily="34" charset="0"/>
                <a:cs typeface="Tahoma" pitchFamily="34" charset="0"/>
              </a:rPr>
              <a:t>con i risultati di caratterizzazione del prodotto</a:t>
            </a:r>
          </a:p>
          <a:p>
            <a:pPr marL="531813" lvl="2" indent="-80963">
              <a:buClr>
                <a:srgbClr val="006699"/>
              </a:buClr>
              <a:buFont typeface="Wingdings" pitchFamily="2" charset="2"/>
              <a:buChar char="ü"/>
            </a:pPr>
            <a:r>
              <a:rPr lang="it-IT" sz="1800" dirty="0" smtClean="0">
                <a:solidFill>
                  <a:srgbClr val="006699"/>
                </a:solidFill>
                <a:latin typeface="Tahoma" pitchFamily="34" charset="0"/>
                <a:ea typeface="Tahoma" pitchFamily="34" charset="0"/>
                <a:cs typeface="Tahoma" pitchFamily="34" charset="0"/>
              </a:rPr>
              <a:t>con i risultati dei test-preclinici</a:t>
            </a:r>
          </a:p>
          <a:p>
            <a:pPr marL="531813" lvl="2" indent="-80963">
              <a:buClr>
                <a:srgbClr val="006699"/>
              </a:buClr>
              <a:buFont typeface="Wingdings" pitchFamily="2" charset="2"/>
              <a:buChar char="ü"/>
            </a:pPr>
            <a:r>
              <a:rPr lang="it-IT" sz="1800" dirty="0" smtClean="0">
                <a:solidFill>
                  <a:srgbClr val="006699"/>
                </a:solidFill>
                <a:latin typeface="Tahoma" pitchFamily="34" charset="0"/>
                <a:ea typeface="Tahoma" pitchFamily="34" charset="0"/>
                <a:cs typeface="Tahoma" pitchFamily="34" charset="0"/>
              </a:rPr>
              <a:t>con i risultati del trial clinici </a:t>
            </a:r>
          </a:p>
          <a:p>
            <a:pPr marL="355600" indent="-355600">
              <a:lnSpc>
                <a:spcPct val="40000"/>
              </a:lnSpc>
              <a:buFont typeface="Wingdings" pitchFamily="2" charset="2"/>
              <a:buChar char="Ø"/>
            </a:pPr>
            <a:endParaRPr lang="it-IT" sz="1800" dirty="0" smtClean="0">
              <a:solidFill>
                <a:srgbClr val="006699"/>
              </a:solidFill>
              <a:latin typeface="Tahoma" pitchFamily="34" charset="0"/>
              <a:ea typeface="Tahoma" pitchFamily="34" charset="0"/>
              <a:cs typeface="Tahoma" pitchFamily="34" charset="0"/>
            </a:endParaRPr>
          </a:p>
          <a:p>
            <a:pPr marL="355600" indent="-355600">
              <a:buFont typeface="Wingdings" pitchFamily="2" charset="2"/>
              <a:buChar char="Ø"/>
            </a:pPr>
            <a:r>
              <a:rPr lang="it-IT" sz="1800" dirty="0" smtClean="0">
                <a:solidFill>
                  <a:srgbClr val="006699"/>
                </a:solidFill>
                <a:latin typeface="Tahoma" pitchFamily="34" charset="0"/>
                <a:ea typeface="Tahoma" pitchFamily="34" charset="0"/>
                <a:cs typeface="Tahoma" pitchFamily="34" charset="0"/>
              </a:rPr>
              <a:t>A differenza dei farmaci generici </a:t>
            </a:r>
            <a:r>
              <a:rPr lang="it-IT" sz="1800" b="1" u="sng" dirty="0" smtClean="0">
                <a:solidFill>
                  <a:srgbClr val="006699"/>
                </a:solidFill>
                <a:latin typeface="Tahoma" pitchFamily="34" charset="0"/>
                <a:ea typeface="Tahoma" pitchFamily="34" charset="0"/>
                <a:cs typeface="Tahoma" pitchFamily="34" charset="0"/>
              </a:rPr>
              <a:t>non è sufficiente</a:t>
            </a:r>
            <a:r>
              <a:rPr lang="it-IT" sz="1800" dirty="0" smtClean="0">
                <a:solidFill>
                  <a:srgbClr val="006699"/>
                </a:solidFill>
                <a:latin typeface="Tahoma" pitchFamily="34" charset="0"/>
                <a:ea typeface="Tahoma" pitchFamily="34" charset="0"/>
                <a:cs typeface="Tahoma" pitchFamily="34" charset="0"/>
              </a:rPr>
              <a:t> presentare solamente i risultati di </a:t>
            </a:r>
            <a:r>
              <a:rPr lang="it-IT" sz="1800" dirty="0" err="1" smtClean="0">
                <a:solidFill>
                  <a:srgbClr val="006699"/>
                </a:solidFill>
                <a:latin typeface="Tahoma" pitchFamily="34" charset="0"/>
                <a:ea typeface="Tahoma" pitchFamily="34" charset="0"/>
                <a:cs typeface="Tahoma" pitchFamily="34" charset="0"/>
              </a:rPr>
              <a:t>bioequivalenza</a:t>
            </a:r>
            <a:r>
              <a:rPr lang="it-IT" sz="1800" dirty="0" smtClean="0">
                <a:solidFill>
                  <a:srgbClr val="006699"/>
                </a:solidFill>
                <a:latin typeface="Tahoma" pitchFamily="34" charset="0"/>
                <a:ea typeface="Tahoma" pitchFamily="34" charset="0"/>
                <a:cs typeface="Tahoma" pitchFamily="34" charset="0"/>
              </a:rPr>
              <a:t>.</a:t>
            </a:r>
          </a:p>
          <a:p>
            <a:pPr marL="355600" indent="-355600">
              <a:buFont typeface="Wingdings" pitchFamily="2" charset="2"/>
              <a:buChar char="Ø"/>
            </a:pPr>
            <a:endParaRPr lang="it-IT" sz="1800" dirty="0" smtClean="0">
              <a:solidFill>
                <a:srgbClr val="006699"/>
              </a:solidFill>
              <a:latin typeface="Tahoma" pitchFamily="34" charset="0"/>
              <a:ea typeface="Tahoma" pitchFamily="34" charset="0"/>
              <a:cs typeface="Tahoma" pitchFamily="34" charset="0"/>
            </a:endParaRPr>
          </a:p>
          <a:p>
            <a:pPr marL="355600" indent="-355600">
              <a:buFont typeface="Wingdings" pitchFamily="2" charset="2"/>
              <a:buChar char="Ø"/>
            </a:pPr>
            <a:endParaRPr lang="it-IT" sz="1800" dirty="0" smtClean="0">
              <a:solidFill>
                <a:srgbClr val="006699"/>
              </a:solidFill>
              <a:latin typeface="Tahoma" pitchFamily="34" charset="0"/>
              <a:ea typeface="Tahoma" pitchFamily="34" charset="0"/>
              <a:cs typeface="Tahoma" pitchFamily="34" charset="0"/>
            </a:endParaRPr>
          </a:p>
          <a:p>
            <a:pPr marL="355600" indent="-355600">
              <a:buFont typeface="Wingdings" pitchFamily="2" charset="2"/>
              <a:buChar char="Ø"/>
            </a:pPr>
            <a:r>
              <a:rPr lang="en-US" sz="1800" dirty="0" err="1" smtClean="0">
                <a:solidFill>
                  <a:srgbClr val="006699"/>
                </a:solidFill>
                <a:latin typeface="Tahoma" pitchFamily="34" charset="0"/>
                <a:ea typeface="Tahoma" pitchFamily="34" charset="0"/>
                <a:cs typeface="Tahoma" pitchFamily="34" charset="0"/>
              </a:rPr>
              <a:t>Devono</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essere</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forniti</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i</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risultati</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dei</a:t>
            </a:r>
            <a:r>
              <a:rPr lang="en-US" sz="1800" dirty="0" smtClean="0">
                <a:solidFill>
                  <a:srgbClr val="006699"/>
                </a:solidFill>
                <a:latin typeface="Tahoma" pitchFamily="34" charset="0"/>
                <a:ea typeface="Tahoma" pitchFamily="34" charset="0"/>
                <a:cs typeface="Tahoma" pitchFamily="34" charset="0"/>
              </a:rPr>
              <a:t> test pre-</a:t>
            </a:r>
            <a:r>
              <a:rPr lang="en-US" sz="1800" dirty="0" err="1" smtClean="0">
                <a:solidFill>
                  <a:srgbClr val="006699"/>
                </a:solidFill>
                <a:latin typeface="Tahoma" pitchFamily="34" charset="0"/>
                <a:ea typeface="Tahoma" pitchFamily="34" charset="0"/>
                <a:cs typeface="Tahoma" pitchFamily="34" charset="0"/>
              </a:rPr>
              <a:t>clinici</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appropriati</a:t>
            </a:r>
            <a:r>
              <a:rPr lang="en-US" sz="1800" dirty="0" smtClean="0">
                <a:solidFill>
                  <a:srgbClr val="006699"/>
                </a:solidFill>
                <a:latin typeface="Tahoma" pitchFamily="34" charset="0"/>
                <a:ea typeface="Tahoma" pitchFamily="34" charset="0"/>
                <a:cs typeface="Tahoma" pitchFamily="34" charset="0"/>
              </a:rPr>
              <a:t> e </a:t>
            </a:r>
            <a:r>
              <a:rPr lang="en-US" sz="1800" dirty="0" err="1" smtClean="0">
                <a:solidFill>
                  <a:srgbClr val="006699"/>
                </a:solidFill>
                <a:latin typeface="Tahoma" pitchFamily="34" charset="0"/>
                <a:ea typeface="Tahoma" pitchFamily="34" charset="0"/>
                <a:cs typeface="Tahoma" pitchFamily="34" charset="0"/>
              </a:rPr>
              <a:t>dei</a:t>
            </a:r>
            <a:r>
              <a:rPr lang="en-US" sz="1800" dirty="0" smtClean="0">
                <a:solidFill>
                  <a:srgbClr val="006699"/>
                </a:solidFill>
                <a:latin typeface="Tahoma" pitchFamily="34" charset="0"/>
                <a:ea typeface="Tahoma" pitchFamily="34" charset="0"/>
                <a:cs typeface="Tahoma" pitchFamily="34" charset="0"/>
              </a:rPr>
              <a:t> trial </a:t>
            </a:r>
            <a:r>
              <a:rPr lang="en-US" sz="1800" dirty="0" err="1" smtClean="0">
                <a:solidFill>
                  <a:srgbClr val="006699"/>
                </a:solidFill>
                <a:latin typeface="Tahoma" pitchFamily="34" charset="0"/>
                <a:ea typeface="Tahoma" pitchFamily="34" charset="0"/>
                <a:cs typeface="Tahoma" pitchFamily="34" charset="0"/>
              </a:rPr>
              <a:t>clinici</a:t>
            </a:r>
            <a:r>
              <a:rPr lang="en-US" sz="1800" dirty="0" smtClean="0">
                <a:solidFill>
                  <a:srgbClr val="006699"/>
                </a:solidFill>
                <a:latin typeface="Tahoma" pitchFamily="34" charset="0"/>
                <a:ea typeface="Tahoma" pitchFamily="34" charset="0"/>
                <a:cs typeface="Tahoma" pitchFamily="34" charset="0"/>
              </a:rPr>
              <a:t>. </a:t>
            </a:r>
          </a:p>
          <a:p>
            <a:pPr marL="355600" indent="-355600">
              <a:lnSpc>
                <a:spcPct val="60000"/>
              </a:lnSpc>
              <a:buFont typeface="Wingdings" pitchFamily="2" charset="2"/>
              <a:buChar char="Ø"/>
            </a:pPr>
            <a:endParaRPr lang="en-US" sz="1800" dirty="0" smtClean="0">
              <a:solidFill>
                <a:srgbClr val="006699"/>
              </a:solidFill>
              <a:latin typeface="Tahoma" pitchFamily="34" charset="0"/>
              <a:ea typeface="Tahoma" pitchFamily="34" charset="0"/>
              <a:cs typeface="Tahoma" pitchFamily="34" charset="0"/>
            </a:endParaRPr>
          </a:p>
          <a:p>
            <a:pPr marL="355600" indent="-355600">
              <a:buFont typeface="Wingdings" pitchFamily="2" charset="2"/>
              <a:buChar char="Ø"/>
            </a:pPr>
            <a:r>
              <a:rPr lang="en-US" sz="1800" dirty="0" smtClean="0">
                <a:solidFill>
                  <a:srgbClr val="006699"/>
                </a:solidFill>
                <a:latin typeface="Tahoma" pitchFamily="34" charset="0"/>
                <a:ea typeface="Tahoma" pitchFamily="34" charset="0"/>
                <a:cs typeface="Tahoma" pitchFamily="34" charset="0"/>
              </a:rPr>
              <a:t>La </a:t>
            </a:r>
            <a:r>
              <a:rPr lang="en-US" sz="1800" dirty="0" err="1" smtClean="0">
                <a:solidFill>
                  <a:srgbClr val="006699"/>
                </a:solidFill>
                <a:latin typeface="Tahoma" pitchFamily="34" charset="0"/>
                <a:ea typeface="Tahoma" pitchFamily="34" charset="0"/>
                <a:cs typeface="Tahoma" pitchFamily="34" charset="0"/>
              </a:rPr>
              <a:t>tipologia</a:t>
            </a:r>
            <a:r>
              <a:rPr lang="en-US" sz="1800" dirty="0" smtClean="0">
                <a:solidFill>
                  <a:srgbClr val="006699"/>
                </a:solidFill>
                <a:latin typeface="Tahoma" pitchFamily="34" charset="0"/>
                <a:ea typeface="Tahoma" pitchFamily="34" charset="0"/>
                <a:cs typeface="Tahoma" pitchFamily="34" charset="0"/>
              </a:rPr>
              <a:t> e la </a:t>
            </a:r>
            <a:r>
              <a:rPr lang="en-US" sz="1800" dirty="0" err="1" smtClean="0">
                <a:solidFill>
                  <a:srgbClr val="006699"/>
                </a:solidFill>
                <a:latin typeface="Tahoma" pitchFamily="34" charset="0"/>
                <a:ea typeface="Tahoma" pitchFamily="34" charset="0"/>
                <a:cs typeface="Tahoma" pitchFamily="34" charset="0"/>
              </a:rPr>
              <a:t>quantità</a:t>
            </a:r>
            <a:r>
              <a:rPr lang="en-US" sz="1800" dirty="0" smtClean="0">
                <a:solidFill>
                  <a:srgbClr val="006699"/>
                </a:solidFill>
                <a:latin typeface="Tahoma" pitchFamily="34" charset="0"/>
                <a:ea typeface="Tahoma" pitchFamily="34" charset="0"/>
                <a:cs typeface="Tahoma" pitchFamily="34" charset="0"/>
              </a:rPr>
              <a:t> di </a:t>
            </a:r>
            <a:r>
              <a:rPr lang="en-US" sz="1800" dirty="0" err="1" smtClean="0">
                <a:solidFill>
                  <a:srgbClr val="006699"/>
                </a:solidFill>
                <a:latin typeface="Tahoma" pitchFamily="34" charset="0"/>
                <a:ea typeface="Tahoma" pitchFamily="34" charset="0"/>
                <a:cs typeface="Tahoma" pitchFamily="34" charset="0"/>
              </a:rPr>
              <a:t>informazioni</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supplementari</a:t>
            </a:r>
            <a:r>
              <a:rPr lang="en-US" sz="1800" dirty="0" smtClean="0">
                <a:solidFill>
                  <a:srgbClr val="006699"/>
                </a:solidFill>
                <a:latin typeface="Tahoma" pitchFamily="34" charset="0"/>
                <a:ea typeface="Tahoma" pitchFamily="34" charset="0"/>
                <a:cs typeface="Tahoma" pitchFamily="34" charset="0"/>
              </a:rPr>
              <a:t> da </a:t>
            </a:r>
            <a:r>
              <a:rPr lang="en-US" sz="1800" dirty="0" err="1" smtClean="0">
                <a:solidFill>
                  <a:srgbClr val="006699"/>
                </a:solidFill>
                <a:latin typeface="Tahoma" pitchFamily="34" charset="0"/>
                <a:ea typeface="Tahoma" pitchFamily="34" charset="0"/>
                <a:cs typeface="Tahoma" pitchFamily="34" charset="0"/>
              </a:rPr>
              <a:t>fornire</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deve</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aderire</a:t>
            </a:r>
            <a:r>
              <a:rPr lang="en-US" sz="1800" dirty="0" smtClean="0">
                <a:solidFill>
                  <a:srgbClr val="006699"/>
                </a:solidFill>
                <a:latin typeface="Tahoma" pitchFamily="34" charset="0"/>
                <a:ea typeface="Tahoma" pitchFamily="34" charset="0"/>
                <a:cs typeface="Tahoma" pitchFamily="34" charset="0"/>
              </a:rPr>
              <a:t> a </a:t>
            </a:r>
            <a:r>
              <a:rPr lang="en-US" sz="1800" dirty="0" err="1" smtClean="0">
                <a:solidFill>
                  <a:srgbClr val="006699"/>
                </a:solidFill>
                <a:latin typeface="Tahoma" pitchFamily="34" charset="0"/>
                <a:ea typeface="Tahoma" pitchFamily="34" charset="0"/>
                <a:cs typeface="Tahoma" pitchFamily="34" charset="0"/>
              </a:rPr>
              <a:t>quanto</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riportato</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nell’allegato</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tecnico</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della</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Direttiva</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Europea</a:t>
            </a:r>
            <a:r>
              <a:rPr lang="en-US" sz="1800" dirty="0" smtClean="0">
                <a:solidFill>
                  <a:srgbClr val="006699"/>
                </a:solidFill>
                <a:latin typeface="Tahoma" pitchFamily="34" charset="0"/>
                <a:ea typeface="Tahoma" pitchFamily="34" charset="0"/>
                <a:cs typeface="Tahoma" pitchFamily="34" charset="0"/>
              </a:rPr>
              <a:t> e </a:t>
            </a:r>
            <a:r>
              <a:rPr lang="en-US" sz="1800" dirty="0" err="1" smtClean="0">
                <a:solidFill>
                  <a:srgbClr val="006699"/>
                </a:solidFill>
                <a:latin typeface="Tahoma" pitchFamily="34" charset="0"/>
                <a:ea typeface="Tahoma" pitchFamily="34" charset="0"/>
                <a:cs typeface="Tahoma" pitchFamily="34" charset="0"/>
              </a:rPr>
              <a:t>nelle</a:t>
            </a:r>
            <a:r>
              <a:rPr lang="en-US" sz="1800" dirty="0" smtClean="0">
                <a:solidFill>
                  <a:srgbClr val="006699"/>
                </a:solidFill>
                <a:latin typeface="Tahoma" pitchFamily="34" charset="0"/>
                <a:ea typeface="Tahoma" pitchFamily="34" charset="0"/>
                <a:cs typeface="Tahoma" pitchFamily="34" charset="0"/>
              </a:rPr>
              <a:t> relative </a:t>
            </a:r>
            <a:r>
              <a:rPr lang="en-US" sz="1800" dirty="0" err="1" smtClean="0">
                <a:solidFill>
                  <a:srgbClr val="006699"/>
                </a:solidFill>
                <a:latin typeface="Tahoma" pitchFamily="34" charset="0"/>
                <a:ea typeface="Tahoma" pitchFamily="34" charset="0"/>
                <a:cs typeface="Tahoma" pitchFamily="34" charset="0"/>
              </a:rPr>
              <a:t>Linee</a:t>
            </a:r>
            <a:r>
              <a:rPr lang="en-US" sz="1800" dirty="0" smtClean="0">
                <a:solidFill>
                  <a:srgbClr val="006699"/>
                </a:solidFill>
                <a:latin typeface="Tahoma" pitchFamily="34" charset="0"/>
                <a:ea typeface="Tahoma" pitchFamily="34" charset="0"/>
                <a:cs typeface="Tahoma" pitchFamily="34" charset="0"/>
              </a:rPr>
              <a:t> </a:t>
            </a:r>
            <a:r>
              <a:rPr lang="en-US" sz="1800" dirty="0" err="1" smtClean="0">
                <a:solidFill>
                  <a:srgbClr val="006699"/>
                </a:solidFill>
                <a:latin typeface="Tahoma" pitchFamily="34" charset="0"/>
                <a:ea typeface="Tahoma" pitchFamily="34" charset="0"/>
                <a:cs typeface="Tahoma" pitchFamily="34" charset="0"/>
              </a:rPr>
              <a:t>Guida</a:t>
            </a:r>
            <a:r>
              <a:rPr lang="en-US" sz="1800" dirty="0" smtClean="0">
                <a:solidFill>
                  <a:srgbClr val="006699"/>
                </a:solidFill>
                <a:latin typeface="Tahoma" pitchFamily="34" charset="0"/>
                <a:ea typeface="Tahoma" pitchFamily="34" charset="0"/>
                <a:cs typeface="Tahoma" pitchFamily="34" charset="0"/>
              </a:rPr>
              <a:t>. (e.g. </a:t>
            </a:r>
            <a:r>
              <a:rPr lang="en-US" sz="1800" i="1" dirty="0" smtClean="0">
                <a:solidFill>
                  <a:srgbClr val="006699"/>
                </a:solidFill>
                <a:latin typeface="Tahoma" pitchFamily="34" charset="0"/>
                <a:ea typeface="Tahoma" pitchFamily="34" charset="0"/>
                <a:cs typeface="Tahoma" pitchFamily="34" charset="0"/>
              </a:rPr>
              <a:t>Directive 2004/27/EC, Art. 10(4))</a:t>
            </a:r>
          </a:p>
          <a:p>
            <a:pPr marL="355600" indent="-355600">
              <a:buFont typeface="Wingdings" pitchFamily="2" charset="2"/>
              <a:buChar char="Ø"/>
            </a:pPr>
            <a:endParaRPr lang="en-US" sz="1800" i="1" dirty="0" smtClean="0">
              <a:solidFill>
                <a:srgbClr val="006699"/>
              </a:solidFill>
              <a:latin typeface="Tahoma" pitchFamily="34" charset="0"/>
              <a:ea typeface="Tahoma" pitchFamily="34" charset="0"/>
              <a:cs typeface="Tahoma" pitchFamily="34" charset="0"/>
            </a:endParaRPr>
          </a:p>
          <a:p>
            <a:pPr marL="266700" indent="0">
              <a:buFont typeface="Wingdings" pitchFamily="2" charset="2"/>
              <a:buChar char="Ø"/>
            </a:pPr>
            <a:endParaRPr lang="it-IT" sz="1800" dirty="0" smtClean="0">
              <a:solidFill>
                <a:srgbClr val="006699"/>
              </a:solidFill>
              <a:latin typeface="Tahoma" pitchFamily="34" charset="0"/>
              <a:ea typeface="Tahoma" pitchFamily="34" charset="0"/>
              <a:cs typeface="Tahoma" pitchFamily="34" charset="0"/>
            </a:endParaRPr>
          </a:p>
        </p:txBody>
      </p:sp>
      <p:sp>
        <p:nvSpPr>
          <p:cNvPr id="50180" name="AutoShape 4"/>
          <p:cNvSpPr>
            <a:spLocks noChangeArrowheads="1"/>
          </p:cNvSpPr>
          <p:nvPr/>
        </p:nvSpPr>
        <p:spPr bwMode="auto">
          <a:xfrm>
            <a:off x="4283968" y="3933056"/>
            <a:ext cx="649288" cy="648072"/>
          </a:xfrm>
          <a:prstGeom prst="downArrow">
            <a:avLst>
              <a:gd name="adj1" fmla="val 50000"/>
              <a:gd name="adj2" fmla="val 31999"/>
            </a:avLst>
          </a:prstGeom>
          <a:solidFill>
            <a:schemeClr val="accent6">
              <a:lumMod val="60000"/>
              <a:lumOff val="40000"/>
            </a:schemeClr>
          </a:solidFill>
          <a:ln>
            <a:headEnd/>
            <a:tailEnd/>
          </a:ln>
        </p:spPr>
        <p:style>
          <a:lnRef idx="3">
            <a:schemeClr val="lt1"/>
          </a:lnRef>
          <a:fillRef idx="1">
            <a:schemeClr val="accent6"/>
          </a:fillRef>
          <a:effectRef idx="1">
            <a:schemeClr val="accent6"/>
          </a:effectRef>
          <a:fontRef idx="minor">
            <a:schemeClr val="lt1"/>
          </a:fontRef>
        </p:style>
        <p:txBody>
          <a:bodyPr wrap="none" anchor="ctr"/>
          <a:lstStyle/>
          <a:p>
            <a:endParaRPr lang="it-IT" dirty="0"/>
          </a:p>
        </p:txBody>
      </p:sp>
      <p:sp>
        <p:nvSpPr>
          <p:cNvPr id="50181" name="AutoShape 5"/>
          <p:cNvSpPr>
            <a:spLocks noChangeArrowheads="1"/>
          </p:cNvSpPr>
          <p:nvPr/>
        </p:nvSpPr>
        <p:spPr bwMode="auto">
          <a:xfrm>
            <a:off x="3708400" y="3429000"/>
            <a:ext cx="792163" cy="720725"/>
          </a:xfrm>
          <a:prstGeom prst="downArrow">
            <a:avLst>
              <a:gd name="adj1" fmla="val 50000"/>
              <a:gd name="adj2" fmla="val 25000"/>
            </a:avLst>
          </a:prstGeom>
          <a:noFill/>
          <a:ln w="9525" algn="ctr">
            <a:noFill/>
            <a:miter lim="800000"/>
            <a:headEnd/>
            <a:tailEnd/>
          </a:ln>
        </p:spPr>
        <p:txBody>
          <a:bodyPr wrap="none" anchor="ctr"/>
          <a:lstStyle/>
          <a:p>
            <a:endParaRPr lang="it-IT"/>
          </a:p>
        </p:txBody>
      </p:sp>
    </p:spTree>
    <p:extLst>
      <p:ext uri="{BB962C8B-B14F-4D97-AF65-F5344CB8AC3E}">
        <p14:creationId xmlns:p14="http://schemas.microsoft.com/office/powerpoint/2010/main" val="16041299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0" y="4296420"/>
            <a:ext cx="9143999" cy="2012900"/>
          </a:xfrm>
          <a:prstGeom prst="rect">
            <a:avLst/>
          </a:prstGeom>
        </p:spPr>
        <p:txBody>
          <a:bodyPr/>
          <a:lstStyle/>
          <a:p>
            <a:pPr marL="177800" marR="0" lvl="0" indent="12700" algn="just" defTabSz="914400" rtl="0" eaLnBrk="0" fontAlgn="base" latinLnBrk="0" hangingPunct="0">
              <a:lnSpc>
                <a:spcPct val="100000"/>
              </a:lnSpc>
              <a:spcBef>
                <a:spcPct val="20000"/>
              </a:spcBef>
              <a:spcAft>
                <a:spcPct val="0"/>
              </a:spcAft>
              <a:buClrTx/>
              <a:buSzTx/>
              <a:buFont typeface="Wingdings" pitchFamily="2" charset="2"/>
              <a:buNone/>
              <a:tabLst/>
              <a:defRPr/>
            </a:pPr>
            <a:r>
              <a:rPr kumimoji="0" lang="it-IT" sz="1800" b="1" i="0" u="none" strike="noStrike" kern="0" cap="none" spc="0" normalizeH="0" baseline="0" noProof="0" dirty="0" smtClean="0">
                <a:ln>
                  <a:noFill/>
                </a:ln>
                <a:solidFill>
                  <a:srgbClr val="006699"/>
                </a:solidFill>
                <a:effectLst/>
                <a:uLnTx/>
                <a:uFillTx/>
                <a:latin typeface="Tahoma" pitchFamily="34" charset="0"/>
                <a:ea typeface="Tahoma" pitchFamily="34" charset="0"/>
                <a:cs typeface="Tahoma" pitchFamily="34" charset="0"/>
              </a:rPr>
              <a:t>L’esercizio di comparabilità </a:t>
            </a:r>
            <a:r>
              <a:rPr kumimoji="0" lang="it-IT" sz="1800" b="0" i="0" u="none" strike="noStrike" kern="0" cap="none" spc="0" normalizeH="0" baseline="0" noProof="0" dirty="0" smtClean="0">
                <a:ln>
                  <a:noFill/>
                </a:ln>
                <a:solidFill>
                  <a:srgbClr val="006699"/>
                </a:solidFill>
                <a:effectLst/>
                <a:uLnTx/>
                <a:uFillTx/>
                <a:latin typeface="Tahoma" pitchFamily="34" charset="0"/>
                <a:ea typeface="Tahoma" pitchFamily="34" charset="0"/>
                <a:cs typeface="Tahoma" pitchFamily="34" charset="0"/>
              </a:rPr>
              <a:t>è una procedura di confronto graduale (</a:t>
            </a:r>
            <a:r>
              <a:rPr kumimoji="0" lang="it-IT" sz="1800" b="0" i="0" u="none" strike="noStrike" kern="0" cap="none" spc="0" normalizeH="0" baseline="0" noProof="0" dirty="0" err="1" smtClean="0">
                <a:ln>
                  <a:noFill/>
                </a:ln>
                <a:solidFill>
                  <a:srgbClr val="006699"/>
                </a:solidFill>
                <a:effectLst/>
                <a:uLnTx/>
                <a:uFillTx/>
                <a:latin typeface="Tahoma" pitchFamily="34" charset="0"/>
                <a:ea typeface="Tahoma" pitchFamily="34" charset="0"/>
                <a:cs typeface="Tahoma" pitchFamily="34" charset="0"/>
              </a:rPr>
              <a:t>stepwise</a:t>
            </a:r>
            <a:r>
              <a:rPr kumimoji="0" lang="it-IT" sz="1800" b="0" i="0" u="none" strike="noStrike" kern="0" cap="none" spc="0" normalizeH="0" baseline="0" noProof="0" dirty="0" smtClean="0">
                <a:ln>
                  <a:noFill/>
                </a:ln>
                <a:solidFill>
                  <a:srgbClr val="006699"/>
                </a:solidFill>
                <a:effectLst/>
                <a:uLnTx/>
                <a:uFillTx/>
                <a:latin typeface="Tahoma" pitchFamily="34" charset="0"/>
                <a:ea typeface="Tahoma" pitchFamily="34" charset="0"/>
                <a:cs typeface="Tahoma" pitchFamily="34" charset="0"/>
              </a:rPr>
              <a:t>) che inizia dagli studi di qualità, procede con quelli preclinici di PK e PD e prosegue con i trial di efficacia clinica e di sicurezza. </a:t>
            </a:r>
          </a:p>
          <a:p>
            <a:pPr marL="177800" marR="0" lvl="0" indent="12700" algn="just" defTabSz="914400" rtl="0" eaLnBrk="0" fontAlgn="base" latinLnBrk="0" hangingPunct="0">
              <a:lnSpc>
                <a:spcPct val="100000"/>
              </a:lnSpc>
              <a:spcBef>
                <a:spcPct val="20000"/>
              </a:spcBef>
              <a:spcAft>
                <a:spcPct val="0"/>
              </a:spcAft>
              <a:buClrTx/>
              <a:buSzTx/>
              <a:buFont typeface="Wingdings" pitchFamily="2" charset="2"/>
              <a:buNone/>
              <a:tabLst/>
              <a:defRPr/>
            </a:pPr>
            <a:r>
              <a:rPr kumimoji="0" lang="it-IT" sz="1800" b="0" i="0" u="none" strike="noStrike" kern="0" cap="none" spc="0" normalizeH="0" baseline="0" noProof="0" dirty="0" smtClean="0">
                <a:ln>
                  <a:noFill/>
                </a:ln>
                <a:solidFill>
                  <a:srgbClr val="006699"/>
                </a:solidFill>
                <a:effectLst/>
                <a:uLnTx/>
                <a:uFillTx/>
                <a:latin typeface="Tahoma" pitchFamily="34" charset="0"/>
                <a:ea typeface="Tahoma" pitchFamily="34" charset="0"/>
                <a:cs typeface="Tahoma" pitchFamily="34" charset="0"/>
              </a:rPr>
              <a:t>Il concetto chiave è “</a:t>
            </a:r>
            <a:r>
              <a:rPr kumimoji="0" lang="it-IT" sz="1800" b="1" i="1" u="none" strike="noStrike" kern="0" cap="none" spc="0" normalizeH="0" baseline="0" noProof="0" dirty="0" err="1" smtClean="0">
                <a:ln>
                  <a:noFill/>
                </a:ln>
                <a:solidFill>
                  <a:srgbClr val="006699"/>
                </a:solidFill>
                <a:effectLst/>
                <a:uLnTx/>
                <a:uFillTx/>
                <a:latin typeface="Tahoma" pitchFamily="34" charset="0"/>
                <a:ea typeface="Tahoma" pitchFamily="34" charset="0"/>
                <a:cs typeface="Tahoma" pitchFamily="34" charset="0"/>
              </a:rPr>
              <a:t>similarity</a:t>
            </a:r>
            <a:r>
              <a:rPr kumimoji="0" lang="it-IT" sz="1800" b="1" i="1" u="none" strike="noStrike" kern="0" cap="none" spc="0" normalizeH="0" baseline="0" noProof="0" dirty="0" smtClean="0">
                <a:ln>
                  <a:noFill/>
                </a:ln>
                <a:solidFill>
                  <a:srgbClr val="006699"/>
                </a:solidFill>
                <a:effectLst/>
                <a:uLnTx/>
                <a:uFillTx/>
                <a:latin typeface="Tahoma" pitchFamily="34" charset="0"/>
                <a:ea typeface="Tahoma" pitchFamily="34" charset="0"/>
                <a:cs typeface="Tahoma" pitchFamily="34" charset="0"/>
              </a:rPr>
              <a:t> </a:t>
            </a:r>
            <a:r>
              <a:rPr kumimoji="0" lang="it-IT" sz="1800" b="1" i="1" u="none" strike="noStrike" kern="0" cap="none" spc="0" normalizeH="0" baseline="0" noProof="0" dirty="0" err="1" smtClean="0">
                <a:ln>
                  <a:noFill/>
                </a:ln>
                <a:solidFill>
                  <a:srgbClr val="006699"/>
                </a:solidFill>
                <a:effectLst/>
                <a:uLnTx/>
                <a:uFillTx/>
                <a:latin typeface="Tahoma" pitchFamily="34" charset="0"/>
                <a:ea typeface="Tahoma" pitchFamily="34" charset="0"/>
                <a:cs typeface="Tahoma" pitchFamily="34" charset="0"/>
              </a:rPr>
              <a:t>throughout</a:t>
            </a:r>
            <a:r>
              <a:rPr kumimoji="0" lang="it-IT" sz="1800" b="0" i="0" u="none" strike="noStrike" kern="0" cap="none" spc="0" normalizeH="0" baseline="0" noProof="0" dirty="0" smtClean="0">
                <a:ln>
                  <a:noFill/>
                </a:ln>
                <a:solidFill>
                  <a:srgbClr val="006699"/>
                </a:solidFill>
                <a:effectLst/>
                <a:uLnTx/>
                <a:uFillTx/>
                <a:latin typeface="Tahoma" pitchFamily="34" charset="0"/>
                <a:ea typeface="Tahoma" pitchFamily="34" charset="0"/>
                <a:cs typeface="Tahoma" pitchFamily="34" charset="0"/>
              </a:rPr>
              <a:t>” che stabilisce che il prodotto test (quando usato come prodotto terapeutico) non deve presentare alcuna differenza clinica significativa rispetto al prodotto </a:t>
            </a:r>
            <a:r>
              <a:rPr kumimoji="0" lang="it-IT" sz="1800" b="0" i="1" u="none" strike="noStrike" kern="0" cap="none" spc="0" normalizeH="0" baseline="0" noProof="0" dirty="0" err="1" smtClean="0">
                <a:ln>
                  <a:noFill/>
                </a:ln>
                <a:solidFill>
                  <a:srgbClr val="006699"/>
                </a:solidFill>
                <a:effectLst/>
                <a:uLnTx/>
                <a:uFillTx/>
                <a:latin typeface="Tahoma" pitchFamily="34" charset="0"/>
                <a:ea typeface="Tahoma" pitchFamily="34" charset="0"/>
                <a:cs typeface="Tahoma" pitchFamily="34" charset="0"/>
              </a:rPr>
              <a:t>reference</a:t>
            </a:r>
            <a:r>
              <a:rPr kumimoji="0" lang="it-IT" sz="1800" b="0" i="0" u="none" strike="noStrike" kern="0" cap="none" spc="0" normalizeH="0" baseline="0" noProof="0" dirty="0" smtClean="0">
                <a:ln>
                  <a:noFill/>
                </a:ln>
                <a:solidFill>
                  <a:srgbClr val="006699"/>
                </a:solidFill>
                <a:effectLst/>
                <a:uLnTx/>
                <a:uFillTx/>
                <a:latin typeface="Tahoma" pitchFamily="34" charset="0"/>
                <a:ea typeface="Tahoma" pitchFamily="34" charset="0"/>
                <a:cs typeface="Tahoma" pitchFamily="34" charset="0"/>
              </a:rPr>
              <a:t> </a:t>
            </a:r>
          </a:p>
          <a:p>
            <a:pPr marL="177800" marR="0" lvl="0" indent="12700" algn="just" defTabSz="914400" rtl="0" eaLnBrk="0" fontAlgn="base" latinLnBrk="0" hangingPunct="0">
              <a:lnSpc>
                <a:spcPct val="100000"/>
              </a:lnSpc>
              <a:spcBef>
                <a:spcPct val="20000"/>
              </a:spcBef>
              <a:spcAft>
                <a:spcPct val="0"/>
              </a:spcAft>
              <a:buClrTx/>
              <a:buSzTx/>
              <a:buFont typeface="Wingdings" pitchFamily="2" charset="2"/>
              <a:buNone/>
              <a:tabLst/>
              <a:defRPr/>
            </a:pPr>
            <a:r>
              <a:rPr kumimoji="0" lang="it-IT" sz="1800" b="1" i="0" u="none" strike="noStrike" kern="0" cap="none" spc="0" normalizeH="0" baseline="0" noProof="0" dirty="0" smtClean="0">
                <a:ln>
                  <a:noFill/>
                </a:ln>
                <a:solidFill>
                  <a:srgbClr val="006699"/>
                </a:solidFill>
                <a:effectLst/>
                <a:uLnTx/>
                <a:uFillTx/>
                <a:latin typeface="Tahoma" pitchFamily="34" charset="0"/>
                <a:ea typeface="Tahoma" pitchFamily="34" charset="0"/>
                <a:cs typeface="Tahoma" pitchFamily="34" charset="0"/>
              </a:rPr>
              <a:t>Qualità → Non clinica →Efficacia Clinica → Sicurezza Clinica (inclusa la </a:t>
            </a:r>
            <a:r>
              <a:rPr kumimoji="0" lang="it-IT" sz="1800" b="1" i="0" u="none" strike="noStrike" kern="0" cap="none" spc="0" normalizeH="0" baseline="0" noProof="0" dirty="0" err="1" smtClean="0">
                <a:ln>
                  <a:noFill/>
                </a:ln>
                <a:solidFill>
                  <a:srgbClr val="006699"/>
                </a:solidFill>
                <a:effectLst/>
                <a:uLnTx/>
                <a:uFillTx/>
                <a:latin typeface="Tahoma" pitchFamily="34" charset="0"/>
                <a:ea typeface="Tahoma" pitchFamily="34" charset="0"/>
                <a:cs typeface="Tahoma" pitchFamily="34" charset="0"/>
              </a:rPr>
              <a:t>immunogenicità</a:t>
            </a:r>
            <a:r>
              <a:rPr kumimoji="0" lang="it-IT" sz="1800" b="1" i="0" u="none" strike="noStrike" kern="0" cap="none" spc="0" normalizeH="0" baseline="0" noProof="0" dirty="0" smtClean="0">
                <a:ln>
                  <a:noFill/>
                </a:ln>
                <a:solidFill>
                  <a:srgbClr val="006699"/>
                </a:solidFill>
                <a:effectLst/>
                <a:uLnTx/>
                <a:uFillTx/>
                <a:latin typeface="Tahoma" pitchFamily="34" charset="0"/>
                <a:ea typeface="Tahoma" pitchFamily="34" charset="0"/>
                <a:cs typeface="Tahoma" pitchFamily="34" charset="0"/>
              </a:rPr>
              <a:t>)</a:t>
            </a:r>
          </a:p>
        </p:txBody>
      </p:sp>
      <p:sp>
        <p:nvSpPr>
          <p:cNvPr id="6" name="Rectangle 10"/>
          <p:cNvSpPr>
            <a:spLocks noChangeArrowheads="1"/>
          </p:cNvSpPr>
          <p:nvPr/>
        </p:nvSpPr>
        <p:spPr bwMode="auto">
          <a:xfrm>
            <a:off x="2051720" y="704309"/>
            <a:ext cx="5112568" cy="492443"/>
          </a:xfrm>
          <a:prstGeom prst="rect">
            <a:avLst/>
          </a:prstGeom>
          <a:noFill/>
          <a:ln w="9525">
            <a:noFill/>
            <a:miter lim="800000"/>
            <a:headEnd/>
            <a:tailEnd/>
          </a:ln>
        </p:spPr>
        <p:txBody>
          <a:bodyPr wrap="square" lIns="0" tIns="0" rIns="0" bIns="0">
            <a:spAutoFit/>
          </a:bodyPr>
          <a:lstStyle/>
          <a:p>
            <a:pPr defTabSz="912813" eaLnBrk="0" hangingPunct="0">
              <a:spcBef>
                <a:spcPct val="0"/>
              </a:spcBef>
              <a:buFontTx/>
              <a:buNone/>
            </a:pPr>
            <a:r>
              <a:rPr lang="it-IT" kern="0" dirty="0">
                <a:solidFill>
                  <a:srgbClr val="006699"/>
                </a:solidFill>
                <a:latin typeface="Tahoma" pitchFamily="34" charset="0"/>
                <a:ea typeface="Tahoma" pitchFamily="34" charset="0"/>
                <a:cs typeface="Tahoma" pitchFamily="34" charset="0"/>
              </a:rPr>
              <a:t>L’esercizio di comparabilità </a:t>
            </a:r>
            <a:endParaRPr lang="it-IT" sz="1800" dirty="0">
              <a:solidFill>
                <a:srgbClr val="006699"/>
              </a:solidFill>
              <a:latin typeface="Tahoma" pitchFamily="34" charset="0"/>
              <a:ea typeface="Tahoma" pitchFamily="34" charset="0"/>
              <a:cs typeface="Tahoma"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1818778" y="1340768"/>
            <a:ext cx="5633542" cy="28083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99847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it-IT"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it-IT" sz="3200" b="0" i="0" u="none" strike="noStrike" cap="none" normalizeH="0" baseline="0" smtClean="0">
            <a:ln>
              <a:noFill/>
            </a:ln>
            <a:solidFill>
              <a:schemeClr val="tx1"/>
            </a:solidFill>
            <a:effectLst/>
            <a:latin typeface="Arial" charset="0"/>
          </a:defRPr>
        </a:defPPr>
      </a:lstStyle>
    </a:lnDef>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Macintosh HD:Users:cnr:Desktop:AIFA:Convegni:Siviero.pot</Template>
  <TotalTime>12909</TotalTime>
  <Words>4487</Words>
  <Application>Microsoft Macintosh PowerPoint</Application>
  <PresentationFormat>Presentazione su schermo (4:3)</PresentationFormat>
  <Paragraphs>691</Paragraphs>
  <Slides>32</Slides>
  <Notes>11</Notes>
  <HiddenSlides>0</HiddenSlides>
  <MMClips>0</MMClips>
  <ScaleCrop>false</ScaleCrop>
  <HeadingPairs>
    <vt:vector size="4" baseType="variant">
      <vt:variant>
        <vt:lpstr>Tema</vt:lpstr>
      </vt:variant>
      <vt:variant>
        <vt:i4>5</vt:i4>
      </vt:variant>
      <vt:variant>
        <vt:lpstr>Titoli diapositive</vt:lpstr>
      </vt:variant>
      <vt:variant>
        <vt:i4>32</vt:i4>
      </vt:variant>
    </vt:vector>
  </HeadingPairs>
  <TitlesOfParts>
    <vt:vector size="37" baseType="lpstr">
      <vt:lpstr>Personalizza struttura</vt:lpstr>
      <vt:lpstr>Default Design</vt:lpstr>
      <vt:lpstr>1_Default Design</vt:lpstr>
      <vt:lpstr>Tema di Office</vt:lpstr>
      <vt:lpstr>1_Tema di Office</vt:lpstr>
      <vt:lpstr>Presentazione di PowerPoint</vt:lpstr>
      <vt:lpstr>Presentazione di PowerPoint</vt:lpstr>
      <vt:lpstr>Definizione di farmaco biosimilare</vt:lpstr>
      <vt:lpstr>I Biosimilari non sono…</vt:lpstr>
      <vt:lpstr>Il processo di autorizzazione</vt:lpstr>
      <vt:lpstr>Processo di autorizzazione</vt:lpstr>
      <vt:lpstr>Presentazione di PowerPoint</vt:lpstr>
      <vt:lpstr>Processo autorizzativo</vt:lpstr>
      <vt:lpstr>Presentazione di PowerPoint</vt:lpstr>
      <vt:lpstr>Presentazione di PowerPoint</vt:lpstr>
      <vt:lpstr>Caratterizzazione Analitica</vt:lpstr>
      <vt:lpstr>Presentazione di PowerPoint</vt:lpstr>
      <vt:lpstr>Presentazione di PowerPoint</vt:lpstr>
      <vt:lpstr>Presentazione di PowerPoint</vt:lpstr>
      <vt:lpstr>Presentazione di PowerPoint</vt:lpstr>
      <vt:lpstr>Presentazione di PowerPoint</vt:lpstr>
      <vt:lpstr>Presentazione di PowerPoint</vt:lpstr>
      <vt:lpstr>Risk Management Plan</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Procedure di P&amp;R</vt:lpstr>
      <vt:lpstr>Presentazione di PowerPoint</vt:lpstr>
      <vt:lpstr>Presentazione di PowerPoint</vt:lpstr>
      <vt:lpstr>Presentazione di PowerPoint</vt:lpstr>
      <vt:lpstr>Presentazione di PowerPoint</vt:lpstr>
    </vt:vector>
  </TitlesOfParts>
  <Company>AIFA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montilla</dc:creator>
  <cp:lastModifiedBy>Simona</cp:lastModifiedBy>
  <cp:revision>739</cp:revision>
  <dcterms:created xsi:type="dcterms:W3CDTF">2007-03-09T08:34:03Z</dcterms:created>
  <dcterms:modified xsi:type="dcterms:W3CDTF">2018-03-27T07:36:46Z</dcterms:modified>
</cp:coreProperties>
</file>