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16"/>
  </p:notesMasterIdLst>
  <p:handoutMasterIdLst>
    <p:handoutMasterId r:id="rId17"/>
  </p:handoutMasterIdLst>
  <p:sldIdLst>
    <p:sldId id="304" r:id="rId2"/>
    <p:sldId id="553" r:id="rId3"/>
    <p:sldId id="554" r:id="rId4"/>
    <p:sldId id="555" r:id="rId5"/>
    <p:sldId id="558" r:id="rId6"/>
    <p:sldId id="557" r:id="rId7"/>
    <p:sldId id="535" r:id="rId8"/>
    <p:sldId id="479" r:id="rId9"/>
    <p:sldId id="544" r:id="rId10"/>
    <p:sldId id="545" r:id="rId11"/>
    <p:sldId id="546" r:id="rId12"/>
    <p:sldId id="547" r:id="rId13"/>
    <p:sldId id="551" r:id="rId14"/>
    <p:sldId id="552" r:id="rId15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5C26A"/>
    <a:srgbClr val="5D8D96"/>
    <a:srgbClr val="869EBD"/>
    <a:srgbClr val="CDDEE1"/>
    <a:srgbClr val="BB7643"/>
    <a:srgbClr val="B973AA"/>
    <a:srgbClr val="F7F9F1"/>
    <a:srgbClr val="8064A2"/>
    <a:srgbClr val="E9F0DC"/>
    <a:srgbClr val="D6E3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30" autoAdjust="0"/>
  </p:normalViewPr>
  <p:slideViewPr>
    <p:cSldViewPr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68" y="-102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4" cy="494742"/>
          </a:xfrm>
          <a:prstGeom prst="rect">
            <a:avLst/>
          </a:prstGeom>
        </p:spPr>
        <p:txBody>
          <a:bodyPr vert="horz" lIns="91369" tIns="45685" rIns="91369" bIns="4568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057" y="0"/>
            <a:ext cx="2947034" cy="494742"/>
          </a:xfrm>
          <a:prstGeom prst="rect">
            <a:avLst/>
          </a:prstGeom>
        </p:spPr>
        <p:txBody>
          <a:bodyPr vert="horz" wrap="square" lIns="91369" tIns="45685" rIns="91369" bIns="456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ABAA5DE-ACF0-4CBE-AF14-5EB76A8ACC95}" type="datetimeFigureOut">
              <a:rPr lang="it-IT" altLang="it-IT"/>
              <a:pPr/>
              <a:t>23/04/2018</a:t>
            </a:fld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0306"/>
            <a:ext cx="2947034" cy="494742"/>
          </a:xfrm>
          <a:prstGeom prst="rect">
            <a:avLst/>
          </a:prstGeom>
        </p:spPr>
        <p:txBody>
          <a:bodyPr vert="horz" lIns="91369" tIns="45685" rIns="91369" bIns="4568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057" y="9430306"/>
            <a:ext cx="2947034" cy="494742"/>
          </a:xfrm>
          <a:prstGeom prst="rect">
            <a:avLst/>
          </a:prstGeom>
        </p:spPr>
        <p:txBody>
          <a:bodyPr vert="horz" wrap="square" lIns="91369" tIns="45685" rIns="91369" bIns="456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60271EA-AB45-4ADE-83DB-B764553CDC0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09163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4" cy="494742"/>
          </a:xfrm>
          <a:prstGeom prst="rect">
            <a:avLst/>
          </a:prstGeom>
        </p:spPr>
        <p:txBody>
          <a:bodyPr vert="horz" lIns="91369" tIns="45685" rIns="91369" bIns="45685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057" y="0"/>
            <a:ext cx="2947034" cy="494742"/>
          </a:xfrm>
          <a:prstGeom prst="rect">
            <a:avLst/>
          </a:prstGeom>
        </p:spPr>
        <p:txBody>
          <a:bodyPr vert="horz" wrap="square" lIns="91369" tIns="45685" rIns="91369" bIns="4568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D855585-6001-4AB6-843F-645D4DC3F107}" type="datetimeFigureOut">
              <a:rPr lang="it-IT" altLang="it-IT"/>
              <a:pPr/>
              <a:t>23/04/2018</a:t>
            </a:fld>
            <a:endParaRPr lang="it-IT" alt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9" tIns="45685" rIns="91369" bIns="45685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085" y="4715153"/>
            <a:ext cx="5437506" cy="4466987"/>
          </a:xfrm>
          <a:prstGeom prst="rect">
            <a:avLst/>
          </a:prstGeom>
        </p:spPr>
        <p:txBody>
          <a:bodyPr vert="horz" lIns="91369" tIns="45685" rIns="91369" bIns="45685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0306"/>
            <a:ext cx="2947034" cy="494742"/>
          </a:xfrm>
          <a:prstGeom prst="rect">
            <a:avLst/>
          </a:prstGeom>
        </p:spPr>
        <p:txBody>
          <a:bodyPr vert="horz" lIns="91369" tIns="45685" rIns="91369" bIns="45685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057" y="9430306"/>
            <a:ext cx="2947034" cy="494742"/>
          </a:xfrm>
          <a:prstGeom prst="rect">
            <a:avLst/>
          </a:prstGeom>
        </p:spPr>
        <p:txBody>
          <a:bodyPr vert="horz" wrap="square" lIns="91369" tIns="45685" rIns="91369" bIns="4568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11FE45-12BE-4812-96D3-A127BB8F273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725459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8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921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BFE1E42-3F20-401A-BC53-E501905DD7AF}" type="slidenum">
              <a:rPr lang="it-IT" altLang="it-IT" sz="1200"/>
              <a:pPr eaLnBrk="1" hangingPunct="1"/>
              <a:t>2</a:t>
            </a:fld>
            <a:endParaRPr lang="it-IT" altLang="it-IT" sz="1200"/>
          </a:p>
        </p:txBody>
      </p:sp>
    </p:spTree>
    <p:extLst>
      <p:ext uri="{BB962C8B-B14F-4D97-AF65-F5344CB8AC3E}">
        <p14:creationId xmlns:p14="http://schemas.microsoft.com/office/powerpoint/2010/main" val="640606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8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921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BFE1E42-3F20-401A-BC53-E501905DD7AF}" type="slidenum">
              <a:rPr lang="it-IT" altLang="it-IT" sz="1200"/>
              <a:pPr eaLnBrk="1" hangingPunct="1"/>
              <a:t>11</a:t>
            </a:fld>
            <a:endParaRPr lang="it-IT" altLang="it-IT" sz="1200"/>
          </a:p>
        </p:txBody>
      </p:sp>
    </p:spTree>
    <p:extLst>
      <p:ext uri="{BB962C8B-B14F-4D97-AF65-F5344CB8AC3E}">
        <p14:creationId xmlns:p14="http://schemas.microsoft.com/office/powerpoint/2010/main" val="31447212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8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921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BFE1E42-3F20-401A-BC53-E501905DD7AF}" type="slidenum">
              <a:rPr lang="it-IT" altLang="it-IT" sz="1200"/>
              <a:pPr eaLnBrk="1" hangingPunct="1"/>
              <a:t>12</a:t>
            </a:fld>
            <a:endParaRPr lang="it-IT" altLang="it-IT" sz="1200"/>
          </a:p>
        </p:txBody>
      </p:sp>
    </p:spTree>
    <p:extLst>
      <p:ext uri="{BB962C8B-B14F-4D97-AF65-F5344CB8AC3E}">
        <p14:creationId xmlns:p14="http://schemas.microsoft.com/office/powerpoint/2010/main" val="31447212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8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921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BFE1E42-3F20-401A-BC53-E501905DD7AF}" type="slidenum">
              <a:rPr lang="it-IT" altLang="it-IT" sz="1200"/>
              <a:pPr eaLnBrk="1" hangingPunct="1"/>
              <a:t>13</a:t>
            </a:fld>
            <a:endParaRPr lang="it-IT" altLang="it-IT" sz="1200"/>
          </a:p>
        </p:txBody>
      </p:sp>
    </p:spTree>
    <p:extLst>
      <p:ext uri="{BB962C8B-B14F-4D97-AF65-F5344CB8AC3E}">
        <p14:creationId xmlns:p14="http://schemas.microsoft.com/office/powerpoint/2010/main" val="31447212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8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921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BFE1E42-3F20-401A-BC53-E501905DD7AF}" type="slidenum">
              <a:rPr lang="it-IT" altLang="it-IT" sz="1200"/>
              <a:pPr eaLnBrk="1" hangingPunct="1"/>
              <a:t>14</a:t>
            </a:fld>
            <a:endParaRPr lang="it-IT" altLang="it-IT" sz="1200"/>
          </a:p>
        </p:txBody>
      </p:sp>
    </p:spTree>
    <p:extLst>
      <p:ext uri="{BB962C8B-B14F-4D97-AF65-F5344CB8AC3E}">
        <p14:creationId xmlns:p14="http://schemas.microsoft.com/office/powerpoint/2010/main" val="3144721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8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921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BFE1E42-3F20-401A-BC53-E501905DD7AF}" type="slidenum">
              <a:rPr lang="it-IT" altLang="it-IT" sz="1200"/>
              <a:pPr eaLnBrk="1" hangingPunct="1"/>
              <a:t>3</a:t>
            </a:fld>
            <a:endParaRPr lang="it-IT" altLang="it-IT" sz="1200"/>
          </a:p>
        </p:txBody>
      </p:sp>
    </p:spTree>
    <p:extLst>
      <p:ext uri="{BB962C8B-B14F-4D97-AF65-F5344CB8AC3E}">
        <p14:creationId xmlns:p14="http://schemas.microsoft.com/office/powerpoint/2010/main" val="3144721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8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921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BFE1E42-3F20-401A-BC53-E501905DD7AF}" type="slidenum">
              <a:rPr lang="it-IT" altLang="it-IT" sz="1200"/>
              <a:pPr eaLnBrk="1" hangingPunct="1"/>
              <a:t>4</a:t>
            </a:fld>
            <a:endParaRPr lang="it-IT" altLang="it-IT" sz="1200"/>
          </a:p>
        </p:txBody>
      </p:sp>
    </p:spTree>
    <p:extLst>
      <p:ext uri="{BB962C8B-B14F-4D97-AF65-F5344CB8AC3E}">
        <p14:creationId xmlns:p14="http://schemas.microsoft.com/office/powerpoint/2010/main" val="3144721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8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921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BFE1E42-3F20-401A-BC53-E501905DD7AF}" type="slidenum">
              <a:rPr lang="it-IT" altLang="it-IT" sz="1200"/>
              <a:pPr eaLnBrk="1" hangingPunct="1"/>
              <a:t>5</a:t>
            </a:fld>
            <a:endParaRPr lang="it-IT" altLang="it-IT" sz="1200"/>
          </a:p>
        </p:txBody>
      </p:sp>
    </p:spTree>
    <p:extLst>
      <p:ext uri="{BB962C8B-B14F-4D97-AF65-F5344CB8AC3E}">
        <p14:creationId xmlns:p14="http://schemas.microsoft.com/office/powerpoint/2010/main" val="3144721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8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921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BFE1E42-3F20-401A-BC53-E501905DD7AF}" type="slidenum">
              <a:rPr lang="it-IT" altLang="it-IT" sz="1200"/>
              <a:pPr eaLnBrk="1" hangingPunct="1"/>
              <a:t>6</a:t>
            </a:fld>
            <a:endParaRPr lang="it-IT" altLang="it-IT" sz="1200"/>
          </a:p>
        </p:txBody>
      </p:sp>
    </p:spTree>
    <p:extLst>
      <p:ext uri="{BB962C8B-B14F-4D97-AF65-F5344CB8AC3E}">
        <p14:creationId xmlns:p14="http://schemas.microsoft.com/office/powerpoint/2010/main" val="3144721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8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921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BFE1E42-3F20-401A-BC53-E501905DD7AF}" type="slidenum">
              <a:rPr lang="it-IT" altLang="it-IT" sz="1200"/>
              <a:pPr eaLnBrk="1" hangingPunct="1"/>
              <a:t>7</a:t>
            </a:fld>
            <a:endParaRPr lang="it-IT" altLang="it-IT" sz="1200"/>
          </a:p>
        </p:txBody>
      </p:sp>
    </p:spTree>
    <p:extLst>
      <p:ext uri="{BB962C8B-B14F-4D97-AF65-F5344CB8AC3E}">
        <p14:creationId xmlns:p14="http://schemas.microsoft.com/office/powerpoint/2010/main" val="64060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8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921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BFE1E42-3F20-401A-BC53-E501905DD7AF}" type="slidenum">
              <a:rPr lang="it-IT" altLang="it-IT" sz="1200"/>
              <a:pPr eaLnBrk="1" hangingPunct="1"/>
              <a:t>8</a:t>
            </a:fld>
            <a:endParaRPr lang="it-IT" altLang="it-IT" sz="1200"/>
          </a:p>
        </p:txBody>
      </p:sp>
    </p:spTree>
    <p:extLst>
      <p:ext uri="{BB962C8B-B14F-4D97-AF65-F5344CB8AC3E}">
        <p14:creationId xmlns:p14="http://schemas.microsoft.com/office/powerpoint/2010/main" val="3144721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8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921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BFE1E42-3F20-401A-BC53-E501905DD7AF}" type="slidenum">
              <a:rPr lang="it-IT" altLang="it-IT" sz="1200"/>
              <a:pPr eaLnBrk="1" hangingPunct="1"/>
              <a:t>9</a:t>
            </a:fld>
            <a:endParaRPr lang="it-IT" altLang="it-IT" sz="1200"/>
          </a:p>
        </p:txBody>
      </p:sp>
    </p:spTree>
    <p:extLst>
      <p:ext uri="{BB962C8B-B14F-4D97-AF65-F5344CB8AC3E}">
        <p14:creationId xmlns:p14="http://schemas.microsoft.com/office/powerpoint/2010/main" val="31447212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8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 smtClean="0"/>
          </a:p>
        </p:txBody>
      </p:sp>
      <p:sp>
        <p:nvSpPr>
          <p:cNvPr id="921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BFE1E42-3F20-401A-BC53-E501905DD7AF}" type="slidenum">
              <a:rPr lang="it-IT" altLang="it-IT" sz="1200"/>
              <a:pPr eaLnBrk="1" hangingPunct="1"/>
              <a:t>10</a:t>
            </a:fld>
            <a:endParaRPr lang="it-IT" altLang="it-IT" sz="1200"/>
          </a:p>
        </p:txBody>
      </p:sp>
    </p:spTree>
    <p:extLst>
      <p:ext uri="{BB962C8B-B14F-4D97-AF65-F5344CB8AC3E}">
        <p14:creationId xmlns:p14="http://schemas.microsoft.com/office/powerpoint/2010/main" val="3144721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7772400" cy="1362075"/>
          </a:xfrm>
        </p:spPr>
        <p:txBody>
          <a:bodyPr anchor="t">
            <a:normAutofit/>
          </a:bodyPr>
          <a:lstStyle>
            <a:lvl1pPr algn="l">
              <a:defRPr lang="it-IT" sz="3600" b="1" kern="1200" dirty="0" smtClean="0">
                <a:solidFill>
                  <a:srgbClr val="5D8D96"/>
                </a:solidFill>
                <a:latin typeface="+mn-lt"/>
                <a:ea typeface="+mj-ea"/>
                <a:cs typeface="Tahoma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11560" y="90872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3117456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erris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220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erris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0367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erris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452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erris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D18AC416-2B06-4BE7-A125-B7650FC25A9F}" type="datetimeFigureOut">
              <a:rPr lang="it-IT" altLang="it-IT"/>
              <a:pPr/>
              <a:t>23/04/2018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FB1CA26-2029-4D47-9B0A-10BB1572C81C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87" r:id="rId1"/>
    <p:sldLayoutId id="2147485188" r:id="rId2"/>
    <p:sldLayoutId id="2147485189" r:id="rId3"/>
    <p:sldLayoutId id="2147485191" r:id="rId4"/>
  </p:sldLayoutIdLst>
  <mc:AlternateContent xmlns:mc="http://schemas.openxmlformats.org/markup-compatibility/2006" xmlns:p14="http://schemas.microsoft.com/office/powerpoint/2010/main">
    <mc:Choice Requires="p14">
      <p:transition spd="slow">
        <p14:ferris dir="l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emf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emf"/><Relationship Id="rId4" Type="http://schemas.openxmlformats.org/officeDocument/2006/relationships/image" Target="../media/image1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emf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1439862" y="3702874"/>
            <a:ext cx="7704139" cy="1362075"/>
          </a:xfrm>
        </p:spPr>
        <p:txBody>
          <a:bodyPr/>
          <a:lstStyle/>
          <a:p>
            <a:pPr algn="l">
              <a:spcAft>
                <a:spcPts val="600"/>
              </a:spcAft>
              <a:defRPr/>
            </a:pPr>
            <a:r>
              <a:rPr lang="it-IT" sz="3200" b="1" i="1" dirty="0" smtClean="0">
                <a:solidFill>
                  <a:schemeClr val="tx2">
                    <a:lumMod val="50000"/>
                  </a:schemeClr>
                </a:solidFill>
                <a:ea typeface="+mj-ea"/>
                <a:cs typeface="+mj-cs"/>
              </a:rPr>
              <a:t>Le coperture vaccinali al 31 dicembre 2017</a:t>
            </a:r>
            <a:endParaRPr sz="3200" b="1" i="1" dirty="0">
              <a:solidFill>
                <a:schemeClr val="tx2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15" name="AutoShape 4"/>
          <p:cNvSpPr>
            <a:spLocks noChangeArrowheads="1"/>
          </p:cNvSpPr>
          <p:nvPr/>
        </p:nvSpPr>
        <p:spPr bwMode="auto">
          <a:xfrm>
            <a:off x="1979712" y="4942907"/>
            <a:ext cx="7164289" cy="214285"/>
          </a:xfrm>
          <a:prstGeom prst="rect">
            <a:avLst/>
          </a:prstGeom>
          <a:solidFill>
            <a:schemeClr val="tx2">
              <a:lumMod val="50000"/>
            </a:schemeClr>
          </a:solidFill>
          <a:ln w="25400">
            <a:noFill/>
            <a:round/>
            <a:headEnd/>
            <a:tailEnd/>
          </a:ln>
          <a:effectLst/>
        </p:spPr>
        <p:txBody>
          <a:bodyPr anchor="ctr"/>
          <a:lstStyle/>
          <a:p>
            <a:pPr marL="638175" lvl="1">
              <a:defRPr/>
            </a:pPr>
            <a:endParaRPr lang="it-IT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0" name="Segnaposto testo 2"/>
          <p:cNvSpPr txBox="1">
            <a:spLocks/>
          </p:cNvSpPr>
          <p:nvPr/>
        </p:nvSpPr>
        <p:spPr bwMode="auto">
          <a:xfrm>
            <a:off x="250825" y="549275"/>
            <a:ext cx="5616575" cy="3587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buFont typeface="Arial" charset="0"/>
              <a:buNone/>
              <a:tabLst>
                <a:tab pos="0" algn="l"/>
              </a:tabLst>
              <a:defRPr/>
            </a:pPr>
            <a:endParaRPr lang="it-IT" sz="1400" b="1" dirty="0">
              <a:solidFill>
                <a:srgbClr val="5D8D96"/>
              </a:solidFill>
              <a:latin typeface="+mn-lt"/>
              <a:ea typeface="+mn-ea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39750" y="485775"/>
            <a:ext cx="18002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endParaRPr lang="it-IT" sz="1400" b="1" dirty="0">
              <a:solidFill>
                <a:schemeClr val="tx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174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19900" cy="200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/>
          <p:cNvSpPr txBox="1">
            <a:spLocks/>
          </p:cNvSpPr>
          <p:nvPr/>
        </p:nvSpPr>
        <p:spPr bwMode="auto">
          <a:xfrm>
            <a:off x="107950" y="4615"/>
            <a:ext cx="9036050" cy="760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b="1" dirty="0">
                <a:solidFill>
                  <a:srgbClr val="5D8D96"/>
                </a:solidFill>
                <a:latin typeface="Calibri" panose="020F0502020204030204" pitchFamily="34" charset="0"/>
              </a:rPr>
              <a:t>Vaccinazioni dell'età </a:t>
            </a:r>
            <a:r>
              <a:rPr lang="it-IT" altLang="it-IT" b="1" dirty="0" smtClean="0">
                <a:solidFill>
                  <a:srgbClr val="5D8D96"/>
                </a:solidFill>
                <a:latin typeface="Calibri" panose="020F0502020204030204" pitchFamily="34" charset="0"/>
              </a:rPr>
              <a:t>pediatrica al 31/12/2017 </a:t>
            </a:r>
            <a:r>
              <a:rPr lang="it-IT" altLang="it-IT" b="1" dirty="0">
                <a:solidFill>
                  <a:srgbClr val="5D8D96"/>
                </a:solidFill>
                <a:latin typeface="Calibri" panose="020F0502020204030204" pitchFamily="34" charset="0"/>
              </a:rPr>
              <a:t>(coorte </a:t>
            </a:r>
            <a:r>
              <a:rPr lang="it-IT" altLang="it-IT" b="1" dirty="0" smtClean="0">
                <a:solidFill>
                  <a:srgbClr val="5D8D96"/>
                </a:solidFill>
                <a:latin typeface="Calibri" panose="020F0502020204030204" pitchFamily="34" charset="0"/>
              </a:rPr>
              <a:t>2013)</a:t>
            </a:r>
          </a:p>
          <a:p>
            <a:pPr algn="ctr" eaLnBrk="1" hangingPunct="1"/>
            <a:r>
              <a:rPr lang="it-IT" altLang="it-IT" dirty="0" smtClean="0">
                <a:solidFill>
                  <a:srgbClr val="5D8D96"/>
                </a:solidFill>
                <a:latin typeface="Calibri" panose="020F0502020204030204" pitchFamily="34" charset="0"/>
              </a:rPr>
              <a:t>Coperture </a:t>
            </a:r>
            <a:r>
              <a:rPr lang="it-IT" altLang="it-IT" dirty="0">
                <a:solidFill>
                  <a:srgbClr val="5D8D96"/>
                </a:solidFill>
                <a:latin typeface="Calibri" panose="020F0502020204030204" pitchFamily="34" charset="0"/>
              </a:rPr>
              <a:t>vaccinali </a:t>
            </a:r>
            <a:r>
              <a:rPr lang="it-IT" altLang="it-IT" dirty="0" smtClean="0">
                <a:solidFill>
                  <a:srgbClr val="5D8D96"/>
                </a:solidFill>
                <a:latin typeface="Calibri" panose="020F0502020204030204" pitchFamily="34" charset="0"/>
              </a:rPr>
              <a:t>a 48 mesi </a:t>
            </a:r>
            <a:r>
              <a:rPr lang="it-IT" altLang="it-IT" dirty="0">
                <a:solidFill>
                  <a:srgbClr val="5D8D96"/>
                </a:solidFill>
                <a:latin typeface="Calibri" panose="020F0502020204030204" pitchFamily="34" charset="0"/>
              </a:rPr>
              <a:t>(per 100 abitanti) </a:t>
            </a:r>
          </a:p>
        </p:txBody>
      </p:sp>
      <p:sp>
        <p:nvSpPr>
          <p:cNvPr id="12" name="Figura a mano libera 11"/>
          <p:cNvSpPr/>
          <p:nvPr/>
        </p:nvSpPr>
        <p:spPr>
          <a:xfrm flipH="1">
            <a:off x="8027988" y="4614"/>
            <a:ext cx="1116012" cy="400050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0400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0 h 20950"/>
              <a:gd name="connsiteX0" fmla="*/ 0 w 21600"/>
              <a:gd name="connsiteY0" fmla="*/ 560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5600 h 209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4800 h 15350"/>
              <a:gd name="connsiteX3" fmla="*/ 0 w 21600"/>
              <a:gd name="connsiteY3" fmla="*/ 11600 h 15350"/>
              <a:gd name="connsiteX4" fmla="*/ 0 w 21600"/>
              <a:gd name="connsiteY4" fmla="*/ 0 h 153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5232 h 15350"/>
              <a:gd name="connsiteX3" fmla="*/ 0 w 21600"/>
              <a:gd name="connsiteY3" fmla="*/ 11600 h 15350"/>
              <a:gd name="connsiteX4" fmla="*/ 0 w 21600"/>
              <a:gd name="connsiteY4" fmla="*/ 0 h 1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5350">
                <a:moveTo>
                  <a:pt x="0" y="0"/>
                </a:moveTo>
                <a:lnTo>
                  <a:pt x="21600" y="0"/>
                </a:lnTo>
                <a:lnTo>
                  <a:pt x="21600" y="5232"/>
                </a:lnTo>
                <a:cubicBezTo>
                  <a:pt x="10800" y="5232"/>
                  <a:pt x="10800" y="15350"/>
                  <a:pt x="0" y="11600"/>
                </a:cubicBezTo>
                <a:lnTo>
                  <a:pt x="0" y="0"/>
                </a:lnTo>
                <a:close/>
              </a:path>
            </a:pathLst>
          </a:cu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8198" name="Segnaposto numero diapositiva 5"/>
          <p:cNvSpPr txBox="1">
            <a:spLocks/>
          </p:cNvSpPr>
          <p:nvPr/>
        </p:nvSpPr>
        <p:spPr bwMode="auto">
          <a:xfrm>
            <a:off x="6902896" y="-27384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C40D49EA-E55B-4721-AAEF-F0D7DEED19C4}" type="slidenum">
              <a:rPr lang="it-IT" altLang="it-IT" sz="1200" b="1" smtClean="0">
                <a:solidFill>
                  <a:srgbClr val="002060"/>
                </a:solidFill>
                <a:latin typeface="Calibri" panose="020F0502020204030204" pitchFamily="34" charset="0"/>
              </a:rPr>
              <a:pPr algn="r" eaLnBrk="1" hangingPunct="1"/>
              <a:t>10</a:t>
            </a:fld>
            <a:endParaRPr lang="it-IT" altLang="it-IT" sz="1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0" y="6237288"/>
            <a:ext cx="4572000" cy="71437"/>
          </a:xfrm>
          <a:prstGeom prst="rect">
            <a:avLst/>
          </a:pr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4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202" name="Immagin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362700"/>
            <a:ext cx="4397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Rettangolo 1"/>
          <p:cNvSpPr>
            <a:spLocks noChangeArrowheads="1"/>
          </p:cNvSpPr>
          <p:nvPr/>
        </p:nvSpPr>
        <p:spPr bwMode="auto">
          <a:xfrm>
            <a:off x="755650" y="6381750"/>
            <a:ext cx="3311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8204" name="Rettangolo 3"/>
          <p:cNvSpPr>
            <a:spLocks noChangeArrowheads="1"/>
          </p:cNvSpPr>
          <p:nvPr/>
        </p:nvSpPr>
        <p:spPr bwMode="auto">
          <a:xfrm>
            <a:off x="684213" y="6289675"/>
            <a:ext cx="2633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>
                <a:latin typeface="Kunstler Script" panose="030304020206070D0D06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Ministero della Salute</a:t>
            </a:r>
            <a:endParaRPr lang="it-IT" altLang="it-IT" sz="320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0" y="6013051"/>
            <a:ext cx="50760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it-IT" altLang="it-IT" sz="1200" dirty="0" smtClean="0">
                <a:solidFill>
                  <a:srgbClr val="5D8D96"/>
                </a:solidFill>
                <a:latin typeface="Calibri" panose="020F0502020204030204" pitchFamily="34" charset="0"/>
              </a:rPr>
              <a:t> Calcolate </a:t>
            </a:r>
            <a:r>
              <a:rPr lang="it-IT" altLang="it-IT" sz="1200" dirty="0">
                <a:solidFill>
                  <a:srgbClr val="5D8D96"/>
                </a:solidFill>
                <a:latin typeface="Calibri" panose="020F0502020204030204" pitchFamily="34" charset="0"/>
              </a:rPr>
              <a:t>sui riepiloghi inviati dalle Regioni e PP.AA. (per singolo antigene)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64704"/>
            <a:ext cx="8758446" cy="5156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5" y="5949280"/>
            <a:ext cx="2710221" cy="81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110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/>
          <p:cNvSpPr txBox="1">
            <a:spLocks/>
          </p:cNvSpPr>
          <p:nvPr/>
        </p:nvSpPr>
        <p:spPr bwMode="auto">
          <a:xfrm>
            <a:off x="0" y="4615"/>
            <a:ext cx="9144000" cy="832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b="1" dirty="0">
                <a:solidFill>
                  <a:srgbClr val="5D8D96"/>
                </a:solidFill>
                <a:latin typeface="Calibri" panose="020F0502020204030204" pitchFamily="34" charset="0"/>
              </a:rPr>
              <a:t>Vaccinazioni dell'età </a:t>
            </a:r>
            <a:r>
              <a:rPr lang="it-IT" altLang="it-IT" b="1" dirty="0" smtClean="0">
                <a:solidFill>
                  <a:srgbClr val="5D8D96"/>
                </a:solidFill>
                <a:latin typeface="Calibri" panose="020F0502020204030204" pitchFamily="34" charset="0"/>
              </a:rPr>
              <a:t>pediatrica al 31/12/2017 </a:t>
            </a:r>
            <a:r>
              <a:rPr lang="it-IT" altLang="it-IT" b="1" dirty="0">
                <a:solidFill>
                  <a:srgbClr val="5D8D96"/>
                </a:solidFill>
                <a:latin typeface="Calibri" panose="020F0502020204030204" pitchFamily="34" charset="0"/>
              </a:rPr>
              <a:t>(coorte </a:t>
            </a:r>
            <a:r>
              <a:rPr lang="it-IT" altLang="it-IT" b="1" dirty="0" smtClean="0">
                <a:solidFill>
                  <a:srgbClr val="5D8D96"/>
                </a:solidFill>
                <a:latin typeface="Calibri" panose="020F0502020204030204" pitchFamily="34" charset="0"/>
              </a:rPr>
              <a:t>2010)</a:t>
            </a:r>
          </a:p>
          <a:p>
            <a:pPr algn="ctr" eaLnBrk="1" hangingPunct="1"/>
            <a:r>
              <a:rPr lang="it-IT" altLang="it-IT" sz="2300" dirty="0" smtClean="0">
                <a:solidFill>
                  <a:srgbClr val="5D8D96"/>
                </a:solidFill>
                <a:latin typeface="Calibri" panose="020F0502020204030204" pitchFamily="34" charset="0"/>
              </a:rPr>
              <a:t>Coperture </a:t>
            </a:r>
            <a:r>
              <a:rPr lang="it-IT" altLang="it-IT" sz="2300" dirty="0">
                <a:solidFill>
                  <a:srgbClr val="5D8D96"/>
                </a:solidFill>
                <a:latin typeface="Calibri" panose="020F0502020204030204" pitchFamily="34" charset="0"/>
              </a:rPr>
              <a:t>vaccinali </a:t>
            </a:r>
            <a:r>
              <a:rPr lang="it-IT" altLang="it-IT" sz="2300" dirty="0" smtClean="0">
                <a:solidFill>
                  <a:srgbClr val="5D8D96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300" dirty="0">
                <a:solidFill>
                  <a:srgbClr val="5D8D96"/>
                </a:solidFill>
                <a:latin typeface="Calibri" panose="020F0502020204030204" pitchFamily="34" charset="0"/>
              </a:rPr>
              <a:t>per 100 abitanti) per vaccinazioni eseguite a  5-6 anni </a:t>
            </a:r>
          </a:p>
        </p:txBody>
      </p:sp>
      <p:sp>
        <p:nvSpPr>
          <p:cNvPr id="12" name="Figura a mano libera 11"/>
          <p:cNvSpPr/>
          <p:nvPr/>
        </p:nvSpPr>
        <p:spPr>
          <a:xfrm flipH="1">
            <a:off x="8027988" y="4614"/>
            <a:ext cx="1116012" cy="400050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0400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0 h 20950"/>
              <a:gd name="connsiteX0" fmla="*/ 0 w 21600"/>
              <a:gd name="connsiteY0" fmla="*/ 560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5600 h 209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4800 h 15350"/>
              <a:gd name="connsiteX3" fmla="*/ 0 w 21600"/>
              <a:gd name="connsiteY3" fmla="*/ 11600 h 15350"/>
              <a:gd name="connsiteX4" fmla="*/ 0 w 21600"/>
              <a:gd name="connsiteY4" fmla="*/ 0 h 153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5232 h 15350"/>
              <a:gd name="connsiteX3" fmla="*/ 0 w 21600"/>
              <a:gd name="connsiteY3" fmla="*/ 11600 h 15350"/>
              <a:gd name="connsiteX4" fmla="*/ 0 w 21600"/>
              <a:gd name="connsiteY4" fmla="*/ 0 h 1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5350">
                <a:moveTo>
                  <a:pt x="0" y="0"/>
                </a:moveTo>
                <a:lnTo>
                  <a:pt x="21600" y="0"/>
                </a:lnTo>
                <a:lnTo>
                  <a:pt x="21600" y="5232"/>
                </a:lnTo>
                <a:cubicBezTo>
                  <a:pt x="10800" y="5232"/>
                  <a:pt x="10800" y="15350"/>
                  <a:pt x="0" y="11600"/>
                </a:cubicBezTo>
                <a:lnTo>
                  <a:pt x="0" y="0"/>
                </a:lnTo>
                <a:close/>
              </a:path>
            </a:pathLst>
          </a:cu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8198" name="Segnaposto numero diapositiva 5"/>
          <p:cNvSpPr txBox="1">
            <a:spLocks/>
          </p:cNvSpPr>
          <p:nvPr/>
        </p:nvSpPr>
        <p:spPr bwMode="auto">
          <a:xfrm>
            <a:off x="6902896" y="-27384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C40D49EA-E55B-4721-AAEF-F0D7DEED19C4}" type="slidenum">
              <a:rPr lang="it-IT" altLang="it-IT" sz="1200" b="1" smtClean="0">
                <a:solidFill>
                  <a:srgbClr val="002060"/>
                </a:solidFill>
                <a:latin typeface="Calibri" panose="020F0502020204030204" pitchFamily="34" charset="0"/>
              </a:rPr>
              <a:pPr algn="r" eaLnBrk="1" hangingPunct="1"/>
              <a:t>11</a:t>
            </a:fld>
            <a:endParaRPr lang="it-IT" altLang="it-IT" sz="1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0" y="6237288"/>
            <a:ext cx="4572000" cy="71437"/>
          </a:xfrm>
          <a:prstGeom prst="rect">
            <a:avLst/>
          </a:pr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4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202" name="Immagin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362700"/>
            <a:ext cx="4397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Rettangolo 1"/>
          <p:cNvSpPr>
            <a:spLocks noChangeArrowheads="1"/>
          </p:cNvSpPr>
          <p:nvPr/>
        </p:nvSpPr>
        <p:spPr bwMode="auto">
          <a:xfrm>
            <a:off x="755650" y="6381750"/>
            <a:ext cx="3311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8204" name="Rettangolo 3"/>
          <p:cNvSpPr>
            <a:spLocks noChangeArrowheads="1"/>
          </p:cNvSpPr>
          <p:nvPr/>
        </p:nvSpPr>
        <p:spPr bwMode="auto">
          <a:xfrm>
            <a:off x="684213" y="6289675"/>
            <a:ext cx="2633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>
                <a:latin typeface="Kunstler Script" panose="030304020206070D0D06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Ministero della Salute</a:t>
            </a:r>
            <a:endParaRPr lang="it-IT" altLang="it-IT" sz="320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79959" y="5877272"/>
            <a:ext cx="51694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it-IT" altLang="it-IT" sz="1200" dirty="0" smtClean="0">
                <a:solidFill>
                  <a:srgbClr val="5D8D96"/>
                </a:solidFill>
                <a:latin typeface="Calibri" panose="020F0502020204030204" pitchFamily="34" charset="0"/>
              </a:rPr>
              <a:t> Calcolate </a:t>
            </a:r>
            <a:r>
              <a:rPr lang="it-IT" altLang="it-IT" sz="1200" dirty="0">
                <a:solidFill>
                  <a:srgbClr val="5D8D96"/>
                </a:solidFill>
                <a:latin typeface="Calibri" panose="020F0502020204030204" pitchFamily="34" charset="0"/>
              </a:rPr>
              <a:t>sui riepiloghi inviati dalle Regioni e PP.AA. (per singolo antigene)</a:t>
            </a: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59" y="836712"/>
            <a:ext cx="8712521" cy="5040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653" y="6042939"/>
            <a:ext cx="2409825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147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/>
          <p:cNvSpPr txBox="1">
            <a:spLocks/>
          </p:cNvSpPr>
          <p:nvPr/>
        </p:nvSpPr>
        <p:spPr bwMode="auto">
          <a:xfrm>
            <a:off x="0" y="4614"/>
            <a:ext cx="9144000" cy="1105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b="1" dirty="0">
                <a:solidFill>
                  <a:srgbClr val="5D8D96"/>
                </a:solidFill>
                <a:latin typeface="Calibri" panose="020F0502020204030204" pitchFamily="34" charset="0"/>
              </a:rPr>
              <a:t>Vaccinazioni dell'età </a:t>
            </a:r>
            <a:r>
              <a:rPr lang="it-IT" altLang="it-IT" b="1" dirty="0" smtClean="0">
                <a:solidFill>
                  <a:srgbClr val="5D8D96"/>
                </a:solidFill>
                <a:latin typeface="Calibri" panose="020F0502020204030204" pitchFamily="34" charset="0"/>
              </a:rPr>
              <a:t>pediatrica al 31/12/2017 </a:t>
            </a:r>
            <a:r>
              <a:rPr lang="it-IT" altLang="it-IT" b="1" dirty="0">
                <a:solidFill>
                  <a:srgbClr val="5D8D96"/>
                </a:solidFill>
                <a:latin typeface="Calibri" panose="020F0502020204030204" pitchFamily="34" charset="0"/>
              </a:rPr>
              <a:t>(coorte </a:t>
            </a:r>
            <a:r>
              <a:rPr lang="it-IT" altLang="it-IT" b="1" dirty="0" smtClean="0">
                <a:solidFill>
                  <a:srgbClr val="5D8D96"/>
                </a:solidFill>
                <a:latin typeface="Calibri" panose="020F0502020204030204" pitchFamily="34" charset="0"/>
              </a:rPr>
              <a:t>2009)</a:t>
            </a:r>
          </a:p>
          <a:p>
            <a:pPr algn="ctr" eaLnBrk="1" hangingPunct="1"/>
            <a:r>
              <a:rPr lang="it-IT" altLang="it-IT" sz="2200" dirty="0" smtClean="0">
                <a:solidFill>
                  <a:srgbClr val="5D8D96"/>
                </a:solidFill>
                <a:latin typeface="Calibri" panose="020F0502020204030204" pitchFamily="34" charset="0"/>
              </a:rPr>
              <a:t>Coperture </a:t>
            </a:r>
            <a:r>
              <a:rPr lang="it-IT" altLang="it-IT" sz="2200" dirty="0">
                <a:solidFill>
                  <a:srgbClr val="5D8D96"/>
                </a:solidFill>
                <a:latin typeface="Calibri" panose="020F0502020204030204" pitchFamily="34" charset="0"/>
              </a:rPr>
              <a:t>vaccinali </a:t>
            </a:r>
            <a:r>
              <a:rPr lang="it-IT" altLang="it-IT" sz="2200" dirty="0" smtClean="0">
                <a:solidFill>
                  <a:srgbClr val="5D8D96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200" dirty="0">
                <a:solidFill>
                  <a:srgbClr val="5D8D96"/>
                </a:solidFill>
                <a:latin typeface="Calibri" panose="020F0502020204030204" pitchFamily="34" charset="0"/>
              </a:rPr>
              <a:t>per 100 abitanti) per vaccinazioni eseguite entro gli 8 anni</a:t>
            </a:r>
          </a:p>
        </p:txBody>
      </p:sp>
      <p:sp>
        <p:nvSpPr>
          <p:cNvPr id="12" name="Figura a mano libera 11"/>
          <p:cNvSpPr/>
          <p:nvPr/>
        </p:nvSpPr>
        <p:spPr>
          <a:xfrm flipH="1">
            <a:off x="8027988" y="4614"/>
            <a:ext cx="1116012" cy="400050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0400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0 h 20950"/>
              <a:gd name="connsiteX0" fmla="*/ 0 w 21600"/>
              <a:gd name="connsiteY0" fmla="*/ 560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5600 h 209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4800 h 15350"/>
              <a:gd name="connsiteX3" fmla="*/ 0 w 21600"/>
              <a:gd name="connsiteY3" fmla="*/ 11600 h 15350"/>
              <a:gd name="connsiteX4" fmla="*/ 0 w 21600"/>
              <a:gd name="connsiteY4" fmla="*/ 0 h 153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5232 h 15350"/>
              <a:gd name="connsiteX3" fmla="*/ 0 w 21600"/>
              <a:gd name="connsiteY3" fmla="*/ 11600 h 15350"/>
              <a:gd name="connsiteX4" fmla="*/ 0 w 21600"/>
              <a:gd name="connsiteY4" fmla="*/ 0 h 1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5350">
                <a:moveTo>
                  <a:pt x="0" y="0"/>
                </a:moveTo>
                <a:lnTo>
                  <a:pt x="21600" y="0"/>
                </a:lnTo>
                <a:lnTo>
                  <a:pt x="21600" y="5232"/>
                </a:lnTo>
                <a:cubicBezTo>
                  <a:pt x="10800" y="5232"/>
                  <a:pt x="10800" y="15350"/>
                  <a:pt x="0" y="11600"/>
                </a:cubicBezTo>
                <a:lnTo>
                  <a:pt x="0" y="0"/>
                </a:lnTo>
                <a:close/>
              </a:path>
            </a:pathLst>
          </a:cu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8198" name="Segnaposto numero diapositiva 5"/>
          <p:cNvSpPr txBox="1">
            <a:spLocks/>
          </p:cNvSpPr>
          <p:nvPr/>
        </p:nvSpPr>
        <p:spPr bwMode="auto">
          <a:xfrm>
            <a:off x="6902896" y="-27384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C40D49EA-E55B-4721-AAEF-F0D7DEED19C4}" type="slidenum">
              <a:rPr lang="it-IT" altLang="it-IT" sz="1200" b="1" smtClean="0">
                <a:solidFill>
                  <a:srgbClr val="002060"/>
                </a:solidFill>
                <a:latin typeface="Calibri" panose="020F0502020204030204" pitchFamily="34" charset="0"/>
              </a:rPr>
              <a:pPr algn="r" eaLnBrk="1" hangingPunct="1"/>
              <a:t>12</a:t>
            </a:fld>
            <a:endParaRPr lang="it-IT" altLang="it-IT" sz="1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0" y="6237288"/>
            <a:ext cx="4572000" cy="71437"/>
          </a:xfrm>
          <a:prstGeom prst="rect">
            <a:avLst/>
          </a:pr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4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202" name="Immagin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362700"/>
            <a:ext cx="4397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Rettangolo 1"/>
          <p:cNvSpPr>
            <a:spLocks noChangeArrowheads="1"/>
          </p:cNvSpPr>
          <p:nvPr/>
        </p:nvSpPr>
        <p:spPr bwMode="auto">
          <a:xfrm>
            <a:off x="755650" y="6381750"/>
            <a:ext cx="3311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8204" name="Rettangolo 3"/>
          <p:cNvSpPr>
            <a:spLocks noChangeArrowheads="1"/>
          </p:cNvSpPr>
          <p:nvPr/>
        </p:nvSpPr>
        <p:spPr bwMode="auto">
          <a:xfrm>
            <a:off x="684213" y="6289675"/>
            <a:ext cx="2633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>
                <a:latin typeface="Kunstler Script" panose="030304020206070D0D06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Ministero della Salute</a:t>
            </a:r>
            <a:endParaRPr lang="it-IT" altLang="it-IT" sz="320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59655" y="5926997"/>
            <a:ext cx="503696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it-IT" altLang="it-IT" sz="1200" dirty="0" smtClean="0">
                <a:solidFill>
                  <a:srgbClr val="5D8D96"/>
                </a:solidFill>
                <a:latin typeface="Calibri" panose="020F0502020204030204" pitchFamily="34" charset="0"/>
              </a:rPr>
              <a:t> Calcolate </a:t>
            </a:r>
            <a:r>
              <a:rPr lang="it-IT" altLang="it-IT" sz="1200" dirty="0">
                <a:solidFill>
                  <a:srgbClr val="5D8D96"/>
                </a:solidFill>
                <a:latin typeface="Calibri" panose="020F0502020204030204" pitchFamily="34" charset="0"/>
              </a:rPr>
              <a:t>sui riepiloghi inviati dalle Regioni e PP.AA. (per singolo antigene)</a:t>
            </a: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56" y="1052737"/>
            <a:ext cx="8488808" cy="4874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2653" y="6042939"/>
            <a:ext cx="2409825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08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/>
          <p:cNvSpPr txBox="1">
            <a:spLocks/>
          </p:cNvSpPr>
          <p:nvPr/>
        </p:nvSpPr>
        <p:spPr bwMode="auto">
          <a:xfrm>
            <a:off x="0" y="4614"/>
            <a:ext cx="9144000" cy="1105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b="1" dirty="0">
                <a:solidFill>
                  <a:srgbClr val="5D8D96"/>
                </a:solidFill>
                <a:latin typeface="Calibri" panose="020F0502020204030204" pitchFamily="34" charset="0"/>
              </a:rPr>
              <a:t>Vaccinazioni </a:t>
            </a:r>
            <a:r>
              <a:rPr lang="it-IT" altLang="it-IT" b="1" dirty="0" smtClean="0">
                <a:solidFill>
                  <a:srgbClr val="5D8D96"/>
                </a:solidFill>
                <a:latin typeface="Calibri" panose="020F0502020204030204" pitchFamily="34" charset="0"/>
              </a:rPr>
              <a:t>dell'adolescente al 31/12/2017 </a:t>
            </a:r>
            <a:r>
              <a:rPr lang="it-IT" altLang="it-IT" b="1" dirty="0">
                <a:solidFill>
                  <a:srgbClr val="5D8D96"/>
                </a:solidFill>
                <a:latin typeface="Calibri" panose="020F0502020204030204" pitchFamily="34" charset="0"/>
              </a:rPr>
              <a:t>(coorte </a:t>
            </a:r>
            <a:r>
              <a:rPr lang="it-IT" altLang="it-IT" b="1" dirty="0" smtClean="0">
                <a:solidFill>
                  <a:srgbClr val="5D8D96"/>
                </a:solidFill>
                <a:latin typeface="Calibri" panose="020F0502020204030204" pitchFamily="34" charset="0"/>
              </a:rPr>
              <a:t>2001)</a:t>
            </a:r>
          </a:p>
          <a:p>
            <a:pPr algn="ctr" eaLnBrk="1" hangingPunct="1"/>
            <a:r>
              <a:rPr lang="it-IT" altLang="it-IT" sz="2200" dirty="0" smtClean="0">
                <a:solidFill>
                  <a:srgbClr val="5D8D96"/>
                </a:solidFill>
                <a:latin typeface="Calibri" panose="020F0502020204030204" pitchFamily="34" charset="0"/>
              </a:rPr>
              <a:t>Coperture </a:t>
            </a:r>
            <a:r>
              <a:rPr lang="it-IT" altLang="it-IT" sz="2200" dirty="0">
                <a:solidFill>
                  <a:srgbClr val="5D8D96"/>
                </a:solidFill>
                <a:latin typeface="Calibri" panose="020F0502020204030204" pitchFamily="34" charset="0"/>
              </a:rPr>
              <a:t>vaccinali </a:t>
            </a:r>
            <a:r>
              <a:rPr lang="it-IT" altLang="it-IT" sz="2200" dirty="0" smtClean="0">
                <a:solidFill>
                  <a:srgbClr val="5D8D96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200" dirty="0">
                <a:solidFill>
                  <a:srgbClr val="5D8D96"/>
                </a:solidFill>
                <a:latin typeface="Calibri" panose="020F0502020204030204" pitchFamily="34" charset="0"/>
              </a:rPr>
              <a:t>per 100 abitanti) per vaccinazioni eseguite entro </a:t>
            </a:r>
            <a:r>
              <a:rPr lang="it-IT" altLang="it-IT" sz="2200" dirty="0" smtClean="0">
                <a:solidFill>
                  <a:srgbClr val="5D8D96"/>
                </a:solidFill>
                <a:latin typeface="Calibri" panose="020F0502020204030204" pitchFamily="34" charset="0"/>
              </a:rPr>
              <a:t>i 16 </a:t>
            </a:r>
            <a:r>
              <a:rPr lang="it-IT" altLang="it-IT" sz="2200" dirty="0">
                <a:solidFill>
                  <a:srgbClr val="5D8D96"/>
                </a:solidFill>
                <a:latin typeface="Calibri" panose="020F0502020204030204" pitchFamily="34" charset="0"/>
              </a:rPr>
              <a:t>anni</a:t>
            </a:r>
          </a:p>
        </p:txBody>
      </p:sp>
      <p:sp>
        <p:nvSpPr>
          <p:cNvPr id="12" name="Figura a mano libera 11"/>
          <p:cNvSpPr/>
          <p:nvPr/>
        </p:nvSpPr>
        <p:spPr>
          <a:xfrm flipH="1">
            <a:off x="8027988" y="4614"/>
            <a:ext cx="1116012" cy="400050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0400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0 h 20950"/>
              <a:gd name="connsiteX0" fmla="*/ 0 w 21600"/>
              <a:gd name="connsiteY0" fmla="*/ 560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5600 h 209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4800 h 15350"/>
              <a:gd name="connsiteX3" fmla="*/ 0 w 21600"/>
              <a:gd name="connsiteY3" fmla="*/ 11600 h 15350"/>
              <a:gd name="connsiteX4" fmla="*/ 0 w 21600"/>
              <a:gd name="connsiteY4" fmla="*/ 0 h 153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5232 h 15350"/>
              <a:gd name="connsiteX3" fmla="*/ 0 w 21600"/>
              <a:gd name="connsiteY3" fmla="*/ 11600 h 15350"/>
              <a:gd name="connsiteX4" fmla="*/ 0 w 21600"/>
              <a:gd name="connsiteY4" fmla="*/ 0 h 1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5350">
                <a:moveTo>
                  <a:pt x="0" y="0"/>
                </a:moveTo>
                <a:lnTo>
                  <a:pt x="21600" y="0"/>
                </a:lnTo>
                <a:lnTo>
                  <a:pt x="21600" y="5232"/>
                </a:lnTo>
                <a:cubicBezTo>
                  <a:pt x="10800" y="5232"/>
                  <a:pt x="10800" y="15350"/>
                  <a:pt x="0" y="11600"/>
                </a:cubicBezTo>
                <a:lnTo>
                  <a:pt x="0" y="0"/>
                </a:lnTo>
                <a:close/>
              </a:path>
            </a:pathLst>
          </a:cu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8198" name="Segnaposto numero diapositiva 5"/>
          <p:cNvSpPr txBox="1">
            <a:spLocks/>
          </p:cNvSpPr>
          <p:nvPr/>
        </p:nvSpPr>
        <p:spPr bwMode="auto">
          <a:xfrm>
            <a:off x="6902896" y="-27384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C40D49EA-E55B-4721-AAEF-F0D7DEED19C4}" type="slidenum">
              <a:rPr lang="it-IT" altLang="it-IT" sz="1200" b="1" smtClean="0">
                <a:solidFill>
                  <a:srgbClr val="002060"/>
                </a:solidFill>
                <a:latin typeface="Calibri" panose="020F0502020204030204" pitchFamily="34" charset="0"/>
              </a:rPr>
              <a:pPr algn="r" eaLnBrk="1" hangingPunct="1"/>
              <a:t>13</a:t>
            </a:fld>
            <a:endParaRPr lang="it-IT" altLang="it-IT" sz="1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0" y="6237288"/>
            <a:ext cx="4572000" cy="71437"/>
          </a:xfrm>
          <a:prstGeom prst="rect">
            <a:avLst/>
          </a:pr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4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202" name="Immagin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362700"/>
            <a:ext cx="4397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Rettangolo 1"/>
          <p:cNvSpPr>
            <a:spLocks noChangeArrowheads="1"/>
          </p:cNvSpPr>
          <p:nvPr/>
        </p:nvSpPr>
        <p:spPr bwMode="auto">
          <a:xfrm>
            <a:off x="755650" y="6381750"/>
            <a:ext cx="3311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8204" name="Rettangolo 3"/>
          <p:cNvSpPr>
            <a:spLocks noChangeArrowheads="1"/>
          </p:cNvSpPr>
          <p:nvPr/>
        </p:nvSpPr>
        <p:spPr bwMode="auto">
          <a:xfrm>
            <a:off x="684213" y="6289675"/>
            <a:ext cx="2633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>
                <a:latin typeface="Kunstler Script" panose="030304020206070D0D06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Ministero della Salute</a:t>
            </a:r>
            <a:endParaRPr lang="it-IT" altLang="it-IT" sz="320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72200" y="5703639"/>
            <a:ext cx="36576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it-IT" altLang="it-IT" sz="1200" dirty="0" smtClean="0">
                <a:solidFill>
                  <a:srgbClr val="5D8D96"/>
                </a:solidFill>
                <a:latin typeface="Calibri" panose="020F0502020204030204" pitchFamily="34" charset="0"/>
              </a:rPr>
              <a:t> Calcolate </a:t>
            </a:r>
            <a:r>
              <a:rPr lang="it-IT" altLang="it-IT" sz="1200" dirty="0">
                <a:solidFill>
                  <a:srgbClr val="5D8D96"/>
                </a:solidFill>
                <a:latin typeface="Calibri" panose="020F0502020204030204" pitchFamily="34" charset="0"/>
              </a:rPr>
              <a:t>sui riepiloghi inviati dalle Regioni e PP.AA. (per singolo antigene)</a:t>
            </a: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980728"/>
            <a:ext cx="8562975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021" y="5662913"/>
            <a:ext cx="409575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6196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/>
          <p:cNvSpPr txBox="1">
            <a:spLocks/>
          </p:cNvSpPr>
          <p:nvPr/>
        </p:nvSpPr>
        <p:spPr bwMode="auto">
          <a:xfrm>
            <a:off x="0" y="4614"/>
            <a:ext cx="9144000" cy="1105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b="1" dirty="0">
                <a:solidFill>
                  <a:srgbClr val="5D8D96"/>
                </a:solidFill>
                <a:latin typeface="Calibri" panose="020F0502020204030204" pitchFamily="34" charset="0"/>
              </a:rPr>
              <a:t>Vaccinazioni </a:t>
            </a:r>
            <a:r>
              <a:rPr lang="it-IT" altLang="it-IT" b="1" dirty="0" smtClean="0">
                <a:solidFill>
                  <a:srgbClr val="5D8D96"/>
                </a:solidFill>
                <a:latin typeface="Calibri" panose="020F0502020204030204" pitchFamily="34" charset="0"/>
              </a:rPr>
              <a:t>dell'adolescente al 31/12/2017 </a:t>
            </a:r>
            <a:r>
              <a:rPr lang="it-IT" altLang="it-IT" b="1" dirty="0">
                <a:solidFill>
                  <a:srgbClr val="5D8D96"/>
                </a:solidFill>
                <a:latin typeface="Calibri" panose="020F0502020204030204" pitchFamily="34" charset="0"/>
              </a:rPr>
              <a:t>(coorte </a:t>
            </a:r>
            <a:r>
              <a:rPr lang="it-IT" altLang="it-IT" b="1" dirty="0" smtClean="0">
                <a:solidFill>
                  <a:srgbClr val="5D8D96"/>
                </a:solidFill>
                <a:latin typeface="Calibri" panose="020F0502020204030204" pitchFamily="34" charset="0"/>
              </a:rPr>
              <a:t>1999)</a:t>
            </a:r>
          </a:p>
          <a:p>
            <a:pPr algn="ctr" eaLnBrk="1" hangingPunct="1"/>
            <a:r>
              <a:rPr lang="it-IT" altLang="it-IT" sz="2200" dirty="0" smtClean="0">
                <a:solidFill>
                  <a:srgbClr val="5D8D96"/>
                </a:solidFill>
                <a:latin typeface="Calibri" panose="020F0502020204030204" pitchFamily="34" charset="0"/>
              </a:rPr>
              <a:t>Coperture </a:t>
            </a:r>
            <a:r>
              <a:rPr lang="it-IT" altLang="it-IT" sz="2200" dirty="0">
                <a:solidFill>
                  <a:srgbClr val="5D8D96"/>
                </a:solidFill>
                <a:latin typeface="Calibri" panose="020F0502020204030204" pitchFamily="34" charset="0"/>
              </a:rPr>
              <a:t>vaccinali </a:t>
            </a:r>
            <a:r>
              <a:rPr lang="it-IT" altLang="it-IT" sz="2200" dirty="0" smtClean="0">
                <a:solidFill>
                  <a:srgbClr val="5D8D96"/>
                </a:solidFill>
                <a:latin typeface="Calibri" panose="020F0502020204030204" pitchFamily="34" charset="0"/>
              </a:rPr>
              <a:t>(</a:t>
            </a:r>
            <a:r>
              <a:rPr lang="it-IT" altLang="it-IT" sz="2200" dirty="0">
                <a:solidFill>
                  <a:srgbClr val="5D8D96"/>
                </a:solidFill>
                <a:latin typeface="Calibri" panose="020F0502020204030204" pitchFamily="34" charset="0"/>
              </a:rPr>
              <a:t>per 100 abitanti) per vaccinazioni eseguite entro </a:t>
            </a:r>
            <a:r>
              <a:rPr lang="it-IT" altLang="it-IT" sz="2200" dirty="0" smtClean="0">
                <a:solidFill>
                  <a:srgbClr val="5D8D96"/>
                </a:solidFill>
                <a:latin typeface="Calibri" panose="020F0502020204030204" pitchFamily="34" charset="0"/>
              </a:rPr>
              <a:t>i 18 </a:t>
            </a:r>
            <a:r>
              <a:rPr lang="it-IT" altLang="it-IT" sz="2200" dirty="0">
                <a:solidFill>
                  <a:srgbClr val="5D8D96"/>
                </a:solidFill>
                <a:latin typeface="Calibri" panose="020F0502020204030204" pitchFamily="34" charset="0"/>
              </a:rPr>
              <a:t>anni</a:t>
            </a:r>
          </a:p>
        </p:txBody>
      </p:sp>
      <p:sp>
        <p:nvSpPr>
          <p:cNvPr id="12" name="Figura a mano libera 11"/>
          <p:cNvSpPr/>
          <p:nvPr/>
        </p:nvSpPr>
        <p:spPr>
          <a:xfrm flipH="1">
            <a:off x="8027988" y="4614"/>
            <a:ext cx="1116012" cy="400050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0400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0 h 20950"/>
              <a:gd name="connsiteX0" fmla="*/ 0 w 21600"/>
              <a:gd name="connsiteY0" fmla="*/ 560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5600 h 209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4800 h 15350"/>
              <a:gd name="connsiteX3" fmla="*/ 0 w 21600"/>
              <a:gd name="connsiteY3" fmla="*/ 11600 h 15350"/>
              <a:gd name="connsiteX4" fmla="*/ 0 w 21600"/>
              <a:gd name="connsiteY4" fmla="*/ 0 h 153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5232 h 15350"/>
              <a:gd name="connsiteX3" fmla="*/ 0 w 21600"/>
              <a:gd name="connsiteY3" fmla="*/ 11600 h 15350"/>
              <a:gd name="connsiteX4" fmla="*/ 0 w 21600"/>
              <a:gd name="connsiteY4" fmla="*/ 0 h 1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5350">
                <a:moveTo>
                  <a:pt x="0" y="0"/>
                </a:moveTo>
                <a:lnTo>
                  <a:pt x="21600" y="0"/>
                </a:lnTo>
                <a:lnTo>
                  <a:pt x="21600" y="5232"/>
                </a:lnTo>
                <a:cubicBezTo>
                  <a:pt x="10800" y="5232"/>
                  <a:pt x="10800" y="15350"/>
                  <a:pt x="0" y="11600"/>
                </a:cubicBezTo>
                <a:lnTo>
                  <a:pt x="0" y="0"/>
                </a:lnTo>
                <a:close/>
              </a:path>
            </a:pathLst>
          </a:cu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8198" name="Segnaposto numero diapositiva 5"/>
          <p:cNvSpPr txBox="1">
            <a:spLocks/>
          </p:cNvSpPr>
          <p:nvPr/>
        </p:nvSpPr>
        <p:spPr bwMode="auto">
          <a:xfrm>
            <a:off x="6902896" y="-27384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C40D49EA-E55B-4721-AAEF-F0D7DEED19C4}" type="slidenum">
              <a:rPr lang="it-IT" altLang="it-IT" sz="1200" b="1" smtClean="0">
                <a:solidFill>
                  <a:srgbClr val="002060"/>
                </a:solidFill>
                <a:latin typeface="Calibri" panose="020F0502020204030204" pitchFamily="34" charset="0"/>
              </a:rPr>
              <a:pPr algn="r" eaLnBrk="1" hangingPunct="1"/>
              <a:t>14</a:t>
            </a:fld>
            <a:endParaRPr lang="it-IT" altLang="it-IT" sz="1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0" y="6237288"/>
            <a:ext cx="4572000" cy="71437"/>
          </a:xfrm>
          <a:prstGeom prst="rect">
            <a:avLst/>
          </a:pr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4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202" name="Immagin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362700"/>
            <a:ext cx="4397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Rettangolo 1"/>
          <p:cNvSpPr>
            <a:spLocks noChangeArrowheads="1"/>
          </p:cNvSpPr>
          <p:nvPr/>
        </p:nvSpPr>
        <p:spPr bwMode="auto">
          <a:xfrm>
            <a:off x="755650" y="6381750"/>
            <a:ext cx="3311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8204" name="Rettangolo 3"/>
          <p:cNvSpPr>
            <a:spLocks noChangeArrowheads="1"/>
          </p:cNvSpPr>
          <p:nvPr/>
        </p:nvSpPr>
        <p:spPr bwMode="auto">
          <a:xfrm>
            <a:off x="684213" y="6289675"/>
            <a:ext cx="2633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>
                <a:latin typeface="Kunstler Script" panose="030304020206070D0D06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Ministero della Salute</a:t>
            </a:r>
            <a:endParaRPr lang="it-IT" altLang="it-IT" sz="320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72200" y="5703639"/>
            <a:ext cx="36576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it-IT" altLang="it-IT" sz="1200" dirty="0" smtClean="0">
                <a:solidFill>
                  <a:srgbClr val="5D8D96"/>
                </a:solidFill>
                <a:latin typeface="Calibri" panose="020F0502020204030204" pitchFamily="34" charset="0"/>
              </a:rPr>
              <a:t> Calcolate </a:t>
            </a:r>
            <a:r>
              <a:rPr lang="it-IT" altLang="it-IT" sz="1200" dirty="0">
                <a:solidFill>
                  <a:srgbClr val="5D8D96"/>
                </a:solidFill>
                <a:latin typeface="Calibri" panose="020F0502020204030204" pitchFamily="34" charset="0"/>
              </a:rPr>
              <a:t>sui riepiloghi inviati dalle Regioni e PP.AA. (per singolo antigene)</a:t>
            </a:r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3" y="980728"/>
            <a:ext cx="8524875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692" y="5662913"/>
            <a:ext cx="409575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503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/>
          <p:cNvSpPr txBox="1">
            <a:spLocks/>
          </p:cNvSpPr>
          <p:nvPr/>
        </p:nvSpPr>
        <p:spPr bwMode="auto">
          <a:xfrm>
            <a:off x="506649" y="202853"/>
            <a:ext cx="6929046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b="1" dirty="0" smtClean="0">
                <a:solidFill>
                  <a:srgbClr val="5D8D96"/>
                </a:solidFill>
                <a:latin typeface="Calibri" panose="020F0502020204030204" pitchFamily="34" charset="0"/>
              </a:rPr>
              <a:t>Dove eravamo nel 2017</a:t>
            </a:r>
            <a:endParaRPr lang="it-IT" altLang="it-IT" b="1" dirty="0">
              <a:solidFill>
                <a:srgbClr val="5D8D96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Figura a mano libera 11"/>
          <p:cNvSpPr/>
          <p:nvPr/>
        </p:nvSpPr>
        <p:spPr>
          <a:xfrm flipH="1">
            <a:off x="8027988" y="4614"/>
            <a:ext cx="1116012" cy="400050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0400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0 h 20950"/>
              <a:gd name="connsiteX0" fmla="*/ 0 w 21600"/>
              <a:gd name="connsiteY0" fmla="*/ 560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5600 h 209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4800 h 15350"/>
              <a:gd name="connsiteX3" fmla="*/ 0 w 21600"/>
              <a:gd name="connsiteY3" fmla="*/ 11600 h 15350"/>
              <a:gd name="connsiteX4" fmla="*/ 0 w 21600"/>
              <a:gd name="connsiteY4" fmla="*/ 0 h 153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5232 h 15350"/>
              <a:gd name="connsiteX3" fmla="*/ 0 w 21600"/>
              <a:gd name="connsiteY3" fmla="*/ 11600 h 15350"/>
              <a:gd name="connsiteX4" fmla="*/ 0 w 21600"/>
              <a:gd name="connsiteY4" fmla="*/ 0 h 1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5350">
                <a:moveTo>
                  <a:pt x="0" y="0"/>
                </a:moveTo>
                <a:lnTo>
                  <a:pt x="21600" y="0"/>
                </a:lnTo>
                <a:lnTo>
                  <a:pt x="21600" y="5232"/>
                </a:lnTo>
                <a:cubicBezTo>
                  <a:pt x="10800" y="5232"/>
                  <a:pt x="10800" y="15350"/>
                  <a:pt x="0" y="11600"/>
                </a:cubicBezTo>
                <a:lnTo>
                  <a:pt x="0" y="0"/>
                </a:lnTo>
                <a:close/>
              </a:path>
            </a:pathLst>
          </a:cu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8198" name="Segnaposto numero diapositiva 5"/>
          <p:cNvSpPr txBox="1">
            <a:spLocks/>
          </p:cNvSpPr>
          <p:nvPr/>
        </p:nvSpPr>
        <p:spPr bwMode="auto">
          <a:xfrm>
            <a:off x="6902896" y="-27384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C40D49EA-E55B-4721-AAEF-F0D7DEED19C4}" type="slidenum">
              <a:rPr lang="it-IT" altLang="it-IT" sz="1200" b="1">
                <a:solidFill>
                  <a:srgbClr val="002060"/>
                </a:solidFill>
                <a:latin typeface="Calibri" panose="020F0502020204030204" pitchFamily="34" charset="0"/>
              </a:rPr>
              <a:pPr algn="r" eaLnBrk="1" hangingPunct="1"/>
              <a:t>2</a:t>
            </a:fld>
            <a:endParaRPr lang="it-IT" altLang="it-IT" sz="1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200" name="Rettangolo 14"/>
          <p:cNvSpPr>
            <a:spLocks noChangeArrowheads="1"/>
          </p:cNvSpPr>
          <p:nvPr/>
        </p:nvSpPr>
        <p:spPr bwMode="auto">
          <a:xfrm>
            <a:off x="251494" y="980728"/>
            <a:ext cx="842496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defTabSz="2794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80975" indent="-1588" defTabSz="2794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2794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2794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2794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279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279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279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279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buClr>
                <a:srgbClr val="10253F"/>
              </a:buClr>
            </a:pPr>
            <a:r>
              <a:rPr lang="it-IT" altLang="it-IT" sz="1800" dirty="0" smtClean="0">
                <a:latin typeface="Calibri" panose="020F0502020204030204" pitchFamily="34" charset="0"/>
              </a:rPr>
              <a:t>La </a:t>
            </a:r>
            <a:r>
              <a:rPr lang="it-IT" altLang="it-IT" sz="1800" dirty="0">
                <a:latin typeface="Calibri" panose="020F0502020204030204" pitchFamily="34" charset="0"/>
              </a:rPr>
              <a:t>copertura media nazionale </a:t>
            </a:r>
            <a:r>
              <a:rPr lang="it-IT" altLang="it-IT" sz="1800" dirty="0" smtClean="0">
                <a:latin typeface="Calibri" panose="020F0502020204030204" pitchFamily="34" charset="0"/>
              </a:rPr>
              <a:t>delle vaccinazioni erano* pericolosamente </a:t>
            </a:r>
            <a:r>
              <a:rPr lang="it-IT" altLang="it-IT" sz="2200" b="1" dirty="0">
                <a:solidFill>
                  <a:srgbClr val="5D8D96"/>
                </a:solidFill>
                <a:latin typeface="Calibri" panose="020F0502020204030204" pitchFamily="34" charset="0"/>
              </a:rPr>
              <a:t>sotto la soglia raccomandata dall’OMS del 95</a:t>
            </a:r>
            <a:r>
              <a:rPr lang="it-IT" altLang="it-IT" sz="2200" b="1" dirty="0" smtClean="0">
                <a:solidFill>
                  <a:srgbClr val="5D8D96"/>
                </a:solidFill>
                <a:latin typeface="Calibri" panose="020F0502020204030204" pitchFamily="34" charset="0"/>
              </a:rPr>
              <a:t>%:</a:t>
            </a:r>
            <a:endParaRPr lang="it-IT" altLang="it-IT" sz="2200" b="1" dirty="0">
              <a:solidFill>
                <a:srgbClr val="5D8D96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0" y="6237288"/>
            <a:ext cx="4572000" cy="71437"/>
          </a:xfrm>
          <a:prstGeom prst="rect">
            <a:avLst/>
          </a:pr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4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202" name="Immagin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362700"/>
            <a:ext cx="4397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Rettangolo 1"/>
          <p:cNvSpPr>
            <a:spLocks noChangeArrowheads="1"/>
          </p:cNvSpPr>
          <p:nvPr/>
        </p:nvSpPr>
        <p:spPr bwMode="auto">
          <a:xfrm>
            <a:off x="755650" y="6381750"/>
            <a:ext cx="3311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8204" name="Rettangolo 3"/>
          <p:cNvSpPr>
            <a:spLocks noChangeArrowheads="1"/>
          </p:cNvSpPr>
          <p:nvPr/>
        </p:nvSpPr>
        <p:spPr bwMode="auto">
          <a:xfrm>
            <a:off x="684213" y="6289675"/>
            <a:ext cx="2633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>
                <a:latin typeface="Kunstler Script" panose="030304020206070D0D06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Ministero della Salute</a:t>
            </a:r>
            <a:endParaRPr lang="it-IT" altLang="it-IT" sz="320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5534075" y="4221088"/>
            <a:ext cx="46037" cy="19446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5436096" y="4221088"/>
            <a:ext cx="46037" cy="19446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2251692" y="2925107"/>
            <a:ext cx="1931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>
                <a:latin typeface="Calibri" panose="020F0502020204030204" pitchFamily="34" charset="0"/>
              </a:rPr>
              <a:t>93,3</a:t>
            </a:r>
            <a:r>
              <a:rPr lang="it-IT" altLang="it-IT" dirty="0" smtClean="0">
                <a:latin typeface="Calibri" panose="020F0502020204030204" pitchFamily="34" charset="0"/>
              </a:rPr>
              <a:t>% poliomielite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6228184" y="2060848"/>
            <a:ext cx="1481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>
                <a:latin typeface="Calibri" panose="020F0502020204030204" pitchFamily="34" charset="0"/>
              </a:rPr>
              <a:t>93,7</a:t>
            </a:r>
            <a:r>
              <a:rPr lang="it-IT" altLang="it-IT" dirty="0" smtClean="0">
                <a:latin typeface="Calibri" panose="020F0502020204030204" pitchFamily="34" charset="0"/>
              </a:rPr>
              <a:t>% tetano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4849708" y="2636912"/>
            <a:ext cx="1738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dirty="0" smtClean="0">
                <a:latin typeface="Calibri" panose="020F0502020204030204" pitchFamily="34" charset="0"/>
              </a:rPr>
              <a:t>93,6%</a:t>
            </a:r>
            <a:r>
              <a:rPr lang="it-IT" altLang="it-IT" dirty="0"/>
              <a:t> </a:t>
            </a:r>
            <a:r>
              <a:rPr lang="it-IT" altLang="it-IT" dirty="0" smtClean="0">
                <a:latin typeface="Calibri" panose="020F0502020204030204" pitchFamily="34" charset="0"/>
              </a:rPr>
              <a:t>difterite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4219279" y="3501008"/>
            <a:ext cx="1480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>
                <a:latin typeface="Calibri" panose="020F0502020204030204" pitchFamily="34" charset="0"/>
              </a:rPr>
              <a:t>93</a:t>
            </a:r>
            <a:r>
              <a:rPr lang="it-IT" altLang="it-IT" dirty="0" smtClean="0">
                <a:latin typeface="Calibri" panose="020F0502020204030204" pitchFamily="34" charset="0"/>
              </a:rPr>
              <a:t>% epatite B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3611132" y="2051556"/>
            <a:ext cx="1620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>
                <a:latin typeface="Calibri" panose="020F0502020204030204" pitchFamily="34" charset="0"/>
              </a:rPr>
              <a:t>pertosse </a:t>
            </a:r>
            <a:r>
              <a:rPr lang="it-IT" altLang="it-IT" dirty="0" smtClean="0">
                <a:latin typeface="Calibri" panose="020F0502020204030204" pitchFamily="34" charset="0"/>
              </a:rPr>
              <a:t>93,6%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3426818" y="4839478"/>
            <a:ext cx="14377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 smtClean="0">
                <a:latin typeface="Calibri" panose="020F0502020204030204" pitchFamily="34" charset="0"/>
              </a:rPr>
              <a:t>87,2% rosolia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838753" y="4931876"/>
            <a:ext cx="15618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>
                <a:latin typeface="Calibri" panose="020F0502020204030204" pitchFamily="34" charset="0"/>
              </a:rPr>
              <a:t>parotite </a:t>
            </a:r>
            <a:r>
              <a:rPr lang="it-IT" altLang="it-IT" dirty="0" smtClean="0">
                <a:latin typeface="Calibri" panose="020F0502020204030204" pitchFamily="34" charset="0"/>
              </a:rPr>
              <a:t>87,2%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1666916" y="5579948"/>
            <a:ext cx="16383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>
                <a:latin typeface="Calibri" panose="020F0502020204030204" pitchFamily="34" charset="0"/>
              </a:rPr>
              <a:t>46,1</a:t>
            </a:r>
            <a:r>
              <a:rPr lang="it-IT" altLang="it-IT" dirty="0" smtClean="0">
                <a:latin typeface="Calibri" panose="020F0502020204030204" pitchFamily="34" charset="0"/>
              </a:rPr>
              <a:t>% varicella</a:t>
            </a:r>
            <a:endParaRPr lang="it-IT" dirty="0"/>
          </a:p>
        </p:txBody>
      </p:sp>
      <p:sp>
        <p:nvSpPr>
          <p:cNvPr id="16" name="Rettangolo 15"/>
          <p:cNvSpPr/>
          <p:nvPr/>
        </p:nvSpPr>
        <p:spPr>
          <a:xfrm>
            <a:off x="451266" y="3985829"/>
            <a:ext cx="3224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i="1" dirty="0" err="1" smtClean="0">
                <a:latin typeface="Calibri" panose="020F0502020204030204" pitchFamily="34" charset="0"/>
              </a:rPr>
              <a:t>Haemophilus</a:t>
            </a:r>
            <a:r>
              <a:rPr lang="it-IT" altLang="it-IT" i="1" dirty="0" smtClean="0">
                <a:latin typeface="Calibri" panose="020F0502020204030204" pitchFamily="34" charset="0"/>
              </a:rPr>
              <a:t> </a:t>
            </a:r>
            <a:r>
              <a:rPr lang="it-IT" altLang="it-IT" i="1" dirty="0" err="1" smtClean="0">
                <a:latin typeface="Calibri" panose="020F0502020204030204" pitchFamily="34" charset="0"/>
              </a:rPr>
              <a:t>influenzae</a:t>
            </a:r>
            <a:r>
              <a:rPr lang="it-IT" altLang="it-IT" i="1" dirty="0" smtClean="0">
                <a:latin typeface="Calibri" panose="020F0502020204030204" pitchFamily="34" charset="0"/>
              </a:rPr>
              <a:t> </a:t>
            </a:r>
            <a:r>
              <a:rPr lang="it-IT" altLang="it-IT" dirty="0" smtClean="0">
                <a:latin typeface="Calibri" panose="020F0502020204030204" pitchFamily="34" charset="0"/>
              </a:rPr>
              <a:t>b 93,1%</a:t>
            </a:r>
            <a:endParaRPr lang="it-IT" dirty="0"/>
          </a:p>
        </p:txBody>
      </p:sp>
      <p:cxnSp>
        <p:nvCxnSpPr>
          <p:cNvPr id="29" name="Connettore 7 28"/>
          <p:cNvCxnSpPr/>
          <p:nvPr/>
        </p:nvCxnSpPr>
        <p:spPr bwMode="auto">
          <a:xfrm rot="10800000" flipV="1">
            <a:off x="1377142" y="1916832"/>
            <a:ext cx="5546359" cy="3625938"/>
          </a:xfrm>
          <a:prstGeom prst="curvedConnector3">
            <a:avLst>
              <a:gd name="adj1" fmla="val 50000"/>
            </a:avLst>
          </a:prstGeom>
          <a:ln w="25400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e 36"/>
          <p:cNvSpPr/>
          <p:nvPr/>
        </p:nvSpPr>
        <p:spPr>
          <a:xfrm>
            <a:off x="6059404" y="1988840"/>
            <a:ext cx="71320" cy="603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00"/>
          </a:p>
        </p:txBody>
      </p:sp>
      <p:sp>
        <p:nvSpPr>
          <p:cNvPr id="38" name="Ovale 37"/>
          <p:cNvSpPr/>
          <p:nvPr/>
        </p:nvSpPr>
        <p:spPr>
          <a:xfrm>
            <a:off x="5411332" y="2216520"/>
            <a:ext cx="71320" cy="603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00"/>
          </a:p>
        </p:txBody>
      </p:sp>
      <p:sp>
        <p:nvSpPr>
          <p:cNvPr id="41" name="Ovale 40"/>
          <p:cNvSpPr/>
          <p:nvPr/>
        </p:nvSpPr>
        <p:spPr>
          <a:xfrm>
            <a:off x="4716704" y="2636912"/>
            <a:ext cx="71320" cy="603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00"/>
          </a:p>
        </p:txBody>
      </p:sp>
      <p:sp>
        <p:nvSpPr>
          <p:cNvPr id="42" name="Ovale 41"/>
          <p:cNvSpPr/>
          <p:nvPr/>
        </p:nvSpPr>
        <p:spPr>
          <a:xfrm>
            <a:off x="4284656" y="3122942"/>
            <a:ext cx="71320" cy="603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00"/>
          </a:p>
        </p:txBody>
      </p:sp>
      <p:sp>
        <p:nvSpPr>
          <p:cNvPr id="44" name="Ovale 43"/>
          <p:cNvSpPr/>
          <p:nvPr/>
        </p:nvSpPr>
        <p:spPr>
          <a:xfrm>
            <a:off x="1619672" y="5487550"/>
            <a:ext cx="71320" cy="603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00"/>
          </a:p>
        </p:txBody>
      </p:sp>
      <p:sp>
        <p:nvSpPr>
          <p:cNvPr id="45" name="Ovale 44"/>
          <p:cNvSpPr/>
          <p:nvPr/>
        </p:nvSpPr>
        <p:spPr>
          <a:xfrm>
            <a:off x="2603020" y="5240856"/>
            <a:ext cx="71320" cy="603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00"/>
          </a:p>
        </p:txBody>
      </p:sp>
      <p:sp>
        <p:nvSpPr>
          <p:cNvPr id="48" name="Ovale 47"/>
          <p:cNvSpPr/>
          <p:nvPr/>
        </p:nvSpPr>
        <p:spPr>
          <a:xfrm>
            <a:off x="3275856" y="4911486"/>
            <a:ext cx="71320" cy="603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00"/>
          </a:p>
        </p:txBody>
      </p:sp>
      <p:sp>
        <p:nvSpPr>
          <p:cNvPr id="49" name="Ovale 48"/>
          <p:cNvSpPr/>
          <p:nvPr/>
        </p:nvSpPr>
        <p:spPr>
          <a:xfrm>
            <a:off x="3899852" y="4324985"/>
            <a:ext cx="71320" cy="603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00"/>
          </a:p>
        </p:txBody>
      </p:sp>
      <p:sp>
        <p:nvSpPr>
          <p:cNvPr id="50" name="Ovale 49"/>
          <p:cNvSpPr/>
          <p:nvPr/>
        </p:nvSpPr>
        <p:spPr>
          <a:xfrm>
            <a:off x="4115876" y="3687350"/>
            <a:ext cx="71320" cy="603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00"/>
          </a:p>
        </p:txBody>
      </p:sp>
      <p:sp>
        <p:nvSpPr>
          <p:cNvPr id="32" name="Rettangolo 14"/>
          <p:cNvSpPr>
            <a:spLocks noChangeArrowheads="1"/>
          </p:cNvSpPr>
          <p:nvPr/>
        </p:nvSpPr>
        <p:spPr bwMode="auto">
          <a:xfrm>
            <a:off x="6722811" y="6320353"/>
            <a:ext cx="23856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defTabSz="2794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80975" indent="-1588" defTabSz="2794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2794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2794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2794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279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279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279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279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r" eaLnBrk="1" hangingPunct="1">
              <a:buClr>
                <a:srgbClr val="10253F"/>
              </a:buClr>
            </a:pPr>
            <a:r>
              <a:rPr lang="it-IT" altLang="it-IT" sz="1600" dirty="0" smtClean="0">
                <a:latin typeface="Calibri" panose="020F0502020204030204" pitchFamily="34" charset="0"/>
              </a:rPr>
              <a:t>*dati coorte 2014 al 31/12/2016</a:t>
            </a:r>
            <a:endParaRPr lang="it-IT" altLang="it-IT" sz="1600" b="1" dirty="0">
              <a:solidFill>
                <a:srgbClr val="5D8D96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Rettangolo 32"/>
          <p:cNvSpPr/>
          <p:nvPr/>
        </p:nvSpPr>
        <p:spPr>
          <a:xfrm>
            <a:off x="1485941" y="4477594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 smtClean="0">
                <a:latin typeface="Calibri" panose="020F0502020204030204" pitchFamily="34" charset="0"/>
              </a:rPr>
              <a:t>morbillo 87,3%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160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igura a mano libera 11"/>
          <p:cNvSpPr/>
          <p:nvPr/>
        </p:nvSpPr>
        <p:spPr>
          <a:xfrm flipH="1">
            <a:off x="8027988" y="4614"/>
            <a:ext cx="1116012" cy="400050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0400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0 h 20950"/>
              <a:gd name="connsiteX0" fmla="*/ 0 w 21600"/>
              <a:gd name="connsiteY0" fmla="*/ 560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5600 h 209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4800 h 15350"/>
              <a:gd name="connsiteX3" fmla="*/ 0 w 21600"/>
              <a:gd name="connsiteY3" fmla="*/ 11600 h 15350"/>
              <a:gd name="connsiteX4" fmla="*/ 0 w 21600"/>
              <a:gd name="connsiteY4" fmla="*/ 0 h 153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5232 h 15350"/>
              <a:gd name="connsiteX3" fmla="*/ 0 w 21600"/>
              <a:gd name="connsiteY3" fmla="*/ 11600 h 15350"/>
              <a:gd name="connsiteX4" fmla="*/ 0 w 21600"/>
              <a:gd name="connsiteY4" fmla="*/ 0 h 1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5350">
                <a:moveTo>
                  <a:pt x="0" y="0"/>
                </a:moveTo>
                <a:lnTo>
                  <a:pt x="21600" y="0"/>
                </a:lnTo>
                <a:lnTo>
                  <a:pt x="21600" y="5232"/>
                </a:lnTo>
                <a:cubicBezTo>
                  <a:pt x="10800" y="5232"/>
                  <a:pt x="10800" y="15350"/>
                  <a:pt x="0" y="11600"/>
                </a:cubicBezTo>
                <a:lnTo>
                  <a:pt x="0" y="0"/>
                </a:lnTo>
                <a:close/>
              </a:path>
            </a:pathLst>
          </a:cu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8198" name="Segnaposto numero diapositiva 5"/>
          <p:cNvSpPr txBox="1">
            <a:spLocks/>
          </p:cNvSpPr>
          <p:nvPr/>
        </p:nvSpPr>
        <p:spPr bwMode="auto">
          <a:xfrm>
            <a:off x="6902896" y="-27384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C40D49EA-E55B-4721-AAEF-F0D7DEED19C4}" type="slidenum">
              <a:rPr lang="it-IT" altLang="it-IT" sz="1200" b="1" smtClean="0">
                <a:solidFill>
                  <a:srgbClr val="002060"/>
                </a:solidFill>
                <a:latin typeface="Calibri" panose="020F0502020204030204" pitchFamily="34" charset="0"/>
              </a:rPr>
              <a:pPr algn="r" eaLnBrk="1" hangingPunct="1"/>
              <a:t>3</a:t>
            </a:fld>
            <a:endParaRPr lang="it-IT" altLang="it-IT" sz="1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0" y="6237288"/>
            <a:ext cx="4572000" cy="71437"/>
          </a:xfrm>
          <a:prstGeom prst="rect">
            <a:avLst/>
          </a:pr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4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202" name="Immagin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362700"/>
            <a:ext cx="4397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Rettangolo 1"/>
          <p:cNvSpPr>
            <a:spLocks noChangeArrowheads="1"/>
          </p:cNvSpPr>
          <p:nvPr/>
        </p:nvSpPr>
        <p:spPr bwMode="auto">
          <a:xfrm>
            <a:off x="755650" y="6381750"/>
            <a:ext cx="3311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8204" name="Rettangolo 3"/>
          <p:cNvSpPr>
            <a:spLocks noChangeArrowheads="1"/>
          </p:cNvSpPr>
          <p:nvPr/>
        </p:nvSpPr>
        <p:spPr bwMode="auto">
          <a:xfrm>
            <a:off x="684213" y="6289675"/>
            <a:ext cx="2633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>
                <a:latin typeface="Kunstler Script" panose="030304020206070D0D06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Ministero della Salute</a:t>
            </a:r>
            <a:endParaRPr lang="it-IT" altLang="it-IT" sz="320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13" name="Immagine 12"/>
          <p:cNvPicPr/>
          <p:nvPr/>
        </p:nvPicPr>
        <p:blipFill>
          <a:blip r:embed="rId4"/>
          <a:stretch>
            <a:fillRect/>
          </a:stretch>
        </p:blipFill>
        <p:spPr>
          <a:xfrm>
            <a:off x="107950" y="548680"/>
            <a:ext cx="8928545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07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igura a mano libera 11"/>
          <p:cNvSpPr/>
          <p:nvPr/>
        </p:nvSpPr>
        <p:spPr>
          <a:xfrm flipH="1">
            <a:off x="8027988" y="4614"/>
            <a:ext cx="1116012" cy="400050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0400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0 h 20950"/>
              <a:gd name="connsiteX0" fmla="*/ 0 w 21600"/>
              <a:gd name="connsiteY0" fmla="*/ 560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5600 h 209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4800 h 15350"/>
              <a:gd name="connsiteX3" fmla="*/ 0 w 21600"/>
              <a:gd name="connsiteY3" fmla="*/ 11600 h 15350"/>
              <a:gd name="connsiteX4" fmla="*/ 0 w 21600"/>
              <a:gd name="connsiteY4" fmla="*/ 0 h 153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5232 h 15350"/>
              <a:gd name="connsiteX3" fmla="*/ 0 w 21600"/>
              <a:gd name="connsiteY3" fmla="*/ 11600 h 15350"/>
              <a:gd name="connsiteX4" fmla="*/ 0 w 21600"/>
              <a:gd name="connsiteY4" fmla="*/ 0 h 1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5350">
                <a:moveTo>
                  <a:pt x="0" y="0"/>
                </a:moveTo>
                <a:lnTo>
                  <a:pt x="21600" y="0"/>
                </a:lnTo>
                <a:lnTo>
                  <a:pt x="21600" y="5232"/>
                </a:lnTo>
                <a:cubicBezTo>
                  <a:pt x="10800" y="5232"/>
                  <a:pt x="10800" y="15350"/>
                  <a:pt x="0" y="11600"/>
                </a:cubicBezTo>
                <a:lnTo>
                  <a:pt x="0" y="0"/>
                </a:lnTo>
                <a:close/>
              </a:path>
            </a:pathLst>
          </a:cu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8198" name="Segnaposto numero diapositiva 5"/>
          <p:cNvSpPr txBox="1">
            <a:spLocks/>
          </p:cNvSpPr>
          <p:nvPr/>
        </p:nvSpPr>
        <p:spPr bwMode="auto">
          <a:xfrm>
            <a:off x="6902896" y="-27384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C40D49EA-E55B-4721-AAEF-F0D7DEED19C4}" type="slidenum">
              <a:rPr lang="it-IT" altLang="it-IT" sz="1200" b="1" smtClean="0">
                <a:solidFill>
                  <a:srgbClr val="002060"/>
                </a:solidFill>
                <a:latin typeface="Calibri" panose="020F0502020204030204" pitchFamily="34" charset="0"/>
              </a:rPr>
              <a:pPr algn="r" eaLnBrk="1" hangingPunct="1"/>
              <a:t>4</a:t>
            </a:fld>
            <a:endParaRPr lang="it-IT" altLang="it-IT" sz="1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0" y="6237288"/>
            <a:ext cx="4572000" cy="71437"/>
          </a:xfrm>
          <a:prstGeom prst="rect">
            <a:avLst/>
          </a:pr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4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202" name="Immagin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362700"/>
            <a:ext cx="4397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Rettangolo 1"/>
          <p:cNvSpPr>
            <a:spLocks noChangeArrowheads="1"/>
          </p:cNvSpPr>
          <p:nvPr/>
        </p:nvSpPr>
        <p:spPr bwMode="auto">
          <a:xfrm>
            <a:off x="755650" y="6381750"/>
            <a:ext cx="3311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8204" name="Rettangolo 3"/>
          <p:cNvSpPr>
            <a:spLocks noChangeArrowheads="1"/>
          </p:cNvSpPr>
          <p:nvPr/>
        </p:nvSpPr>
        <p:spPr bwMode="auto">
          <a:xfrm>
            <a:off x="684213" y="6289675"/>
            <a:ext cx="2633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>
                <a:latin typeface="Kunstler Script" panose="030304020206070D0D06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Ministero della Salute</a:t>
            </a:r>
            <a:endParaRPr lang="it-IT" altLang="it-IT" sz="320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9" name="Immagine 8"/>
          <p:cNvPicPr/>
          <p:nvPr/>
        </p:nvPicPr>
        <p:blipFill>
          <a:blip r:embed="rId4"/>
          <a:stretch>
            <a:fillRect/>
          </a:stretch>
        </p:blipFill>
        <p:spPr>
          <a:xfrm>
            <a:off x="327819" y="620688"/>
            <a:ext cx="8708677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43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igura a mano libera 11"/>
          <p:cNvSpPr/>
          <p:nvPr/>
        </p:nvSpPr>
        <p:spPr>
          <a:xfrm flipH="1">
            <a:off x="8027988" y="4614"/>
            <a:ext cx="1116012" cy="400050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0400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0 h 20950"/>
              <a:gd name="connsiteX0" fmla="*/ 0 w 21600"/>
              <a:gd name="connsiteY0" fmla="*/ 560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5600 h 209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4800 h 15350"/>
              <a:gd name="connsiteX3" fmla="*/ 0 w 21600"/>
              <a:gd name="connsiteY3" fmla="*/ 11600 h 15350"/>
              <a:gd name="connsiteX4" fmla="*/ 0 w 21600"/>
              <a:gd name="connsiteY4" fmla="*/ 0 h 153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5232 h 15350"/>
              <a:gd name="connsiteX3" fmla="*/ 0 w 21600"/>
              <a:gd name="connsiteY3" fmla="*/ 11600 h 15350"/>
              <a:gd name="connsiteX4" fmla="*/ 0 w 21600"/>
              <a:gd name="connsiteY4" fmla="*/ 0 h 1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5350">
                <a:moveTo>
                  <a:pt x="0" y="0"/>
                </a:moveTo>
                <a:lnTo>
                  <a:pt x="21600" y="0"/>
                </a:lnTo>
                <a:lnTo>
                  <a:pt x="21600" y="5232"/>
                </a:lnTo>
                <a:cubicBezTo>
                  <a:pt x="10800" y="5232"/>
                  <a:pt x="10800" y="15350"/>
                  <a:pt x="0" y="11600"/>
                </a:cubicBezTo>
                <a:lnTo>
                  <a:pt x="0" y="0"/>
                </a:lnTo>
                <a:close/>
              </a:path>
            </a:pathLst>
          </a:cu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8198" name="Segnaposto numero diapositiva 5"/>
          <p:cNvSpPr txBox="1">
            <a:spLocks/>
          </p:cNvSpPr>
          <p:nvPr/>
        </p:nvSpPr>
        <p:spPr bwMode="auto">
          <a:xfrm>
            <a:off x="6902896" y="-27384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C40D49EA-E55B-4721-AAEF-F0D7DEED19C4}" type="slidenum">
              <a:rPr lang="it-IT" altLang="it-IT" sz="1200" b="1" smtClean="0">
                <a:solidFill>
                  <a:srgbClr val="002060"/>
                </a:solidFill>
                <a:latin typeface="Calibri" panose="020F0502020204030204" pitchFamily="34" charset="0"/>
              </a:rPr>
              <a:pPr algn="r" eaLnBrk="1" hangingPunct="1"/>
              <a:t>5</a:t>
            </a:fld>
            <a:endParaRPr lang="it-IT" altLang="it-IT" sz="1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0" y="6237288"/>
            <a:ext cx="4572000" cy="71437"/>
          </a:xfrm>
          <a:prstGeom prst="rect">
            <a:avLst/>
          </a:pr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4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202" name="Immagin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362700"/>
            <a:ext cx="4397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Rettangolo 1"/>
          <p:cNvSpPr>
            <a:spLocks noChangeArrowheads="1"/>
          </p:cNvSpPr>
          <p:nvPr/>
        </p:nvSpPr>
        <p:spPr bwMode="auto">
          <a:xfrm>
            <a:off x="755650" y="6381750"/>
            <a:ext cx="3311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8204" name="Rettangolo 3"/>
          <p:cNvSpPr>
            <a:spLocks noChangeArrowheads="1"/>
          </p:cNvSpPr>
          <p:nvPr/>
        </p:nvSpPr>
        <p:spPr bwMode="auto">
          <a:xfrm>
            <a:off x="684213" y="6289675"/>
            <a:ext cx="2633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>
                <a:latin typeface="Kunstler Script" panose="030304020206070D0D06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Ministero della Salute</a:t>
            </a:r>
            <a:endParaRPr lang="it-IT" altLang="it-IT" sz="320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9" name="Immagine 8"/>
          <p:cNvPicPr/>
          <p:nvPr/>
        </p:nvPicPr>
        <p:blipFill>
          <a:blip r:embed="rId4"/>
          <a:stretch>
            <a:fillRect/>
          </a:stretch>
        </p:blipFill>
        <p:spPr>
          <a:xfrm>
            <a:off x="103822" y="831215"/>
            <a:ext cx="8936355" cy="5195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10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igura a mano libera 11"/>
          <p:cNvSpPr/>
          <p:nvPr/>
        </p:nvSpPr>
        <p:spPr>
          <a:xfrm flipH="1">
            <a:off x="8027988" y="4614"/>
            <a:ext cx="1116012" cy="400050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0400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0 h 20950"/>
              <a:gd name="connsiteX0" fmla="*/ 0 w 21600"/>
              <a:gd name="connsiteY0" fmla="*/ 560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5600 h 209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4800 h 15350"/>
              <a:gd name="connsiteX3" fmla="*/ 0 w 21600"/>
              <a:gd name="connsiteY3" fmla="*/ 11600 h 15350"/>
              <a:gd name="connsiteX4" fmla="*/ 0 w 21600"/>
              <a:gd name="connsiteY4" fmla="*/ 0 h 153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5232 h 15350"/>
              <a:gd name="connsiteX3" fmla="*/ 0 w 21600"/>
              <a:gd name="connsiteY3" fmla="*/ 11600 h 15350"/>
              <a:gd name="connsiteX4" fmla="*/ 0 w 21600"/>
              <a:gd name="connsiteY4" fmla="*/ 0 h 1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5350">
                <a:moveTo>
                  <a:pt x="0" y="0"/>
                </a:moveTo>
                <a:lnTo>
                  <a:pt x="21600" y="0"/>
                </a:lnTo>
                <a:lnTo>
                  <a:pt x="21600" y="5232"/>
                </a:lnTo>
                <a:cubicBezTo>
                  <a:pt x="10800" y="5232"/>
                  <a:pt x="10800" y="15350"/>
                  <a:pt x="0" y="11600"/>
                </a:cubicBezTo>
                <a:lnTo>
                  <a:pt x="0" y="0"/>
                </a:lnTo>
                <a:close/>
              </a:path>
            </a:pathLst>
          </a:cu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8198" name="Segnaposto numero diapositiva 5"/>
          <p:cNvSpPr txBox="1">
            <a:spLocks/>
          </p:cNvSpPr>
          <p:nvPr/>
        </p:nvSpPr>
        <p:spPr bwMode="auto">
          <a:xfrm>
            <a:off x="6902896" y="-27384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C40D49EA-E55B-4721-AAEF-F0D7DEED19C4}" type="slidenum">
              <a:rPr lang="it-IT" altLang="it-IT" sz="1200" b="1" smtClean="0">
                <a:solidFill>
                  <a:srgbClr val="002060"/>
                </a:solidFill>
                <a:latin typeface="Calibri" panose="020F0502020204030204" pitchFamily="34" charset="0"/>
              </a:rPr>
              <a:pPr algn="r" eaLnBrk="1" hangingPunct="1"/>
              <a:t>6</a:t>
            </a:fld>
            <a:endParaRPr lang="it-IT" altLang="it-IT" sz="1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0" y="6237288"/>
            <a:ext cx="4572000" cy="71437"/>
          </a:xfrm>
          <a:prstGeom prst="rect">
            <a:avLst/>
          </a:pr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4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202" name="Immagin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362700"/>
            <a:ext cx="4397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Rettangolo 1"/>
          <p:cNvSpPr>
            <a:spLocks noChangeArrowheads="1"/>
          </p:cNvSpPr>
          <p:nvPr/>
        </p:nvSpPr>
        <p:spPr bwMode="auto">
          <a:xfrm>
            <a:off x="755650" y="6381750"/>
            <a:ext cx="3311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8204" name="Rettangolo 3"/>
          <p:cNvSpPr>
            <a:spLocks noChangeArrowheads="1"/>
          </p:cNvSpPr>
          <p:nvPr/>
        </p:nvSpPr>
        <p:spPr bwMode="auto">
          <a:xfrm>
            <a:off x="684213" y="6289675"/>
            <a:ext cx="2633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>
                <a:latin typeface="Kunstler Script" panose="030304020206070D0D06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Ministero della Salute</a:t>
            </a:r>
            <a:endParaRPr lang="it-IT" altLang="it-IT" sz="320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8" name="Immagine 7"/>
          <p:cNvPicPr/>
          <p:nvPr/>
        </p:nvPicPr>
        <p:blipFill>
          <a:blip r:embed="rId4"/>
          <a:stretch>
            <a:fillRect/>
          </a:stretch>
        </p:blipFill>
        <p:spPr>
          <a:xfrm>
            <a:off x="238923" y="908720"/>
            <a:ext cx="8581549" cy="446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10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/>
          <p:cNvSpPr txBox="1">
            <a:spLocks/>
          </p:cNvSpPr>
          <p:nvPr/>
        </p:nvSpPr>
        <p:spPr bwMode="auto">
          <a:xfrm>
            <a:off x="451266" y="260648"/>
            <a:ext cx="6929046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b="1" dirty="0" smtClean="0">
                <a:solidFill>
                  <a:srgbClr val="5D8D96"/>
                </a:solidFill>
                <a:latin typeface="Calibri" panose="020F0502020204030204" pitchFamily="34" charset="0"/>
              </a:rPr>
              <a:t>Le attuali coperture vaccinali</a:t>
            </a:r>
            <a:endParaRPr lang="it-IT" altLang="it-IT" b="1" dirty="0">
              <a:solidFill>
                <a:srgbClr val="5D8D96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Figura a mano libera 11"/>
          <p:cNvSpPr/>
          <p:nvPr/>
        </p:nvSpPr>
        <p:spPr>
          <a:xfrm flipH="1">
            <a:off x="8027988" y="4614"/>
            <a:ext cx="1116012" cy="400050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0400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0 h 20950"/>
              <a:gd name="connsiteX0" fmla="*/ 0 w 21600"/>
              <a:gd name="connsiteY0" fmla="*/ 560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5600 h 209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4800 h 15350"/>
              <a:gd name="connsiteX3" fmla="*/ 0 w 21600"/>
              <a:gd name="connsiteY3" fmla="*/ 11600 h 15350"/>
              <a:gd name="connsiteX4" fmla="*/ 0 w 21600"/>
              <a:gd name="connsiteY4" fmla="*/ 0 h 153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5232 h 15350"/>
              <a:gd name="connsiteX3" fmla="*/ 0 w 21600"/>
              <a:gd name="connsiteY3" fmla="*/ 11600 h 15350"/>
              <a:gd name="connsiteX4" fmla="*/ 0 w 21600"/>
              <a:gd name="connsiteY4" fmla="*/ 0 h 1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5350">
                <a:moveTo>
                  <a:pt x="0" y="0"/>
                </a:moveTo>
                <a:lnTo>
                  <a:pt x="21600" y="0"/>
                </a:lnTo>
                <a:lnTo>
                  <a:pt x="21600" y="5232"/>
                </a:lnTo>
                <a:cubicBezTo>
                  <a:pt x="10800" y="5232"/>
                  <a:pt x="10800" y="15350"/>
                  <a:pt x="0" y="11600"/>
                </a:cubicBezTo>
                <a:lnTo>
                  <a:pt x="0" y="0"/>
                </a:lnTo>
                <a:close/>
              </a:path>
            </a:pathLst>
          </a:cu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8198" name="Segnaposto numero diapositiva 5"/>
          <p:cNvSpPr txBox="1">
            <a:spLocks/>
          </p:cNvSpPr>
          <p:nvPr/>
        </p:nvSpPr>
        <p:spPr bwMode="auto">
          <a:xfrm>
            <a:off x="6902896" y="-27384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C40D49EA-E55B-4721-AAEF-F0D7DEED19C4}" type="slidenum">
              <a:rPr lang="it-IT" altLang="it-IT" sz="1200" b="1">
                <a:solidFill>
                  <a:srgbClr val="002060"/>
                </a:solidFill>
                <a:latin typeface="Calibri" panose="020F0502020204030204" pitchFamily="34" charset="0"/>
              </a:rPr>
              <a:pPr algn="r" eaLnBrk="1" hangingPunct="1"/>
              <a:t>7</a:t>
            </a:fld>
            <a:endParaRPr lang="it-IT" altLang="it-IT" sz="1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8200" name="Rettangolo 14"/>
          <p:cNvSpPr>
            <a:spLocks noChangeArrowheads="1"/>
          </p:cNvSpPr>
          <p:nvPr/>
        </p:nvSpPr>
        <p:spPr bwMode="auto">
          <a:xfrm>
            <a:off x="107950" y="980728"/>
            <a:ext cx="892854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defTabSz="2794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80975" indent="-1588" defTabSz="2794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2794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2794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2794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279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279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279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279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eaLnBrk="1" hangingPunct="1">
              <a:buClr>
                <a:srgbClr val="10253F"/>
              </a:buClr>
            </a:pPr>
            <a:r>
              <a:rPr lang="it-IT" altLang="it-IT" sz="1800" dirty="0" smtClean="0">
                <a:latin typeface="Calibri" panose="020F0502020204030204" pitchFamily="34" charset="0"/>
              </a:rPr>
              <a:t>La </a:t>
            </a:r>
            <a:r>
              <a:rPr lang="it-IT" altLang="it-IT" sz="1800" dirty="0">
                <a:latin typeface="Calibri" panose="020F0502020204030204" pitchFamily="34" charset="0"/>
              </a:rPr>
              <a:t>copertura media nazionale </a:t>
            </a:r>
            <a:r>
              <a:rPr lang="it-IT" altLang="it-IT" sz="1800" dirty="0" smtClean="0">
                <a:latin typeface="Calibri" panose="020F0502020204030204" pitchFamily="34" charset="0"/>
              </a:rPr>
              <a:t>delle vaccinazioni è oggi* significativamente </a:t>
            </a:r>
            <a:r>
              <a:rPr lang="it-IT" altLang="it-IT" sz="2200" b="1" dirty="0" smtClean="0">
                <a:solidFill>
                  <a:srgbClr val="5D8D96"/>
                </a:solidFill>
                <a:latin typeface="Calibri" panose="020F0502020204030204" pitchFamily="34" charset="0"/>
              </a:rPr>
              <a:t>in aumento e</a:t>
            </a:r>
            <a:r>
              <a:rPr lang="it-IT" altLang="it-IT" sz="1800" dirty="0">
                <a:latin typeface="Calibri" panose="020F0502020204030204" pitchFamily="34" charset="0"/>
              </a:rPr>
              <a:t>, per alcune,  </a:t>
            </a:r>
            <a:r>
              <a:rPr lang="it-IT" altLang="it-IT" sz="2200" b="1" dirty="0" smtClean="0">
                <a:solidFill>
                  <a:srgbClr val="5D8D96"/>
                </a:solidFill>
                <a:latin typeface="Calibri" panose="020F0502020204030204" pitchFamily="34" charset="0"/>
              </a:rPr>
              <a:t>prossima alla soglia </a:t>
            </a:r>
            <a:r>
              <a:rPr lang="it-IT" altLang="it-IT" sz="2200" b="1" dirty="0">
                <a:solidFill>
                  <a:srgbClr val="5D8D96"/>
                </a:solidFill>
                <a:latin typeface="Calibri" panose="020F0502020204030204" pitchFamily="34" charset="0"/>
              </a:rPr>
              <a:t>raccomandata dall’OMS del 95</a:t>
            </a:r>
            <a:r>
              <a:rPr lang="it-IT" altLang="it-IT" sz="2200" b="1" dirty="0" smtClean="0">
                <a:solidFill>
                  <a:srgbClr val="5D8D96"/>
                </a:solidFill>
                <a:latin typeface="Calibri" panose="020F0502020204030204" pitchFamily="34" charset="0"/>
              </a:rPr>
              <a:t>%:</a:t>
            </a:r>
            <a:endParaRPr lang="it-IT" altLang="it-IT" sz="1800" dirty="0">
              <a:latin typeface="Calibri" panose="020F0502020204030204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0" y="6237288"/>
            <a:ext cx="4572000" cy="71437"/>
          </a:xfrm>
          <a:prstGeom prst="rect">
            <a:avLst/>
          </a:pr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4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202" name="Immagin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362700"/>
            <a:ext cx="4397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Rettangolo 1"/>
          <p:cNvSpPr>
            <a:spLocks noChangeArrowheads="1"/>
          </p:cNvSpPr>
          <p:nvPr/>
        </p:nvSpPr>
        <p:spPr bwMode="auto">
          <a:xfrm>
            <a:off x="755650" y="6381750"/>
            <a:ext cx="3311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8204" name="Rettangolo 3"/>
          <p:cNvSpPr>
            <a:spLocks noChangeArrowheads="1"/>
          </p:cNvSpPr>
          <p:nvPr/>
        </p:nvSpPr>
        <p:spPr bwMode="auto">
          <a:xfrm>
            <a:off x="684213" y="6289675"/>
            <a:ext cx="2633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>
                <a:latin typeface="Kunstler Script" panose="030304020206070D0D06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Ministero della Salute</a:t>
            </a:r>
            <a:endParaRPr lang="it-IT" altLang="it-IT" sz="320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5534075" y="4221088"/>
            <a:ext cx="46037" cy="19446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5436096" y="4221088"/>
            <a:ext cx="46037" cy="19446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3" name="Rettangolo 2"/>
          <p:cNvSpPr/>
          <p:nvPr/>
        </p:nvSpPr>
        <p:spPr>
          <a:xfrm>
            <a:off x="2251692" y="2925107"/>
            <a:ext cx="1931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 smtClean="0">
                <a:latin typeface="Calibri" panose="020F0502020204030204" pitchFamily="34" charset="0"/>
              </a:rPr>
              <a:t>94,6% poliomielite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6228184" y="2060848"/>
            <a:ext cx="1428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 smtClean="0">
                <a:latin typeface="Calibri" panose="020F0502020204030204" pitchFamily="34" charset="0"/>
              </a:rPr>
              <a:t>94,6% tetano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4849708" y="2636912"/>
            <a:ext cx="1738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dirty="0" smtClean="0">
                <a:latin typeface="Calibri" panose="020F0502020204030204" pitchFamily="34" charset="0"/>
              </a:rPr>
              <a:t>94,6%</a:t>
            </a:r>
            <a:r>
              <a:rPr lang="it-IT" altLang="it-IT" dirty="0"/>
              <a:t> </a:t>
            </a:r>
            <a:r>
              <a:rPr lang="it-IT" altLang="it-IT" dirty="0" smtClean="0">
                <a:latin typeface="Calibri" panose="020F0502020204030204" pitchFamily="34" charset="0"/>
              </a:rPr>
              <a:t>difterite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4219279" y="3501008"/>
            <a:ext cx="1654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 smtClean="0">
                <a:latin typeface="Calibri" panose="020F0502020204030204" pitchFamily="34" charset="0"/>
              </a:rPr>
              <a:t>94,3% epatite B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3611132" y="2051556"/>
            <a:ext cx="1620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>
                <a:latin typeface="Calibri" panose="020F0502020204030204" pitchFamily="34" charset="0"/>
              </a:rPr>
              <a:t>pertosse </a:t>
            </a:r>
            <a:r>
              <a:rPr lang="it-IT" altLang="it-IT" dirty="0" smtClean="0">
                <a:latin typeface="Calibri" panose="020F0502020204030204" pitchFamily="34" charset="0"/>
              </a:rPr>
              <a:t>94,6%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3426818" y="4839478"/>
            <a:ext cx="14377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 smtClean="0">
                <a:latin typeface="Calibri" panose="020F0502020204030204" pitchFamily="34" charset="0"/>
              </a:rPr>
              <a:t>91,6% rosolia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2050397" y="5579948"/>
            <a:ext cx="1585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 smtClean="0">
                <a:latin typeface="Calibri" panose="020F0502020204030204" pitchFamily="34" charset="0"/>
              </a:rPr>
              <a:t>45,6% varicella</a:t>
            </a:r>
            <a:endParaRPr lang="it-IT" dirty="0"/>
          </a:p>
        </p:txBody>
      </p:sp>
      <p:cxnSp>
        <p:nvCxnSpPr>
          <p:cNvPr id="29" name="Connettore 7 28"/>
          <p:cNvCxnSpPr/>
          <p:nvPr/>
        </p:nvCxnSpPr>
        <p:spPr bwMode="auto">
          <a:xfrm rot="10800000" flipV="1">
            <a:off x="1377142" y="1916832"/>
            <a:ext cx="5546359" cy="3625938"/>
          </a:xfrm>
          <a:prstGeom prst="curvedConnector3">
            <a:avLst>
              <a:gd name="adj1" fmla="val 50000"/>
            </a:avLst>
          </a:prstGeom>
          <a:ln w="25400"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e 36"/>
          <p:cNvSpPr/>
          <p:nvPr/>
        </p:nvSpPr>
        <p:spPr>
          <a:xfrm>
            <a:off x="6059404" y="1988840"/>
            <a:ext cx="71320" cy="603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00"/>
          </a:p>
        </p:txBody>
      </p:sp>
      <p:sp>
        <p:nvSpPr>
          <p:cNvPr id="38" name="Ovale 37"/>
          <p:cNvSpPr/>
          <p:nvPr/>
        </p:nvSpPr>
        <p:spPr>
          <a:xfrm>
            <a:off x="5411332" y="2216520"/>
            <a:ext cx="71320" cy="603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00"/>
          </a:p>
        </p:txBody>
      </p:sp>
      <p:sp>
        <p:nvSpPr>
          <p:cNvPr id="41" name="Ovale 40"/>
          <p:cNvSpPr/>
          <p:nvPr/>
        </p:nvSpPr>
        <p:spPr>
          <a:xfrm>
            <a:off x="4716704" y="2636912"/>
            <a:ext cx="71320" cy="603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00"/>
          </a:p>
        </p:txBody>
      </p:sp>
      <p:sp>
        <p:nvSpPr>
          <p:cNvPr id="42" name="Ovale 41"/>
          <p:cNvSpPr/>
          <p:nvPr/>
        </p:nvSpPr>
        <p:spPr>
          <a:xfrm>
            <a:off x="4284656" y="3122942"/>
            <a:ext cx="71320" cy="603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00"/>
          </a:p>
        </p:txBody>
      </p:sp>
      <p:sp>
        <p:nvSpPr>
          <p:cNvPr id="44" name="Ovale 43"/>
          <p:cNvSpPr/>
          <p:nvPr/>
        </p:nvSpPr>
        <p:spPr>
          <a:xfrm>
            <a:off x="1619672" y="5487550"/>
            <a:ext cx="71320" cy="603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00"/>
          </a:p>
        </p:txBody>
      </p:sp>
      <p:sp>
        <p:nvSpPr>
          <p:cNvPr id="45" name="Ovale 44"/>
          <p:cNvSpPr/>
          <p:nvPr/>
        </p:nvSpPr>
        <p:spPr>
          <a:xfrm>
            <a:off x="2603020" y="5240856"/>
            <a:ext cx="71320" cy="603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00"/>
          </a:p>
        </p:txBody>
      </p:sp>
      <p:sp>
        <p:nvSpPr>
          <p:cNvPr id="48" name="Ovale 47"/>
          <p:cNvSpPr/>
          <p:nvPr/>
        </p:nvSpPr>
        <p:spPr>
          <a:xfrm>
            <a:off x="3275856" y="4911486"/>
            <a:ext cx="71320" cy="603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00"/>
          </a:p>
        </p:txBody>
      </p:sp>
      <p:sp>
        <p:nvSpPr>
          <p:cNvPr id="49" name="Ovale 48"/>
          <p:cNvSpPr/>
          <p:nvPr/>
        </p:nvSpPr>
        <p:spPr>
          <a:xfrm>
            <a:off x="3899852" y="4324985"/>
            <a:ext cx="71320" cy="603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00"/>
          </a:p>
        </p:txBody>
      </p:sp>
      <p:sp>
        <p:nvSpPr>
          <p:cNvPr id="50" name="Ovale 49"/>
          <p:cNvSpPr/>
          <p:nvPr/>
        </p:nvSpPr>
        <p:spPr>
          <a:xfrm>
            <a:off x="4115876" y="3687350"/>
            <a:ext cx="71320" cy="6035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700"/>
          </a:p>
        </p:txBody>
      </p:sp>
      <p:sp>
        <p:nvSpPr>
          <p:cNvPr id="32" name="Rettangolo 14"/>
          <p:cNvSpPr>
            <a:spLocks noChangeArrowheads="1"/>
          </p:cNvSpPr>
          <p:nvPr/>
        </p:nvSpPr>
        <p:spPr bwMode="auto">
          <a:xfrm>
            <a:off x="6722811" y="6320353"/>
            <a:ext cx="238569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defTabSz="2794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80975" indent="-1588" defTabSz="2794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2794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2794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2794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279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279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279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279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r" eaLnBrk="1" hangingPunct="1">
              <a:buClr>
                <a:srgbClr val="10253F"/>
              </a:buClr>
            </a:pPr>
            <a:r>
              <a:rPr lang="it-IT" altLang="it-IT" sz="1200" dirty="0" smtClean="0">
                <a:latin typeface="Calibri" panose="020F0502020204030204" pitchFamily="34" charset="0"/>
              </a:rPr>
              <a:t>*dati coorte 2015 al 31/12/2017</a:t>
            </a:r>
            <a:endParaRPr lang="it-IT" altLang="it-IT" sz="1200" b="1" dirty="0">
              <a:solidFill>
                <a:srgbClr val="5D8D96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838753" y="4931876"/>
            <a:ext cx="15618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>
                <a:latin typeface="Calibri" panose="020F0502020204030204" pitchFamily="34" charset="0"/>
              </a:rPr>
              <a:t>parotite </a:t>
            </a:r>
            <a:r>
              <a:rPr lang="it-IT" altLang="it-IT" dirty="0" smtClean="0">
                <a:latin typeface="Calibri" panose="020F0502020204030204" pitchFamily="34" charset="0"/>
              </a:rPr>
              <a:t>91,6%</a:t>
            </a:r>
            <a:endParaRPr lang="it-IT" dirty="0"/>
          </a:p>
        </p:txBody>
      </p:sp>
      <p:sp>
        <p:nvSpPr>
          <p:cNvPr id="35" name="Rettangolo 34"/>
          <p:cNvSpPr/>
          <p:nvPr/>
        </p:nvSpPr>
        <p:spPr>
          <a:xfrm>
            <a:off x="451266" y="3985829"/>
            <a:ext cx="32246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i="1" dirty="0" err="1" smtClean="0">
                <a:latin typeface="Calibri" panose="020F0502020204030204" pitchFamily="34" charset="0"/>
              </a:rPr>
              <a:t>Haemophilus</a:t>
            </a:r>
            <a:r>
              <a:rPr lang="it-IT" altLang="it-IT" i="1" dirty="0" smtClean="0">
                <a:latin typeface="Calibri" panose="020F0502020204030204" pitchFamily="34" charset="0"/>
              </a:rPr>
              <a:t> </a:t>
            </a:r>
            <a:r>
              <a:rPr lang="it-IT" altLang="it-IT" i="1" dirty="0" err="1" smtClean="0">
                <a:latin typeface="Calibri" panose="020F0502020204030204" pitchFamily="34" charset="0"/>
              </a:rPr>
              <a:t>influenzae</a:t>
            </a:r>
            <a:r>
              <a:rPr lang="it-IT" altLang="it-IT" i="1" dirty="0" smtClean="0">
                <a:latin typeface="Calibri" panose="020F0502020204030204" pitchFamily="34" charset="0"/>
              </a:rPr>
              <a:t> </a:t>
            </a:r>
            <a:r>
              <a:rPr lang="it-IT" altLang="it-IT" dirty="0" smtClean="0">
                <a:latin typeface="Calibri" panose="020F0502020204030204" pitchFamily="34" charset="0"/>
              </a:rPr>
              <a:t>b 94,2%</a:t>
            </a:r>
            <a:endParaRPr lang="it-IT" dirty="0"/>
          </a:p>
        </p:txBody>
      </p:sp>
      <p:sp>
        <p:nvSpPr>
          <p:cNvPr id="36" name="Rettangolo 35"/>
          <p:cNvSpPr/>
          <p:nvPr/>
        </p:nvSpPr>
        <p:spPr>
          <a:xfrm>
            <a:off x="1485941" y="4477594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dirty="0" smtClean="0">
                <a:latin typeface="Calibri" panose="020F0502020204030204" pitchFamily="34" charset="0"/>
              </a:rPr>
              <a:t>morbillo 91,7%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4667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/>
          <p:cNvSpPr txBox="1">
            <a:spLocks/>
          </p:cNvSpPr>
          <p:nvPr/>
        </p:nvSpPr>
        <p:spPr bwMode="auto">
          <a:xfrm>
            <a:off x="107950" y="4615"/>
            <a:ext cx="9036050" cy="760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b="1" dirty="0">
                <a:solidFill>
                  <a:srgbClr val="5D8D96"/>
                </a:solidFill>
                <a:latin typeface="Calibri" panose="020F0502020204030204" pitchFamily="34" charset="0"/>
              </a:rPr>
              <a:t>Vaccinazioni dell'età </a:t>
            </a:r>
            <a:r>
              <a:rPr lang="it-IT" altLang="it-IT" b="1" dirty="0" smtClean="0">
                <a:solidFill>
                  <a:srgbClr val="5D8D96"/>
                </a:solidFill>
                <a:latin typeface="Calibri" panose="020F0502020204030204" pitchFamily="34" charset="0"/>
              </a:rPr>
              <a:t>pediatrica al 31/12/2017 </a:t>
            </a:r>
            <a:r>
              <a:rPr lang="it-IT" altLang="it-IT" b="1" dirty="0">
                <a:solidFill>
                  <a:srgbClr val="5D8D96"/>
                </a:solidFill>
                <a:latin typeface="Calibri" panose="020F0502020204030204" pitchFamily="34" charset="0"/>
              </a:rPr>
              <a:t>(coorte </a:t>
            </a:r>
            <a:r>
              <a:rPr lang="it-IT" altLang="it-IT" b="1" dirty="0" smtClean="0">
                <a:solidFill>
                  <a:srgbClr val="5D8D96"/>
                </a:solidFill>
                <a:latin typeface="Calibri" panose="020F0502020204030204" pitchFamily="34" charset="0"/>
              </a:rPr>
              <a:t>2015)</a:t>
            </a:r>
          </a:p>
          <a:p>
            <a:pPr algn="ctr" eaLnBrk="1" hangingPunct="1"/>
            <a:r>
              <a:rPr lang="it-IT" altLang="it-IT" dirty="0" smtClean="0">
                <a:solidFill>
                  <a:srgbClr val="5D8D96"/>
                </a:solidFill>
                <a:latin typeface="Calibri" panose="020F0502020204030204" pitchFamily="34" charset="0"/>
              </a:rPr>
              <a:t>Coperture </a:t>
            </a:r>
            <a:r>
              <a:rPr lang="it-IT" altLang="it-IT" dirty="0">
                <a:solidFill>
                  <a:srgbClr val="5D8D96"/>
                </a:solidFill>
                <a:latin typeface="Calibri" panose="020F0502020204030204" pitchFamily="34" charset="0"/>
              </a:rPr>
              <a:t>vaccinali a 24 mesi (per 100 </a:t>
            </a:r>
            <a:r>
              <a:rPr lang="it-IT" altLang="it-IT" dirty="0" smtClean="0">
                <a:solidFill>
                  <a:srgbClr val="5D8D96"/>
                </a:solidFill>
                <a:latin typeface="Calibri" panose="020F0502020204030204" pitchFamily="34" charset="0"/>
              </a:rPr>
              <a:t>abitanti)</a:t>
            </a:r>
            <a:endParaRPr lang="it-IT" altLang="it-IT" dirty="0">
              <a:solidFill>
                <a:srgbClr val="5D8D96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Figura a mano libera 11"/>
          <p:cNvSpPr/>
          <p:nvPr/>
        </p:nvSpPr>
        <p:spPr>
          <a:xfrm flipH="1">
            <a:off x="8027988" y="4614"/>
            <a:ext cx="1116012" cy="400050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0400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0 h 20950"/>
              <a:gd name="connsiteX0" fmla="*/ 0 w 21600"/>
              <a:gd name="connsiteY0" fmla="*/ 560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5600 h 209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4800 h 15350"/>
              <a:gd name="connsiteX3" fmla="*/ 0 w 21600"/>
              <a:gd name="connsiteY3" fmla="*/ 11600 h 15350"/>
              <a:gd name="connsiteX4" fmla="*/ 0 w 21600"/>
              <a:gd name="connsiteY4" fmla="*/ 0 h 153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5232 h 15350"/>
              <a:gd name="connsiteX3" fmla="*/ 0 w 21600"/>
              <a:gd name="connsiteY3" fmla="*/ 11600 h 15350"/>
              <a:gd name="connsiteX4" fmla="*/ 0 w 21600"/>
              <a:gd name="connsiteY4" fmla="*/ 0 h 1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5350">
                <a:moveTo>
                  <a:pt x="0" y="0"/>
                </a:moveTo>
                <a:lnTo>
                  <a:pt x="21600" y="0"/>
                </a:lnTo>
                <a:lnTo>
                  <a:pt x="21600" y="5232"/>
                </a:lnTo>
                <a:cubicBezTo>
                  <a:pt x="10800" y="5232"/>
                  <a:pt x="10800" y="15350"/>
                  <a:pt x="0" y="11600"/>
                </a:cubicBezTo>
                <a:lnTo>
                  <a:pt x="0" y="0"/>
                </a:lnTo>
                <a:close/>
              </a:path>
            </a:pathLst>
          </a:cu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8198" name="Segnaposto numero diapositiva 5"/>
          <p:cNvSpPr txBox="1">
            <a:spLocks/>
          </p:cNvSpPr>
          <p:nvPr/>
        </p:nvSpPr>
        <p:spPr bwMode="auto">
          <a:xfrm>
            <a:off x="6902896" y="-27384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C40D49EA-E55B-4721-AAEF-F0D7DEED19C4}" type="slidenum">
              <a:rPr lang="it-IT" altLang="it-IT" sz="1200" b="1" smtClean="0">
                <a:solidFill>
                  <a:srgbClr val="002060"/>
                </a:solidFill>
                <a:latin typeface="Calibri" panose="020F0502020204030204" pitchFamily="34" charset="0"/>
              </a:rPr>
              <a:pPr algn="r" eaLnBrk="1" hangingPunct="1"/>
              <a:t>8</a:t>
            </a:fld>
            <a:endParaRPr lang="it-IT" altLang="it-IT" sz="1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0" y="6237288"/>
            <a:ext cx="4572000" cy="71437"/>
          </a:xfrm>
          <a:prstGeom prst="rect">
            <a:avLst/>
          </a:pr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4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202" name="Immagin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362700"/>
            <a:ext cx="4397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Rettangolo 1"/>
          <p:cNvSpPr>
            <a:spLocks noChangeArrowheads="1"/>
          </p:cNvSpPr>
          <p:nvPr/>
        </p:nvSpPr>
        <p:spPr bwMode="auto">
          <a:xfrm>
            <a:off x="755650" y="6381750"/>
            <a:ext cx="3311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8204" name="Rettangolo 3"/>
          <p:cNvSpPr>
            <a:spLocks noChangeArrowheads="1"/>
          </p:cNvSpPr>
          <p:nvPr/>
        </p:nvSpPr>
        <p:spPr bwMode="auto">
          <a:xfrm>
            <a:off x="684213" y="6289675"/>
            <a:ext cx="2633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>
                <a:latin typeface="Kunstler Script" panose="030304020206070D0D06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Ministero della Salute</a:t>
            </a:r>
            <a:endParaRPr lang="it-IT" altLang="it-IT" sz="320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79512" y="6005276"/>
            <a:ext cx="564176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it-IT" altLang="it-IT" sz="1200" dirty="0" smtClean="0">
                <a:solidFill>
                  <a:srgbClr val="5D8D96"/>
                </a:solidFill>
                <a:latin typeface="Calibri" panose="020F0502020204030204" pitchFamily="34" charset="0"/>
              </a:rPr>
              <a:t> Calcolate </a:t>
            </a:r>
            <a:r>
              <a:rPr lang="it-IT" altLang="it-IT" sz="1200" dirty="0">
                <a:solidFill>
                  <a:srgbClr val="5D8D96"/>
                </a:solidFill>
                <a:latin typeface="Calibri" panose="020F0502020204030204" pitchFamily="34" charset="0"/>
              </a:rPr>
              <a:t>sui riepiloghi inviati dalle Regioni e PP.AA. (per singolo antigene)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36712"/>
            <a:ext cx="8708677" cy="5168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5" y="6021288"/>
            <a:ext cx="2710221" cy="81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9288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/>
          <p:cNvSpPr txBox="1">
            <a:spLocks/>
          </p:cNvSpPr>
          <p:nvPr/>
        </p:nvSpPr>
        <p:spPr bwMode="auto">
          <a:xfrm>
            <a:off x="107950" y="4615"/>
            <a:ext cx="9036050" cy="904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b="1" dirty="0">
                <a:solidFill>
                  <a:srgbClr val="5D8D96"/>
                </a:solidFill>
                <a:latin typeface="Calibri" panose="020F0502020204030204" pitchFamily="34" charset="0"/>
              </a:rPr>
              <a:t>Vaccinazioni dell'età </a:t>
            </a:r>
            <a:r>
              <a:rPr lang="it-IT" altLang="it-IT" b="1" dirty="0" smtClean="0">
                <a:solidFill>
                  <a:srgbClr val="5D8D96"/>
                </a:solidFill>
                <a:latin typeface="Calibri" panose="020F0502020204030204" pitchFamily="34" charset="0"/>
              </a:rPr>
              <a:t>pediatrica al 31/12/2017 </a:t>
            </a:r>
            <a:r>
              <a:rPr lang="it-IT" altLang="it-IT" b="1" dirty="0">
                <a:solidFill>
                  <a:srgbClr val="5D8D96"/>
                </a:solidFill>
                <a:latin typeface="Calibri" panose="020F0502020204030204" pitchFamily="34" charset="0"/>
              </a:rPr>
              <a:t>(coorte </a:t>
            </a:r>
            <a:r>
              <a:rPr lang="it-IT" altLang="it-IT" b="1" dirty="0" smtClean="0">
                <a:solidFill>
                  <a:srgbClr val="5D8D96"/>
                </a:solidFill>
                <a:latin typeface="Calibri" panose="020F0502020204030204" pitchFamily="34" charset="0"/>
              </a:rPr>
              <a:t>2014)</a:t>
            </a:r>
          </a:p>
          <a:p>
            <a:pPr algn="ctr" eaLnBrk="1" hangingPunct="1"/>
            <a:r>
              <a:rPr lang="it-IT" altLang="it-IT" dirty="0" smtClean="0">
                <a:solidFill>
                  <a:srgbClr val="5D8D96"/>
                </a:solidFill>
                <a:latin typeface="Calibri" panose="020F0502020204030204" pitchFamily="34" charset="0"/>
              </a:rPr>
              <a:t>Coperture </a:t>
            </a:r>
            <a:r>
              <a:rPr lang="it-IT" altLang="it-IT" dirty="0">
                <a:solidFill>
                  <a:srgbClr val="5D8D96"/>
                </a:solidFill>
                <a:latin typeface="Calibri" panose="020F0502020204030204" pitchFamily="34" charset="0"/>
              </a:rPr>
              <a:t>vaccinali </a:t>
            </a:r>
            <a:r>
              <a:rPr lang="it-IT" altLang="it-IT" dirty="0" smtClean="0">
                <a:solidFill>
                  <a:srgbClr val="5D8D96"/>
                </a:solidFill>
                <a:latin typeface="Calibri" panose="020F0502020204030204" pitchFamily="34" charset="0"/>
              </a:rPr>
              <a:t>a </a:t>
            </a:r>
            <a:r>
              <a:rPr lang="it-IT" altLang="it-IT" dirty="0">
                <a:solidFill>
                  <a:srgbClr val="5D8D96"/>
                </a:solidFill>
                <a:latin typeface="Calibri" panose="020F0502020204030204" pitchFamily="34" charset="0"/>
              </a:rPr>
              <a:t>36 </a:t>
            </a:r>
            <a:r>
              <a:rPr lang="it-IT" altLang="it-IT" dirty="0" smtClean="0">
                <a:solidFill>
                  <a:srgbClr val="5D8D96"/>
                </a:solidFill>
                <a:latin typeface="Calibri" panose="020F0502020204030204" pitchFamily="34" charset="0"/>
              </a:rPr>
              <a:t>mesi </a:t>
            </a:r>
            <a:r>
              <a:rPr lang="it-IT" altLang="it-IT" dirty="0">
                <a:solidFill>
                  <a:srgbClr val="5D8D96"/>
                </a:solidFill>
                <a:latin typeface="Calibri" panose="020F0502020204030204" pitchFamily="34" charset="0"/>
              </a:rPr>
              <a:t>(per 100 abitanti) </a:t>
            </a:r>
          </a:p>
        </p:txBody>
      </p:sp>
      <p:sp>
        <p:nvSpPr>
          <p:cNvPr id="12" name="Figura a mano libera 11"/>
          <p:cNvSpPr/>
          <p:nvPr/>
        </p:nvSpPr>
        <p:spPr>
          <a:xfrm flipH="1">
            <a:off x="8027988" y="4614"/>
            <a:ext cx="1116012" cy="400050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3922"/>
              <a:gd name="connsiteX1" fmla="*/ 21600 w 21600"/>
              <a:gd name="connsiteY1" fmla="*/ 0 h 23922"/>
              <a:gd name="connsiteX2" fmla="*/ 21600 w 21600"/>
              <a:gd name="connsiteY2" fmla="*/ 10400 h 23922"/>
              <a:gd name="connsiteX3" fmla="*/ 0 w 21600"/>
              <a:gd name="connsiteY3" fmla="*/ 20172 h 23922"/>
              <a:gd name="connsiteX4" fmla="*/ 0 w 21600"/>
              <a:gd name="connsiteY4" fmla="*/ 0 h 23922"/>
              <a:gd name="connsiteX0" fmla="*/ 0 w 21600"/>
              <a:gd name="connsiteY0" fmla="*/ 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0 h 20950"/>
              <a:gd name="connsiteX0" fmla="*/ 0 w 21600"/>
              <a:gd name="connsiteY0" fmla="*/ 5600 h 20950"/>
              <a:gd name="connsiteX1" fmla="*/ 21600 w 21600"/>
              <a:gd name="connsiteY1" fmla="*/ 0 h 20950"/>
              <a:gd name="connsiteX2" fmla="*/ 21600 w 21600"/>
              <a:gd name="connsiteY2" fmla="*/ 10400 h 20950"/>
              <a:gd name="connsiteX3" fmla="*/ 0 w 21600"/>
              <a:gd name="connsiteY3" fmla="*/ 17200 h 20950"/>
              <a:gd name="connsiteX4" fmla="*/ 0 w 21600"/>
              <a:gd name="connsiteY4" fmla="*/ 5600 h 209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4800 h 15350"/>
              <a:gd name="connsiteX3" fmla="*/ 0 w 21600"/>
              <a:gd name="connsiteY3" fmla="*/ 11600 h 15350"/>
              <a:gd name="connsiteX4" fmla="*/ 0 w 21600"/>
              <a:gd name="connsiteY4" fmla="*/ 0 h 15350"/>
              <a:gd name="connsiteX0" fmla="*/ 0 w 21600"/>
              <a:gd name="connsiteY0" fmla="*/ 0 h 15350"/>
              <a:gd name="connsiteX1" fmla="*/ 21600 w 21600"/>
              <a:gd name="connsiteY1" fmla="*/ 0 h 15350"/>
              <a:gd name="connsiteX2" fmla="*/ 21600 w 21600"/>
              <a:gd name="connsiteY2" fmla="*/ 5232 h 15350"/>
              <a:gd name="connsiteX3" fmla="*/ 0 w 21600"/>
              <a:gd name="connsiteY3" fmla="*/ 11600 h 15350"/>
              <a:gd name="connsiteX4" fmla="*/ 0 w 21600"/>
              <a:gd name="connsiteY4" fmla="*/ 0 h 1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5350">
                <a:moveTo>
                  <a:pt x="0" y="0"/>
                </a:moveTo>
                <a:lnTo>
                  <a:pt x="21600" y="0"/>
                </a:lnTo>
                <a:lnTo>
                  <a:pt x="21600" y="5232"/>
                </a:lnTo>
                <a:cubicBezTo>
                  <a:pt x="10800" y="5232"/>
                  <a:pt x="10800" y="15350"/>
                  <a:pt x="0" y="11600"/>
                </a:cubicBezTo>
                <a:lnTo>
                  <a:pt x="0" y="0"/>
                </a:lnTo>
                <a:close/>
              </a:path>
            </a:pathLst>
          </a:cu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8198" name="Segnaposto numero diapositiva 5"/>
          <p:cNvSpPr txBox="1">
            <a:spLocks/>
          </p:cNvSpPr>
          <p:nvPr/>
        </p:nvSpPr>
        <p:spPr bwMode="auto">
          <a:xfrm>
            <a:off x="6902896" y="-27384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fld id="{C40D49EA-E55B-4721-AAEF-F0D7DEED19C4}" type="slidenum">
              <a:rPr lang="it-IT" altLang="it-IT" sz="1200" b="1" smtClean="0">
                <a:solidFill>
                  <a:srgbClr val="002060"/>
                </a:solidFill>
                <a:latin typeface="Calibri" panose="020F0502020204030204" pitchFamily="34" charset="0"/>
              </a:rPr>
              <a:pPr algn="r" eaLnBrk="1" hangingPunct="1"/>
              <a:t>9</a:t>
            </a:fld>
            <a:endParaRPr lang="it-IT" altLang="it-IT" sz="1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0" y="6237288"/>
            <a:ext cx="4572000" cy="71437"/>
          </a:xfrm>
          <a:prstGeom prst="rect">
            <a:avLst/>
          </a:prstGeom>
          <a:solidFill>
            <a:srgbClr val="A5C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4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8202" name="Immagin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362700"/>
            <a:ext cx="4397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Rettangolo 1"/>
          <p:cNvSpPr>
            <a:spLocks noChangeArrowheads="1"/>
          </p:cNvSpPr>
          <p:nvPr/>
        </p:nvSpPr>
        <p:spPr bwMode="auto">
          <a:xfrm>
            <a:off x="755650" y="6381750"/>
            <a:ext cx="3311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8204" name="Rettangolo 3"/>
          <p:cNvSpPr>
            <a:spLocks noChangeArrowheads="1"/>
          </p:cNvSpPr>
          <p:nvPr/>
        </p:nvSpPr>
        <p:spPr bwMode="auto">
          <a:xfrm>
            <a:off x="684213" y="6289675"/>
            <a:ext cx="2633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>
                <a:latin typeface="Kunstler Script" panose="030304020206070D0D06" pitchFamily="66" charset="0"/>
                <a:ea typeface="MS Mincho" panose="02020609040205080304" pitchFamily="49" charset="-128"/>
                <a:cs typeface="Times New Roman" panose="02020603050405020304" pitchFamily="18" charset="0"/>
              </a:rPr>
              <a:t>Ministero della Salute</a:t>
            </a:r>
            <a:endParaRPr lang="it-IT" altLang="it-IT" sz="3200"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0" y="5949280"/>
            <a:ext cx="56521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it-IT" altLang="it-IT" sz="1200" dirty="0" smtClean="0">
                <a:solidFill>
                  <a:srgbClr val="5D8D96"/>
                </a:solidFill>
                <a:latin typeface="Calibri" panose="020F0502020204030204" pitchFamily="34" charset="0"/>
              </a:rPr>
              <a:t> Calcolate </a:t>
            </a:r>
            <a:r>
              <a:rPr lang="it-IT" altLang="it-IT" sz="1200" dirty="0">
                <a:solidFill>
                  <a:srgbClr val="5D8D96"/>
                </a:solidFill>
                <a:latin typeface="Calibri" panose="020F0502020204030204" pitchFamily="34" charset="0"/>
              </a:rPr>
              <a:t>sui riepiloghi inviati dalle Regioni e PP.AA. (per singolo antigene)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836712"/>
            <a:ext cx="9057840" cy="5126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5" y="6021288"/>
            <a:ext cx="2710221" cy="81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349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7196</TotalTime>
  <Words>451</Words>
  <Application>Microsoft Office PowerPoint</Application>
  <PresentationFormat>Presentazione su schermo (4:3)</PresentationFormat>
  <Paragraphs>87</Paragraphs>
  <Slides>14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4" baseType="lpstr">
      <vt:lpstr>MS PGothic</vt:lpstr>
      <vt:lpstr>MS PGothic</vt:lpstr>
      <vt:lpstr>Arial</vt:lpstr>
      <vt:lpstr>Calibri</vt:lpstr>
      <vt:lpstr>Cambria</vt:lpstr>
      <vt:lpstr>Kunstler Script</vt:lpstr>
      <vt:lpstr>MS Mincho</vt:lpstr>
      <vt:lpstr>Tahoma</vt:lpstr>
      <vt:lpstr>Times New Roman</vt:lpstr>
      <vt:lpstr>Personalizza struttura</vt:lpstr>
      <vt:lpstr>Le coperture vaccinali al 31 dicembre 2017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Iannazzo</dc:creator>
  <cp:lastModifiedBy>D'Amario Claudio</cp:lastModifiedBy>
  <cp:revision>797</cp:revision>
  <cp:lastPrinted>2017-06-05T12:52:01Z</cp:lastPrinted>
  <dcterms:created xsi:type="dcterms:W3CDTF">2011-10-18T15:17:12Z</dcterms:created>
  <dcterms:modified xsi:type="dcterms:W3CDTF">2018-04-23T14:00:23Z</dcterms:modified>
</cp:coreProperties>
</file>