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theme/themeOverride9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02" r:id="rId2"/>
    <p:sldId id="403" r:id="rId3"/>
    <p:sldId id="404" r:id="rId4"/>
    <p:sldId id="405" r:id="rId5"/>
    <p:sldId id="406" r:id="rId6"/>
    <p:sldId id="256" r:id="rId7"/>
    <p:sldId id="390" r:id="rId8"/>
    <p:sldId id="392" r:id="rId9"/>
    <p:sldId id="409" r:id="rId10"/>
    <p:sldId id="389" r:id="rId11"/>
    <p:sldId id="391" r:id="rId12"/>
    <p:sldId id="408" r:id="rId13"/>
    <p:sldId id="273" r:id="rId14"/>
    <p:sldId id="374" r:id="rId15"/>
    <p:sldId id="375" r:id="rId16"/>
    <p:sldId id="376" r:id="rId17"/>
    <p:sldId id="366" r:id="rId18"/>
    <p:sldId id="381" r:id="rId19"/>
    <p:sldId id="393" r:id="rId20"/>
    <p:sldId id="410" r:id="rId21"/>
    <p:sldId id="411" r:id="rId22"/>
    <p:sldId id="412" r:id="rId23"/>
    <p:sldId id="413" r:id="rId24"/>
    <p:sldId id="395" r:id="rId25"/>
    <p:sldId id="396" r:id="rId26"/>
    <p:sldId id="398" r:id="rId27"/>
    <p:sldId id="407" r:id="rId28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CC66"/>
    <a:srgbClr val="CC9900"/>
    <a:srgbClr val="FFCC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86" autoAdjust="0"/>
  </p:normalViewPr>
  <p:slideViewPr>
    <p:cSldViewPr showGuides="1">
      <p:cViewPr>
        <p:scale>
          <a:sx n="80" d="100"/>
          <a:sy n="80" d="100"/>
        </p:scale>
        <p:origin x="-1613" y="-86"/>
      </p:cViewPr>
      <p:guideLst>
        <p:guide orient="horz" pos="253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27"/>
        <p:guide pos="2141"/>
      </p:guideLst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ichelangeli_giampie\Desktop\Lavoro%20dichiarazioni%20volont&#224;%20al%20comun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ttucci_dino\Desktop\desktop23sett2015\Report%20Tessuti%20Sett%202015\PresentazioneExcel_Powerpoint_eliana.xlsx" TargetMode="External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ttucci_dino\Desktop\desktop23sett2015\Report%20Tessuti%20Sett%202015\PresentazioneExcel_Powerpoint_eliana.xlsx" TargetMode="External"/><Relationship Id="rId1" Type="http://schemas.openxmlformats.org/officeDocument/2006/relationships/themeOverride" Target="../theme/themeOverride9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angeli_giampie\Desktop\Lavoro%20dichiarazioni%20volont&#224;%20al%20comun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'Foglio-B'!$D$2</c:f>
              <c:strCache>
                <c:ptCount val="1"/>
                <c:pt idx="0">
                  <c:v>TOT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3.0259934657471932E-3"/>
                  <c:y val="-0.43029831257987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'Foglio-B'!$A$3:$A$6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'Foglio-B'!$D$3:$D$6</c:f>
              <c:numCache>
                <c:formatCode>General</c:formatCode>
                <c:ptCount val="4"/>
                <c:pt idx="0">
                  <c:v>4076</c:v>
                </c:pt>
                <c:pt idx="1">
                  <c:v>5648</c:v>
                </c:pt>
                <c:pt idx="2">
                  <c:v>15137</c:v>
                </c:pt>
                <c:pt idx="3">
                  <c:v>104571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99994624"/>
        <c:axId val="78968448"/>
      </c:barChart>
      <c:catAx>
        <c:axId val="99994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78968448"/>
        <c:crosses val="autoZero"/>
        <c:auto val="1"/>
        <c:lblAlgn val="ctr"/>
        <c:lblOffset val="100"/>
        <c:noMultiLvlLbl val="0"/>
      </c:catAx>
      <c:valAx>
        <c:axId val="78968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999946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TX!$K$1</c:f>
              <c:strCache>
                <c:ptCount val="1"/>
                <c:pt idx="0">
                  <c:v>polmone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TX!$A$2:$A$25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TX!$K$2:$K$25</c:f>
              <c:numCache>
                <c:formatCode>General</c:formatCode>
                <c:ptCount val="24"/>
                <c:pt idx="0">
                  <c:v>17</c:v>
                </c:pt>
                <c:pt idx="1">
                  <c:v>29</c:v>
                </c:pt>
                <c:pt idx="2">
                  <c:v>33</c:v>
                </c:pt>
                <c:pt idx="3">
                  <c:v>32</c:v>
                </c:pt>
                <c:pt idx="4">
                  <c:v>58</c:v>
                </c:pt>
                <c:pt idx="5">
                  <c:v>83</c:v>
                </c:pt>
                <c:pt idx="6">
                  <c:v>67</c:v>
                </c:pt>
                <c:pt idx="7">
                  <c:v>101</c:v>
                </c:pt>
                <c:pt idx="8">
                  <c:v>60</c:v>
                </c:pt>
                <c:pt idx="9">
                  <c:v>61</c:v>
                </c:pt>
                <c:pt idx="10">
                  <c:v>59</c:v>
                </c:pt>
                <c:pt idx="11">
                  <c:v>65</c:v>
                </c:pt>
                <c:pt idx="12">
                  <c:v>85</c:v>
                </c:pt>
                <c:pt idx="13">
                  <c:v>97</c:v>
                </c:pt>
                <c:pt idx="14">
                  <c:v>93</c:v>
                </c:pt>
                <c:pt idx="15">
                  <c:v>112</c:v>
                </c:pt>
                <c:pt idx="16">
                  <c:v>94</c:v>
                </c:pt>
                <c:pt idx="17">
                  <c:v>112</c:v>
                </c:pt>
                <c:pt idx="18">
                  <c:v>107</c:v>
                </c:pt>
                <c:pt idx="19">
                  <c:v>120</c:v>
                </c:pt>
                <c:pt idx="20">
                  <c:v>114</c:v>
                </c:pt>
                <c:pt idx="21">
                  <c:v>141</c:v>
                </c:pt>
                <c:pt idx="22">
                  <c:v>126</c:v>
                </c:pt>
                <c:pt idx="23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16950016"/>
        <c:axId val="116623616"/>
      </c:barChart>
      <c:catAx>
        <c:axId val="1169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623616"/>
        <c:crosses val="autoZero"/>
        <c:auto val="1"/>
        <c:lblAlgn val="ctr"/>
        <c:lblOffset val="100"/>
        <c:noMultiLvlLbl val="0"/>
      </c:catAx>
      <c:valAx>
        <c:axId val="116623616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169500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'Liste Attesa'!$D$5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006600"/>
              </a:solidFill>
            </c:spPr>
          </c:dPt>
          <c:dLbls>
            <c:numFmt formatCode="0.0%" sourceLinked="0"/>
            <c:spPr>
              <a:noFill/>
            </c:spPr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'Liste Attesa'!$A$6:$A$11</c:f>
              <c:strCache>
                <c:ptCount val="6"/>
                <c:pt idx="0">
                  <c:v>CUORE</c:v>
                </c:pt>
                <c:pt idx="1">
                  <c:v> FEGATO</c:v>
                </c:pt>
                <c:pt idx="2">
                  <c:v> PANCREAS </c:v>
                </c:pt>
                <c:pt idx="3">
                  <c:v>POLMONE</c:v>
                </c:pt>
                <c:pt idx="4">
                  <c:v> RENE</c:v>
                </c:pt>
                <c:pt idx="5">
                  <c:v> INTESTINO</c:v>
                </c:pt>
              </c:strCache>
            </c:strRef>
          </c:cat>
          <c:val>
            <c:numRef>
              <c:f>'Liste Attesa'!$D$6:$D$11</c:f>
              <c:numCache>
                <c:formatCode>0.0%</c:formatCode>
                <c:ptCount val="6"/>
                <c:pt idx="0">
                  <c:v>7.495872317006054E-2</c:v>
                </c:pt>
                <c:pt idx="1">
                  <c:v>0.11370390753990094</c:v>
                </c:pt>
                <c:pt idx="2">
                  <c:v>2.7187671986791416E-2</c:v>
                </c:pt>
                <c:pt idx="3">
                  <c:v>4.0286186020913592E-2</c:v>
                </c:pt>
                <c:pt idx="4">
                  <c:v>0.76015410016510732</c:v>
                </c:pt>
                <c:pt idx="5">
                  <c:v>2.4215740231150248E-3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</c:legend>
    <c:plotVisOnly val="1"/>
    <c:dispBlanksAs val="zero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'trend liste'!$A$5</c:f>
              <c:strCache>
                <c:ptCount val="1"/>
                <c:pt idx="0">
                  <c:v>Rene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('trend liste'!$B$4:$N$4;'trend liste'!$O$4)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'trend liste'!$B$5:$O$5</c:f>
              <c:numCache>
                <c:formatCode>General</c:formatCode>
                <c:ptCount val="14"/>
                <c:pt idx="0">
                  <c:v>6789</c:v>
                </c:pt>
                <c:pt idx="1">
                  <c:v>6816</c:v>
                </c:pt>
                <c:pt idx="2">
                  <c:v>6323</c:v>
                </c:pt>
                <c:pt idx="3">
                  <c:v>6213</c:v>
                </c:pt>
                <c:pt idx="4">
                  <c:v>6128</c:v>
                </c:pt>
                <c:pt idx="5">
                  <c:v>6407</c:v>
                </c:pt>
                <c:pt idx="6">
                  <c:v>6538</c:v>
                </c:pt>
                <c:pt idx="7">
                  <c:v>6624</c:v>
                </c:pt>
                <c:pt idx="8">
                  <c:v>6686</c:v>
                </c:pt>
                <c:pt idx="9">
                  <c:v>6542</c:v>
                </c:pt>
                <c:pt idx="10">
                  <c:v>6798</c:v>
                </c:pt>
                <c:pt idx="11">
                  <c:v>6707</c:v>
                </c:pt>
                <c:pt idx="12" formatCode="#,##0">
                  <c:v>6623</c:v>
                </c:pt>
                <c:pt idx="13">
                  <c:v>6765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 liste'!$A$6</c:f>
              <c:strCache>
                <c:ptCount val="1"/>
                <c:pt idx="0">
                  <c:v>Fegato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('trend liste'!$B$4:$N$4;'trend liste'!$O$4)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'trend liste'!$B$6:$O$6</c:f>
              <c:numCache>
                <c:formatCode>General</c:formatCode>
                <c:ptCount val="14"/>
                <c:pt idx="0">
                  <c:v>1220</c:v>
                </c:pt>
                <c:pt idx="1">
                  <c:v>1280</c:v>
                </c:pt>
                <c:pt idx="2">
                  <c:v>1374</c:v>
                </c:pt>
                <c:pt idx="3">
                  <c:v>1529</c:v>
                </c:pt>
                <c:pt idx="4">
                  <c:v>1593</c:v>
                </c:pt>
                <c:pt idx="5">
                  <c:v>1389</c:v>
                </c:pt>
                <c:pt idx="6">
                  <c:v>1395</c:v>
                </c:pt>
                <c:pt idx="7">
                  <c:v>1372</c:v>
                </c:pt>
                <c:pt idx="8">
                  <c:v>1171</c:v>
                </c:pt>
                <c:pt idx="9">
                  <c:v>1000</c:v>
                </c:pt>
                <c:pt idx="10">
                  <c:v>952</c:v>
                </c:pt>
                <c:pt idx="11">
                  <c:v>1001</c:v>
                </c:pt>
                <c:pt idx="12" formatCode="#,##0">
                  <c:v>1034</c:v>
                </c:pt>
                <c:pt idx="13">
                  <c:v>1072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911616"/>
        <c:axId val="119941376"/>
      </c:lineChart>
      <c:catAx>
        <c:axId val="140911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9941376"/>
        <c:crosses val="autoZero"/>
        <c:auto val="1"/>
        <c:lblAlgn val="ctr"/>
        <c:lblOffset val="100"/>
        <c:noMultiLvlLbl val="0"/>
      </c:catAx>
      <c:valAx>
        <c:axId val="119941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40911616"/>
        <c:crosses val="autoZero"/>
        <c:crossBetween val="between"/>
        <c:majorUnit val="10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'trend liste'!$A$7</c:f>
              <c:strCache>
                <c:ptCount val="1"/>
                <c:pt idx="0">
                  <c:v>Cuore</c:v>
                </c:pt>
              </c:strCache>
            </c:strRef>
          </c:tx>
          <c:spPr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liste'!$B$4:$O$4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'trend liste'!$B$7:$O$7</c:f>
              <c:numCache>
                <c:formatCode>General</c:formatCode>
                <c:ptCount val="14"/>
                <c:pt idx="0">
                  <c:v>654</c:v>
                </c:pt>
                <c:pt idx="1">
                  <c:v>642</c:v>
                </c:pt>
                <c:pt idx="2">
                  <c:v>659</c:v>
                </c:pt>
                <c:pt idx="3">
                  <c:v>702</c:v>
                </c:pt>
                <c:pt idx="4">
                  <c:v>715</c:v>
                </c:pt>
                <c:pt idx="5">
                  <c:v>751</c:v>
                </c:pt>
                <c:pt idx="6">
                  <c:v>714</c:v>
                </c:pt>
                <c:pt idx="7">
                  <c:v>695</c:v>
                </c:pt>
                <c:pt idx="8">
                  <c:v>711</c:v>
                </c:pt>
                <c:pt idx="9">
                  <c:v>721</c:v>
                </c:pt>
                <c:pt idx="10">
                  <c:v>677</c:v>
                </c:pt>
                <c:pt idx="11">
                  <c:v>696</c:v>
                </c:pt>
                <c:pt idx="12">
                  <c:v>706</c:v>
                </c:pt>
                <c:pt idx="13">
                  <c:v>731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 liste'!$A$8</c:f>
              <c:strCache>
                <c:ptCount val="1"/>
                <c:pt idx="0">
                  <c:v>Polmone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rgbClr val="4F81BD">
                    <a:lumMod val="75000"/>
                  </a:srgb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liste'!$B$4:$O$4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'trend liste'!$B$8:$O$8</c:f>
              <c:numCache>
                <c:formatCode>General</c:formatCode>
                <c:ptCount val="14"/>
                <c:pt idx="0">
                  <c:v>261</c:v>
                </c:pt>
                <c:pt idx="1">
                  <c:v>232</c:v>
                </c:pt>
                <c:pt idx="2">
                  <c:v>256</c:v>
                </c:pt>
                <c:pt idx="3">
                  <c:v>260</c:v>
                </c:pt>
                <c:pt idx="4">
                  <c:v>288</c:v>
                </c:pt>
                <c:pt idx="5">
                  <c:v>266</c:v>
                </c:pt>
                <c:pt idx="6">
                  <c:v>292</c:v>
                </c:pt>
                <c:pt idx="7">
                  <c:v>302</c:v>
                </c:pt>
                <c:pt idx="8">
                  <c:v>343</c:v>
                </c:pt>
                <c:pt idx="9">
                  <c:v>382</c:v>
                </c:pt>
                <c:pt idx="10">
                  <c:v>361</c:v>
                </c:pt>
                <c:pt idx="11">
                  <c:v>360</c:v>
                </c:pt>
                <c:pt idx="12">
                  <c:v>367</c:v>
                </c:pt>
                <c:pt idx="13">
                  <c:v>383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 liste'!$A$9</c:f>
              <c:strCache>
                <c:ptCount val="1"/>
                <c:pt idx="0">
                  <c:v>Pancreas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79646">
                    <a:lumMod val="75000"/>
                  </a:srgb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liste'!$B$4:$O$4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'trend liste'!$B$9:$O$9</c:f>
              <c:numCache>
                <c:formatCode>General</c:formatCode>
                <c:ptCount val="14"/>
                <c:pt idx="0">
                  <c:v>238</c:v>
                </c:pt>
                <c:pt idx="1">
                  <c:v>204</c:v>
                </c:pt>
                <c:pt idx="2">
                  <c:v>196</c:v>
                </c:pt>
                <c:pt idx="3">
                  <c:v>175</c:v>
                </c:pt>
                <c:pt idx="4">
                  <c:v>208</c:v>
                </c:pt>
                <c:pt idx="5">
                  <c:v>218</c:v>
                </c:pt>
                <c:pt idx="6">
                  <c:v>204</c:v>
                </c:pt>
                <c:pt idx="7">
                  <c:v>214</c:v>
                </c:pt>
                <c:pt idx="8">
                  <c:v>240</c:v>
                </c:pt>
                <c:pt idx="9">
                  <c:v>236</c:v>
                </c:pt>
                <c:pt idx="10">
                  <c:v>195</c:v>
                </c:pt>
                <c:pt idx="11">
                  <c:v>201</c:v>
                </c:pt>
                <c:pt idx="12">
                  <c:v>221</c:v>
                </c:pt>
                <c:pt idx="13">
                  <c:v>248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913664"/>
        <c:axId val="119943104"/>
      </c:lineChart>
      <c:catAx>
        <c:axId val="14091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19943104"/>
        <c:crosses val="autoZero"/>
        <c:auto val="1"/>
        <c:lblAlgn val="ctr"/>
        <c:lblOffset val="100"/>
        <c:noMultiLvlLbl val="0"/>
      </c:catAx>
      <c:valAx>
        <c:axId val="119943104"/>
        <c:scaling>
          <c:orientation val="minMax"/>
          <c:max val="100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140913664"/>
        <c:crosses val="autoZero"/>
        <c:crossBetween val="between"/>
        <c:majorUnit val="2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Diapo1!$D$2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Diapo1!$C$3:$C$9</c:f>
              <c:strCache>
                <c:ptCount val="7"/>
                <c:pt idx="0">
                  <c:v>cornea</c:v>
                </c:pt>
                <c:pt idx="1">
                  <c:v>cute</c:v>
                </c:pt>
                <c:pt idx="2">
                  <c:v>osso</c:v>
                </c:pt>
                <c:pt idx="3">
                  <c:v>vasi</c:v>
                </c:pt>
                <c:pt idx="4">
                  <c:v>valvole</c:v>
                </c:pt>
                <c:pt idx="5">
                  <c:v>membrana amniotica</c:v>
                </c:pt>
                <c:pt idx="6">
                  <c:v>paratiroidi e isole pancreatiche</c:v>
                </c:pt>
              </c:strCache>
            </c:strRef>
          </c:cat>
          <c:val>
            <c:numRef>
              <c:f>Diapo1!$D$3:$D$9</c:f>
              <c:numCache>
                <c:formatCode>General</c:formatCode>
                <c:ptCount val="7"/>
                <c:pt idx="0">
                  <c:v>7149</c:v>
                </c:pt>
                <c:pt idx="1">
                  <c:v>378</c:v>
                </c:pt>
                <c:pt idx="2">
                  <c:v>3325</c:v>
                </c:pt>
                <c:pt idx="3">
                  <c:v>860</c:v>
                </c:pt>
                <c:pt idx="4">
                  <c:v>254</c:v>
                </c:pt>
                <c:pt idx="5">
                  <c:v>218</c:v>
                </c:pt>
              </c:numCache>
            </c:numRef>
          </c:val>
        </c:ser>
        <c:ser>
          <c:idx val="1"/>
          <c:order val="1"/>
          <c:tx>
            <c:strRef>
              <c:f>Diapo1!$E$2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Diapo1!$C$3:$C$9</c:f>
              <c:strCache>
                <c:ptCount val="7"/>
                <c:pt idx="0">
                  <c:v>cornea</c:v>
                </c:pt>
                <c:pt idx="1">
                  <c:v>cute</c:v>
                </c:pt>
                <c:pt idx="2">
                  <c:v>osso</c:v>
                </c:pt>
                <c:pt idx="3">
                  <c:v>vasi</c:v>
                </c:pt>
                <c:pt idx="4">
                  <c:v>valvole</c:v>
                </c:pt>
                <c:pt idx="5">
                  <c:v>membrana amniotica</c:v>
                </c:pt>
                <c:pt idx="6">
                  <c:v>paratiroidi e isole pancreatiche</c:v>
                </c:pt>
              </c:strCache>
            </c:strRef>
          </c:cat>
          <c:val>
            <c:numRef>
              <c:f>Diapo1!$E$3:$E$9</c:f>
              <c:numCache>
                <c:formatCode>General</c:formatCode>
                <c:ptCount val="7"/>
                <c:pt idx="0">
                  <c:v>7499</c:v>
                </c:pt>
                <c:pt idx="1">
                  <c:v>409</c:v>
                </c:pt>
                <c:pt idx="2" formatCode="_(* #,##0_);_(* \(#,##0\);_(* &quot;-&quot;_);_(@_)">
                  <c:v>3102</c:v>
                </c:pt>
                <c:pt idx="3" formatCode="_(* #,##0_);_(* \(#,##0\);_(* &quot;-&quot;_);_(@_)">
                  <c:v>722</c:v>
                </c:pt>
                <c:pt idx="4" formatCode="_(* #,##0_);_(* \(#,##0\);_(* &quot;-&quot;_);_(@_)">
                  <c:v>249</c:v>
                </c:pt>
                <c:pt idx="5" formatCode="_(* #,##0_);_(* \(#,##0\);_(* &quot;-&quot;_);_(@_)">
                  <c:v>214</c:v>
                </c:pt>
                <c:pt idx="6" formatCode="_(* #,##0_);_(* \(#,##0\);_(* &quot;-&quot;_);_(@_)">
                  <c:v>111</c:v>
                </c:pt>
              </c:numCache>
            </c:numRef>
          </c:val>
        </c:ser>
        <c:ser>
          <c:idx val="2"/>
          <c:order val="2"/>
          <c:tx>
            <c:strRef>
              <c:f>Diapo1!$F$2</c:f>
              <c:strCache>
                <c:ptCount val="1"/>
                <c:pt idx="0">
                  <c:v>2015*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Diapo1!$C$3:$C$9</c:f>
              <c:strCache>
                <c:ptCount val="7"/>
                <c:pt idx="0">
                  <c:v>cornea</c:v>
                </c:pt>
                <c:pt idx="1">
                  <c:v>cute</c:v>
                </c:pt>
                <c:pt idx="2">
                  <c:v>osso</c:v>
                </c:pt>
                <c:pt idx="3">
                  <c:v>vasi</c:v>
                </c:pt>
                <c:pt idx="4">
                  <c:v>valvole</c:v>
                </c:pt>
                <c:pt idx="5">
                  <c:v>membrana amniotica</c:v>
                </c:pt>
                <c:pt idx="6">
                  <c:v>paratiroidi e isole pancreatiche</c:v>
                </c:pt>
              </c:strCache>
            </c:strRef>
          </c:cat>
          <c:val>
            <c:numRef>
              <c:f>Diapo1!$F$3:$F$9</c:f>
              <c:numCache>
                <c:formatCode>0</c:formatCode>
                <c:ptCount val="7"/>
                <c:pt idx="0" formatCode="General">
                  <c:v>7553</c:v>
                </c:pt>
                <c:pt idx="1">
                  <c:v>524</c:v>
                </c:pt>
                <c:pt idx="2" formatCode="_(* #,##0_);_(* \(#,##0\);_(* &quot;-&quot;_);_(@_)">
                  <c:v>3554</c:v>
                </c:pt>
                <c:pt idx="3" formatCode="_(* #,##0_);_(* \(#,##0\);_(* &quot;-&quot;_);_(@_)">
                  <c:v>607</c:v>
                </c:pt>
                <c:pt idx="4" formatCode="_(* #,##0_);_(* \(#,##0\);_(* &quot;-&quot;_);_(@_)">
                  <c:v>250</c:v>
                </c:pt>
                <c:pt idx="5" formatCode="_(* #,##0_);_(* \(#,##0\);_(* &quot;-&quot;_);_(@_)">
                  <c:v>232</c:v>
                </c:pt>
                <c:pt idx="6" formatCode="_(* #,##0_);_(* \(#,##0\);_(* &quot;-&quot;_);_(@_)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089280"/>
        <c:axId val="119945408"/>
      </c:barChart>
      <c:catAx>
        <c:axId val="141089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+mn-lt"/>
              </a:defRPr>
            </a:pPr>
            <a:endParaRPr lang="it-IT"/>
          </a:p>
        </c:txPr>
        <c:crossAx val="119945408"/>
        <c:crosses val="autoZero"/>
        <c:auto val="1"/>
        <c:lblAlgn val="ctr"/>
        <c:lblOffset val="100"/>
        <c:noMultiLvlLbl val="0"/>
      </c:catAx>
      <c:valAx>
        <c:axId val="11994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41089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[PresentazioneExcel_Powerpoint_eliana.xlsx]Diapo2!$C$2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[PresentazioneExcel_Powerpoint_eliana.xlsx]Diapo2!$B$3:$B$9</c:f>
              <c:strCache>
                <c:ptCount val="7"/>
                <c:pt idx="0">
                  <c:v>cornea</c:v>
                </c:pt>
                <c:pt idx="1">
                  <c:v>cute</c:v>
                </c:pt>
                <c:pt idx="2">
                  <c:v>osso</c:v>
                </c:pt>
                <c:pt idx="3">
                  <c:v>vasi</c:v>
                </c:pt>
                <c:pt idx="4">
                  <c:v>valvole</c:v>
                </c:pt>
                <c:pt idx="5">
                  <c:v>membrana amniotica</c:v>
                </c:pt>
                <c:pt idx="6">
                  <c:v>altri tesssuti</c:v>
                </c:pt>
              </c:strCache>
            </c:strRef>
          </c:cat>
          <c:val>
            <c:numRef>
              <c:f>[PresentazioneExcel_Powerpoint_eliana.xlsx]Diapo2!$C$3:$C$9</c:f>
              <c:numCache>
                <c:formatCode>General</c:formatCode>
                <c:ptCount val="7"/>
                <c:pt idx="0">
                  <c:v>5213</c:v>
                </c:pt>
                <c:pt idx="1">
                  <c:v>2064</c:v>
                </c:pt>
                <c:pt idx="2">
                  <c:v>6755</c:v>
                </c:pt>
                <c:pt idx="3">
                  <c:v>276</c:v>
                </c:pt>
                <c:pt idx="4">
                  <c:v>184</c:v>
                </c:pt>
                <c:pt idx="5">
                  <c:v>1162</c:v>
                </c:pt>
              </c:numCache>
            </c:numRef>
          </c:val>
        </c:ser>
        <c:ser>
          <c:idx val="1"/>
          <c:order val="1"/>
          <c:tx>
            <c:strRef>
              <c:f>[PresentazioneExcel_Powerpoint_eliana.xlsx]Diapo2!$D$2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[PresentazioneExcel_Powerpoint_eliana.xlsx]Diapo2!$B$3:$B$9</c:f>
              <c:strCache>
                <c:ptCount val="7"/>
                <c:pt idx="0">
                  <c:v>cornea</c:v>
                </c:pt>
                <c:pt idx="1">
                  <c:v>cute</c:v>
                </c:pt>
                <c:pt idx="2">
                  <c:v>osso</c:v>
                </c:pt>
                <c:pt idx="3">
                  <c:v>vasi</c:v>
                </c:pt>
                <c:pt idx="4">
                  <c:v>valvole</c:v>
                </c:pt>
                <c:pt idx="5">
                  <c:v>membrana amniotica</c:v>
                </c:pt>
                <c:pt idx="6">
                  <c:v>altri tesssuti</c:v>
                </c:pt>
              </c:strCache>
            </c:strRef>
          </c:cat>
          <c:val>
            <c:numRef>
              <c:f>[PresentazioneExcel_Powerpoint_eliana.xlsx]Diapo2!$D$3:$D$9</c:f>
              <c:numCache>
                <c:formatCode>General</c:formatCode>
                <c:ptCount val="7"/>
                <c:pt idx="0">
                  <c:v>5279</c:v>
                </c:pt>
                <c:pt idx="1">
                  <c:v>2003</c:v>
                </c:pt>
                <c:pt idx="2">
                  <c:v>8346</c:v>
                </c:pt>
                <c:pt idx="3">
                  <c:v>254</c:v>
                </c:pt>
                <c:pt idx="4">
                  <c:v>139</c:v>
                </c:pt>
                <c:pt idx="5">
                  <c:v>865</c:v>
                </c:pt>
              </c:numCache>
            </c:numRef>
          </c:val>
        </c:ser>
        <c:ser>
          <c:idx val="2"/>
          <c:order val="2"/>
          <c:tx>
            <c:strRef>
              <c:f>[PresentazioneExcel_Powerpoint_eliana.xlsx]Diapo2!$E$2</c:f>
              <c:strCache>
                <c:ptCount val="1"/>
                <c:pt idx="0">
                  <c:v>2015*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[PresentazioneExcel_Powerpoint_eliana.xlsx]Diapo2!$B$3:$B$9</c:f>
              <c:strCache>
                <c:ptCount val="7"/>
                <c:pt idx="0">
                  <c:v>cornea</c:v>
                </c:pt>
                <c:pt idx="1">
                  <c:v>cute</c:v>
                </c:pt>
                <c:pt idx="2">
                  <c:v>osso</c:v>
                </c:pt>
                <c:pt idx="3">
                  <c:v>vasi</c:v>
                </c:pt>
                <c:pt idx="4">
                  <c:v>valvole</c:v>
                </c:pt>
                <c:pt idx="5">
                  <c:v>membrana amniotica</c:v>
                </c:pt>
                <c:pt idx="6">
                  <c:v>altri tesssuti</c:v>
                </c:pt>
              </c:strCache>
            </c:strRef>
          </c:cat>
          <c:val>
            <c:numRef>
              <c:f>[PresentazioneExcel_Powerpoint_eliana.xlsx]Diapo2!$E$3:$E$9</c:f>
              <c:numCache>
                <c:formatCode>General</c:formatCode>
                <c:ptCount val="7"/>
                <c:pt idx="0" formatCode="0">
                  <c:v>5335</c:v>
                </c:pt>
                <c:pt idx="1">
                  <c:v>1818</c:v>
                </c:pt>
                <c:pt idx="2">
                  <c:v>7911</c:v>
                </c:pt>
                <c:pt idx="3">
                  <c:v>234</c:v>
                </c:pt>
                <c:pt idx="4">
                  <c:v>150</c:v>
                </c:pt>
                <c:pt idx="5">
                  <c:v>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855872"/>
        <c:axId val="147497536"/>
      </c:barChart>
      <c:catAx>
        <c:axId val="147855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47497536"/>
        <c:crosses val="autoZero"/>
        <c:auto val="1"/>
        <c:lblAlgn val="ctr"/>
        <c:lblOffset val="100"/>
        <c:noMultiLvlLbl val="0"/>
      </c:catAx>
      <c:valAx>
        <c:axId val="147497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47855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Foglio3!$B$9</c:f>
              <c:strCache>
                <c:ptCount val="1"/>
                <c:pt idx="0">
                  <c:v>Dimessi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Foglio3!$A$10:$A$25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Foglio3!$B$10:$B$25</c:f>
              <c:numCache>
                <c:formatCode>General</c:formatCode>
                <c:ptCount val="16"/>
                <c:pt idx="0">
                  <c:v>7</c:v>
                </c:pt>
                <c:pt idx="1">
                  <c:v>22</c:v>
                </c:pt>
                <c:pt idx="2">
                  <c:v>22</c:v>
                </c:pt>
                <c:pt idx="3">
                  <c:v>30</c:v>
                </c:pt>
                <c:pt idx="4">
                  <c:v>33</c:v>
                </c:pt>
                <c:pt idx="5">
                  <c:v>48</c:v>
                </c:pt>
                <c:pt idx="6">
                  <c:v>53</c:v>
                </c:pt>
                <c:pt idx="7">
                  <c:v>58</c:v>
                </c:pt>
                <c:pt idx="8">
                  <c:v>62</c:v>
                </c:pt>
                <c:pt idx="9">
                  <c:v>63</c:v>
                </c:pt>
                <c:pt idx="10">
                  <c:v>64</c:v>
                </c:pt>
                <c:pt idx="11">
                  <c:v>70</c:v>
                </c:pt>
                <c:pt idx="12">
                  <c:v>76</c:v>
                </c:pt>
                <c:pt idx="13">
                  <c:v>84</c:v>
                </c:pt>
                <c:pt idx="14">
                  <c:v>95</c:v>
                </c:pt>
                <c:pt idx="15">
                  <c:v>107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Foglio3!$C$9</c:f>
              <c:strCache>
                <c:ptCount val="1"/>
                <c:pt idx="0">
                  <c:v>Iscritti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Foglio3!$A$10:$A$25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Foglio3!$C$10:$C$25</c:f>
              <c:numCache>
                <c:formatCode>General</c:formatCode>
                <c:ptCount val="16"/>
                <c:pt idx="0">
                  <c:v>280</c:v>
                </c:pt>
                <c:pt idx="1">
                  <c:v>294</c:v>
                </c:pt>
                <c:pt idx="2">
                  <c:v>309</c:v>
                </c:pt>
                <c:pt idx="3">
                  <c:v>320</c:v>
                </c:pt>
                <c:pt idx="4">
                  <c:v>331</c:v>
                </c:pt>
                <c:pt idx="5">
                  <c:v>342</c:v>
                </c:pt>
                <c:pt idx="6">
                  <c:v>353</c:v>
                </c:pt>
                <c:pt idx="7">
                  <c:v>363</c:v>
                </c:pt>
                <c:pt idx="8">
                  <c:v>373</c:v>
                </c:pt>
                <c:pt idx="9">
                  <c:v>381</c:v>
                </c:pt>
                <c:pt idx="10">
                  <c:v>391</c:v>
                </c:pt>
                <c:pt idx="11">
                  <c:v>402</c:v>
                </c:pt>
                <c:pt idx="12">
                  <c:v>414</c:v>
                </c:pt>
                <c:pt idx="13">
                  <c:v>427</c:v>
                </c:pt>
                <c:pt idx="14">
                  <c:v>446</c:v>
                </c:pt>
                <c:pt idx="15">
                  <c:v>469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03008"/>
        <c:axId val="147476992"/>
      </c:lineChart>
      <c:catAx>
        <c:axId val="3780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47476992"/>
        <c:crosses val="autoZero"/>
        <c:auto val="1"/>
        <c:lblAlgn val="ctr"/>
        <c:lblOffset val="100"/>
        <c:noMultiLvlLbl val="0"/>
      </c:catAx>
      <c:valAx>
        <c:axId val="14747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03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MUD</c:v>
                </c:pt>
              </c:strCache>
            </c:strRef>
          </c:tx>
          <c:invertIfNegative val="0"/>
          <c:cat>
            <c:numRef>
              <c:f>Foglio1!$B$1:$I$1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Foglio1!$B$2:$I$2</c:f>
              <c:numCache>
                <c:formatCode>General</c:formatCode>
                <c:ptCount val="8"/>
                <c:pt idx="0">
                  <c:v>522</c:v>
                </c:pt>
                <c:pt idx="1">
                  <c:v>542</c:v>
                </c:pt>
                <c:pt idx="2">
                  <c:v>624</c:v>
                </c:pt>
                <c:pt idx="3">
                  <c:v>670</c:v>
                </c:pt>
                <c:pt idx="4">
                  <c:v>684</c:v>
                </c:pt>
                <c:pt idx="5">
                  <c:v>693</c:v>
                </c:pt>
                <c:pt idx="6">
                  <c:v>693</c:v>
                </c:pt>
                <c:pt idx="7">
                  <c:v>704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SCO</c:v>
                </c:pt>
              </c:strCache>
            </c:strRef>
          </c:tx>
          <c:invertIfNegative val="0"/>
          <c:cat>
            <c:numRef>
              <c:f>Foglio1!$B$1:$I$1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Foglio1!$B$3:$I$3</c:f>
              <c:numCache>
                <c:formatCode>General</c:formatCode>
                <c:ptCount val="8"/>
                <c:pt idx="0">
                  <c:v>126</c:v>
                </c:pt>
                <c:pt idx="1">
                  <c:v>114</c:v>
                </c:pt>
                <c:pt idx="2">
                  <c:v>118</c:v>
                </c:pt>
                <c:pt idx="3">
                  <c:v>87</c:v>
                </c:pt>
                <c:pt idx="4">
                  <c:v>93</c:v>
                </c:pt>
                <c:pt idx="5">
                  <c:v>56</c:v>
                </c:pt>
                <c:pt idx="6">
                  <c:v>40</c:v>
                </c:pt>
                <c:pt idx="7">
                  <c:v>25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APLO</c:v>
                </c:pt>
              </c:strCache>
            </c:strRef>
          </c:tx>
          <c:invertIfNegative val="0"/>
          <c:cat>
            <c:numRef>
              <c:f>Foglio1!$B$1:$I$1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Foglio1!$B$4:$I$4</c:f>
              <c:numCache>
                <c:formatCode>General</c:formatCode>
                <c:ptCount val="8"/>
                <c:pt idx="3">
                  <c:v>127</c:v>
                </c:pt>
                <c:pt idx="4">
                  <c:v>183</c:v>
                </c:pt>
                <c:pt idx="5">
                  <c:v>186</c:v>
                </c:pt>
                <c:pt idx="6">
                  <c:v>253</c:v>
                </c:pt>
                <c:pt idx="7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73984"/>
        <c:axId val="147478720"/>
      </c:barChart>
      <c:catAx>
        <c:axId val="3767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147478720"/>
        <c:crosses val="autoZero"/>
        <c:auto val="1"/>
        <c:lblAlgn val="ctr"/>
        <c:lblOffset val="100"/>
        <c:noMultiLvlLbl val="0"/>
      </c:catAx>
      <c:valAx>
        <c:axId val="14747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37673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317652243840575"/>
          <c:y val="0.22760410701895029"/>
          <c:w val="8.0060412963107591E-2"/>
          <c:h val="0.17396021654159638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'Foglio-B'!$B$16</c:f>
              <c:strCache>
                <c:ptCount val="1"/>
                <c:pt idx="0">
                  <c:v>TOT</c:v>
                </c:pt>
              </c:strCache>
            </c:strRef>
          </c:tx>
          <c:invertIfNegative val="0"/>
          <c:cat>
            <c:strRef>
              <c:f>'Foglio-B'!$A$17:$A$20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'Foglio-B'!$B$17:$B$20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23</c:v>
                </c:pt>
                <c:pt idx="3">
                  <c:v>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32928"/>
        <c:axId val="78954496"/>
      </c:barChart>
      <c:catAx>
        <c:axId val="79932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78954496"/>
        <c:crosses val="autoZero"/>
        <c:auto val="1"/>
        <c:lblAlgn val="ctr"/>
        <c:lblOffset val="100"/>
        <c:noMultiLvlLbl val="0"/>
      </c:catAx>
      <c:valAx>
        <c:axId val="7895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79932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43940934916079E-2"/>
          <c:y val="3.1950841762440167E-2"/>
          <c:w val="0.96875277495265388"/>
          <c:h val="0.9113937940279599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Foglio3!$D$2</c:f>
              <c:strCache>
                <c:ptCount val="1"/>
                <c:pt idx="0">
                  <c:v>Donatori Cad.</c:v>
                </c:pt>
              </c:strCache>
            </c:strRef>
          </c:tx>
          <c:invertIfNegative val="0"/>
          <c:dLbls>
            <c:delete val="1"/>
          </c:dLbls>
          <c:cat>
            <c:numRef>
              <c:f>Foglio3!$A$3:$A$26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Foglio3!$D$3:$D$26</c:f>
              <c:numCache>
                <c:formatCode>General</c:formatCode>
                <c:ptCount val="24"/>
                <c:pt idx="0">
                  <c:v>329</c:v>
                </c:pt>
                <c:pt idx="1">
                  <c:v>360</c:v>
                </c:pt>
                <c:pt idx="2">
                  <c:v>445</c:v>
                </c:pt>
                <c:pt idx="3">
                  <c:v>576</c:v>
                </c:pt>
                <c:pt idx="4">
                  <c:v>629</c:v>
                </c:pt>
                <c:pt idx="5">
                  <c:v>667</c:v>
                </c:pt>
                <c:pt idx="6">
                  <c:v>707</c:v>
                </c:pt>
                <c:pt idx="7">
                  <c:v>788</c:v>
                </c:pt>
                <c:pt idx="8">
                  <c:v>821</c:v>
                </c:pt>
                <c:pt idx="9">
                  <c:v>911</c:v>
                </c:pt>
                <c:pt idx="10">
                  <c:v>945</c:v>
                </c:pt>
                <c:pt idx="11">
                  <c:v>947</c:v>
                </c:pt>
                <c:pt idx="12">
                  <c:v>1120</c:v>
                </c:pt>
                <c:pt idx="13">
                  <c:v>1118</c:v>
                </c:pt>
                <c:pt idx="14">
                  <c:v>1141</c:v>
                </c:pt>
                <c:pt idx="15">
                  <c:v>1098</c:v>
                </c:pt>
                <c:pt idx="16">
                  <c:v>1094</c:v>
                </c:pt>
                <c:pt idx="17">
                  <c:v>1168</c:v>
                </c:pt>
                <c:pt idx="18">
                  <c:v>1095</c:v>
                </c:pt>
                <c:pt idx="19">
                  <c:v>1113</c:v>
                </c:pt>
                <c:pt idx="20">
                  <c:v>1123</c:v>
                </c:pt>
                <c:pt idx="21">
                  <c:v>1102</c:v>
                </c:pt>
                <c:pt idx="22">
                  <c:v>1174</c:v>
                </c:pt>
                <c:pt idx="23">
                  <c:v>1170</c:v>
                </c:pt>
              </c:numCache>
            </c:numRef>
          </c:val>
        </c:ser>
        <c:ser>
          <c:idx val="0"/>
          <c:order val="1"/>
          <c:tx>
            <c:strRef>
              <c:f>Foglio3!$B$2</c:f>
              <c:strCache>
                <c:ptCount val="1"/>
                <c:pt idx="0">
                  <c:v>Rene Viv.</c:v>
                </c:pt>
              </c:strCache>
            </c:strRef>
          </c:tx>
          <c:invertIfNegative val="0"/>
          <c:dLbls>
            <c:delete val="1"/>
          </c:dLbls>
          <c:cat>
            <c:numRef>
              <c:f>Foglio3!$A$3:$A$26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Foglio3!$B$3:$B$26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134</c:v>
                </c:pt>
                <c:pt idx="10">
                  <c:v>126</c:v>
                </c:pt>
                <c:pt idx="11">
                  <c:v>142</c:v>
                </c:pt>
                <c:pt idx="12">
                  <c:v>145</c:v>
                </c:pt>
                <c:pt idx="13">
                  <c:v>116</c:v>
                </c:pt>
                <c:pt idx="14">
                  <c:v>108</c:v>
                </c:pt>
                <c:pt idx="15">
                  <c:v>112</c:v>
                </c:pt>
                <c:pt idx="16">
                  <c:v>137</c:v>
                </c:pt>
                <c:pt idx="17">
                  <c:v>152</c:v>
                </c:pt>
                <c:pt idx="18">
                  <c:v>191</c:v>
                </c:pt>
                <c:pt idx="19">
                  <c:v>214</c:v>
                </c:pt>
                <c:pt idx="20">
                  <c:v>192</c:v>
                </c:pt>
                <c:pt idx="21">
                  <c:v>227</c:v>
                </c:pt>
                <c:pt idx="22">
                  <c:v>251</c:v>
                </c:pt>
                <c:pt idx="23">
                  <c:v>301</c:v>
                </c:pt>
              </c:numCache>
            </c:numRef>
          </c:val>
        </c:ser>
        <c:ser>
          <c:idx val="2"/>
          <c:order val="2"/>
          <c:tx>
            <c:strRef>
              <c:f>Foglio3!$C$2</c:f>
              <c:strCache>
                <c:ptCount val="1"/>
                <c:pt idx="0">
                  <c:v>Feagto Viv.</c:v>
                </c:pt>
              </c:strCache>
            </c:strRef>
          </c:tx>
          <c:invertIfNegative val="0"/>
          <c:dLbls>
            <c:delete val="1"/>
          </c:dLbls>
          <c:cat>
            <c:numRef>
              <c:f>Foglio3!$A$3:$A$26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Foglio3!$C$3:$C$26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32</c:v>
                </c:pt>
                <c:pt idx="10">
                  <c:v>34</c:v>
                </c:pt>
                <c:pt idx="11">
                  <c:v>31</c:v>
                </c:pt>
                <c:pt idx="12">
                  <c:v>20</c:v>
                </c:pt>
                <c:pt idx="13">
                  <c:v>28</c:v>
                </c:pt>
                <c:pt idx="14">
                  <c:v>33</c:v>
                </c:pt>
                <c:pt idx="15">
                  <c:v>28</c:v>
                </c:pt>
                <c:pt idx="16">
                  <c:v>19</c:v>
                </c:pt>
                <c:pt idx="17">
                  <c:v>14</c:v>
                </c:pt>
                <c:pt idx="18">
                  <c:v>13</c:v>
                </c:pt>
                <c:pt idx="19">
                  <c:v>15</c:v>
                </c:pt>
                <c:pt idx="20">
                  <c:v>15</c:v>
                </c:pt>
                <c:pt idx="21">
                  <c:v>21</c:v>
                </c:pt>
                <c:pt idx="22">
                  <c:v>18</c:v>
                </c:pt>
                <c:pt idx="23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11886336"/>
        <c:axId val="78960256"/>
      </c:barChart>
      <c:catAx>
        <c:axId val="11188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78960256"/>
        <c:crosses val="autoZero"/>
        <c:auto val="1"/>
        <c:lblAlgn val="ctr"/>
        <c:lblOffset val="100"/>
        <c:noMultiLvlLbl val="0"/>
      </c:catAx>
      <c:valAx>
        <c:axId val="789602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1188633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7043940934916079E-2"/>
          <c:y val="0.14823506917424975"/>
          <c:w val="0.2599481703150468"/>
          <c:h val="4.976648405080164E-2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TX!$B$1</c:f>
              <c:strCache>
                <c:ptCount val="1"/>
                <c:pt idx="0">
                  <c:v>Tot TX</c:v>
                </c:pt>
              </c:strCache>
            </c:strRef>
          </c:tx>
          <c:spPr>
            <a:solidFill>
              <a:srgbClr val="B79315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TX!$A$21:$A$25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TX!$B$21:$B$25</c:f>
              <c:numCache>
                <c:formatCode>General</c:formatCode>
                <c:ptCount val="5"/>
                <c:pt idx="0">
                  <c:v>3177</c:v>
                </c:pt>
                <c:pt idx="1">
                  <c:v>3109</c:v>
                </c:pt>
                <c:pt idx="2">
                  <c:v>3089</c:v>
                </c:pt>
                <c:pt idx="3">
                  <c:v>3250</c:v>
                </c:pt>
                <c:pt idx="4">
                  <c:v>3317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11666176"/>
        <c:axId val="78958528"/>
      </c:barChart>
      <c:catAx>
        <c:axId val="1116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78958528"/>
        <c:crosses val="autoZero"/>
        <c:auto val="1"/>
        <c:lblAlgn val="ctr"/>
        <c:lblOffset val="100"/>
        <c:noMultiLvlLbl val="0"/>
      </c:catAx>
      <c:valAx>
        <c:axId val="78958528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11666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'Trend dx'!$D$1</c:f>
              <c:strCache>
                <c:ptCount val="1"/>
                <c:pt idx="0">
                  <c:v>Procurati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dx'!$A$12:$A$25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'Trend dx'!$D$12:$D$25</c:f>
              <c:numCache>
                <c:formatCode>General</c:formatCode>
                <c:ptCount val="14"/>
                <c:pt idx="0">
                  <c:v>1040</c:v>
                </c:pt>
                <c:pt idx="1">
                  <c:v>1057</c:v>
                </c:pt>
                <c:pt idx="2">
                  <c:v>1218</c:v>
                </c:pt>
                <c:pt idx="3">
                  <c:v>1208</c:v>
                </c:pt>
                <c:pt idx="4">
                  <c:v>1296</c:v>
                </c:pt>
                <c:pt idx="5">
                  <c:v>1274</c:v>
                </c:pt>
                <c:pt idx="6">
                  <c:v>1300</c:v>
                </c:pt>
                <c:pt idx="7">
                  <c:v>1353</c:v>
                </c:pt>
                <c:pt idx="8">
                  <c:v>1301</c:v>
                </c:pt>
                <c:pt idx="9">
                  <c:v>1319</c:v>
                </c:pt>
                <c:pt idx="10" formatCode="0">
                  <c:v>1332</c:v>
                </c:pt>
                <c:pt idx="11" formatCode="0">
                  <c:v>1318</c:v>
                </c:pt>
                <c:pt idx="12" formatCode="0">
                  <c:v>1383</c:v>
                </c:pt>
                <c:pt idx="13" formatCode="_(* #,##0_);_(* \(#,##0\);_(* &quot;-&quot;_);_(@_)">
                  <c:v>1388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11668736"/>
        <c:axId val="78959680"/>
      </c:barChart>
      <c:catAx>
        <c:axId val="11166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8959680"/>
        <c:crosses val="autoZero"/>
        <c:auto val="1"/>
        <c:lblAlgn val="ctr"/>
        <c:lblOffset val="100"/>
        <c:noMultiLvlLbl val="0"/>
      </c:catAx>
      <c:valAx>
        <c:axId val="78959680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11166873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'Trend dx'!$H$1</c:f>
              <c:strCache>
                <c:ptCount val="1"/>
                <c:pt idx="0">
                  <c:v>UTILIZZATI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dx'!$A$2:$A$25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'Trend dx'!$I$2:$I$25</c:f>
              <c:numCache>
                <c:formatCode>General</c:formatCode>
                <c:ptCount val="24"/>
                <c:pt idx="0">
                  <c:v>329</c:v>
                </c:pt>
                <c:pt idx="1">
                  <c:v>360</c:v>
                </c:pt>
                <c:pt idx="2">
                  <c:v>445</c:v>
                </c:pt>
                <c:pt idx="3">
                  <c:v>576</c:v>
                </c:pt>
                <c:pt idx="4">
                  <c:v>629</c:v>
                </c:pt>
                <c:pt idx="5">
                  <c:v>667</c:v>
                </c:pt>
                <c:pt idx="6">
                  <c:v>707</c:v>
                </c:pt>
                <c:pt idx="7">
                  <c:v>788</c:v>
                </c:pt>
                <c:pt idx="8">
                  <c:v>821</c:v>
                </c:pt>
                <c:pt idx="9">
                  <c:v>911</c:v>
                </c:pt>
                <c:pt idx="10">
                  <c:v>945</c:v>
                </c:pt>
                <c:pt idx="11">
                  <c:v>947</c:v>
                </c:pt>
                <c:pt idx="12">
                  <c:v>1120</c:v>
                </c:pt>
                <c:pt idx="13">
                  <c:v>1118</c:v>
                </c:pt>
                <c:pt idx="14">
                  <c:v>1141</c:v>
                </c:pt>
                <c:pt idx="15">
                  <c:v>1098</c:v>
                </c:pt>
                <c:pt idx="16">
                  <c:v>1094</c:v>
                </c:pt>
                <c:pt idx="17">
                  <c:v>1168</c:v>
                </c:pt>
                <c:pt idx="18">
                  <c:v>1095</c:v>
                </c:pt>
                <c:pt idx="19">
                  <c:v>1113</c:v>
                </c:pt>
                <c:pt idx="20" formatCode="0">
                  <c:v>1123</c:v>
                </c:pt>
                <c:pt idx="21" formatCode="0">
                  <c:v>1102</c:v>
                </c:pt>
                <c:pt idx="22" formatCode="0">
                  <c:v>1174</c:v>
                </c:pt>
                <c:pt idx="23">
                  <c:v>1170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11812096"/>
        <c:axId val="101748096"/>
      </c:barChart>
      <c:catAx>
        <c:axId val="11181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01748096"/>
        <c:crosses val="autoZero"/>
        <c:auto val="1"/>
        <c:lblAlgn val="ctr"/>
        <c:lblOffset val="100"/>
        <c:noMultiLvlLbl val="0"/>
      </c:catAx>
      <c:valAx>
        <c:axId val="101748096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11181209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TX!$D$1</c:f>
              <c:strCache>
                <c:ptCount val="1"/>
                <c:pt idx="0">
                  <c:v>Rene Cad.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TX!$A$21:$A$25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TX!$D$21:$D$25</c:f>
              <c:numCache>
                <c:formatCode>General</c:formatCode>
                <c:ptCount val="5"/>
                <c:pt idx="0">
                  <c:v>1542</c:v>
                </c:pt>
                <c:pt idx="1">
                  <c:v>1589</c:v>
                </c:pt>
                <c:pt idx="2">
                  <c:v>1501</c:v>
                </c:pt>
                <c:pt idx="3">
                  <c:v>1587</c:v>
                </c:pt>
                <c:pt idx="4">
                  <c:v>1576</c:v>
                </c:pt>
              </c:numCache>
            </c:numRef>
          </c:val>
        </c:ser>
        <c:ser>
          <c:idx val="1"/>
          <c:order val="1"/>
          <c:tx>
            <c:strRef>
              <c:f>TX!$E$1</c:f>
              <c:strCache>
                <c:ptCount val="1"/>
                <c:pt idx="0">
                  <c:v>Rene Viv.</c:v>
                </c:pt>
              </c:strCache>
            </c:strRef>
          </c:tx>
          <c:spPr>
            <a:gradFill>
              <a:gsLst>
                <a:gs pos="0">
                  <a:srgbClr val="4E8542"/>
                </a:gs>
                <a:gs pos="96000">
                  <a:prstClr val="white"/>
                </a:gs>
              </a:gsLst>
              <a:lin ang="8100000" scaled="1"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TX!$A$21:$A$25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TX!$E$21:$E$25</c:f>
              <c:numCache>
                <c:formatCode>General</c:formatCode>
                <c:ptCount val="5"/>
                <c:pt idx="0">
                  <c:v>214</c:v>
                </c:pt>
                <c:pt idx="1">
                  <c:v>192</c:v>
                </c:pt>
                <c:pt idx="2">
                  <c:v>227</c:v>
                </c:pt>
                <c:pt idx="3">
                  <c:v>251</c:v>
                </c:pt>
                <c:pt idx="4">
                  <c:v>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16819968"/>
        <c:axId val="101745792"/>
      </c:barChart>
      <c:catAx>
        <c:axId val="11681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745792"/>
        <c:crosses val="autoZero"/>
        <c:auto val="1"/>
        <c:lblAlgn val="ctr"/>
        <c:lblOffset val="100"/>
        <c:noMultiLvlLbl val="0"/>
      </c:catAx>
      <c:valAx>
        <c:axId val="101745792"/>
        <c:scaling>
          <c:orientation val="minMax"/>
          <c:min val="600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11681996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3652040409814483E-2"/>
          <c:y val="6.2001636669984914E-2"/>
          <c:w val="0.22103069301794287"/>
          <c:h val="5.5522549196243991E-2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1"/>
        <c:ser>
          <c:idx val="1"/>
          <c:order val="0"/>
          <c:tx>
            <c:strRef>
              <c:f>TX!$F$1</c:f>
              <c:strCache>
                <c:ptCount val="1"/>
                <c:pt idx="0">
                  <c:v>Fegato Cad.</c:v>
                </c:pt>
              </c:strCache>
            </c:strRef>
          </c:tx>
          <c:spPr>
            <a:gradFill flip="none" rotWithShape="1">
              <a:gsLst>
                <a:gs pos="0">
                  <a:srgbClr val="7A3D00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TX!$A$21:$A$25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TX!$F$21:$F$25</c:f>
              <c:numCache>
                <c:formatCode>General</c:formatCode>
                <c:ptCount val="5"/>
                <c:pt idx="0">
                  <c:v>1019</c:v>
                </c:pt>
                <c:pt idx="1">
                  <c:v>986</c:v>
                </c:pt>
                <c:pt idx="2">
                  <c:v>998</c:v>
                </c:pt>
                <c:pt idx="3">
                  <c:v>1057</c:v>
                </c:pt>
                <c:pt idx="4">
                  <c:v>1067</c:v>
                </c:pt>
              </c:numCache>
            </c:numRef>
          </c:val>
        </c:ser>
        <c:ser>
          <c:idx val="0"/>
          <c:order val="1"/>
          <c:tx>
            <c:strRef>
              <c:f>TX!$G$1</c:f>
              <c:strCache>
                <c:ptCount val="1"/>
                <c:pt idx="0">
                  <c:v>Feagto Viv.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0"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TX!$A$21:$A$25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TX!$G$21:$G$25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21</c:v>
                </c:pt>
                <c:pt idx="3">
                  <c:v>18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16446208"/>
        <c:axId val="101751552"/>
      </c:barChart>
      <c:catAx>
        <c:axId val="11644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751552"/>
        <c:crosses val="autoZero"/>
        <c:auto val="1"/>
        <c:lblAlgn val="ctr"/>
        <c:lblOffset val="100"/>
        <c:noMultiLvlLbl val="0"/>
      </c:catAx>
      <c:valAx>
        <c:axId val="101751552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1644620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8.878571485308951E-3"/>
          <c:y val="3.8883939487651571E-2"/>
          <c:w val="0.12073503706285474"/>
          <c:h val="0.12656457312914626"/>
        </c:manualLayout>
      </c:layout>
      <c:overlay val="1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1"/>
        <c:ser>
          <c:idx val="1"/>
          <c:order val="0"/>
          <c:tx>
            <c:strRef>
              <c:f>TX!$J$1</c:f>
              <c:strCache>
                <c:ptCount val="1"/>
                <c:pt idx="0">
                  <c:v>TX Cuore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TX!$A$2:$A$25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TX!$J$2:$J$25</c:f>
              <c:numCache>
                <c:formatCode>General</c:formatCode>
                <c:ptCount val="24"/>
                <c:pt idx="0">
                  <c:v>243</c:v>
                </c:pt>
                <c:pt idx="1">
                  <c:v>229</c:v>
                </c:pt>
                <c:pt idx="2">
                  <c:v>302</c:v>
                </c:pt>
                <c:pt idx="3">
                  <c:v>390</c:v>
                </c:pt>
                <c:pt idx="4">
                  <c:v>348</c:v>
                </c:pt>
                <c:pt idx="5">
                  <c:v>373</c:v>
                </c:pt>
                <c:pt idx="6">
                  <c:v>337</c:v>
                </c:pt>
                <c:pt idx="7">
                  <c:v>337</c:v>
                </c:pt>
                <c:pt idx="8">
                  <c:v>298</c:v>
                </c:pt>
                <c:pt idx="9">
                  <c:v>316</c:v>
                </c:pt>
                <c:pt idx="10">
                  <c:v>312</c:v>
                </c:pt>
                <c:pt idx="11">
                  <c:v>317</c:v>
                </c:pt>
                <c:pt idx="12">
                  <c:v>353</c:v>
                </c:pt>
                <c:pt idx="13">
                  <c:v>344</c:v>
                </c:pt>
                <c:pt idx="14">
                  <c:v>344</c:v>
                </c:pt>
                <c:pt idx="15">
                  <c:v>311</c:v>
                </c:pt>
                <c:pt idx="16">
                  <c:v>326</c:v>
                </c:pt>
                <c:pt idx="17">
                  <c:v>355</c:v>
                </c:pt>
                <c:pt idx="18">
                  <c:v>273</c:v>
                </c:pt>
                <c:pt idx="19">
                  <c:v>278</c:v>
                </c:pt>
                <c:pt idx="20">
                  <c:v>231</c:v>
                </c:pt>
                <c:pt idx="21">
                  <c:v>219</c:v>
                </c:pt>
                <c:pt idx="22">
                  <c:v>227</c:v>
                </c:pt>
                <c:pt idx="23">
                  <c:v>246</c:v>
                </c:pt>
              </c:numCache>
            </c:numRef>
          </c:val>
        </c:ser>
        <c:ser>
          <c:idx val="0"/>
          <c:order val="1"/>
          <c:tx>
            <c:strRef>
              <c:f>TX!$AB$1</c:f>
              <c:strCache>
                <c:ptCount val="1"/>
                <c:pt idx="0">
                  <c:v>Cuore Artificiale</c:v>
                </c:pt>
              </c:strCache>
            </c:strRef>
          </c:tx>
          <c:spPr>
            <a:gradFill>
              <a:gsLst>
                <a:gs pos="0">
                  <a:srgbClr val="F79646">
                    <a:lumMod val="75000"/>
                  </a:srgbClr>
                </a:gs>
                <a:gs pos="96000">
                  <a:prstClr val="white"/>
                </a:gs>
              </a:gsLst>
              <a:lin ang="8100000" scaled="1"/>
            </a:gradFill>
          </c:spPr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TX!$AB$2:$AB$25</c:f>
              <c:numCache>
                <c:formatCode>General</c:formatCode>
                <c:ptCount val="24"/>
                <c:pt idx="18">
                  <c:v>62</c:v>
                </c:pt>
                <c:pt idx="19">
                  <c:v>77</c:v>
                </c:pt>
                <c:pt idx="20">
                  <c:v>87</c:v>
                </c:pt>
                <c:pt idx="21">
                  <c:v>103</c:v>
                </c:pt>
                <c:pt idx="22">
                  <c:v>138</c:v>
                </c:pt>
                <c:pt idx="23">
                  <c:v>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16752384"/>
        <c:axId val="116624192"/>
      </c:barChart>
      <c:catAx>
        <c:axId val="11675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624192"/>
        <c:crosses val="autoZero"/>
        <c:auto val="1"/>
        <c:lblAlgn val="ctr"/>
        <c:lblOffset val="100"/>
        <c:noMultiLvlLbl val="0"/>
      </c:catAx>
      <c:valAx>
        <c:axId val="116624192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1675238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4511029715618096E-2"/>
          <c:y val="2.9723210203209692E-2"/>
          <c:w val="0.27442718567148167"/>
          <c:h val="4.2141553418435028E-2"/>
        </c:manualLayout>
      </c:layout>
      <c:overlay val="1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0.59091</cdr:x>
      <cdr:y>0.7284</cdr:y>
    </cdr:from>
    <cdr:to>
      <cdr:x>0.70357</cdr:x>
      <cdr:y>0.79824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4689991" y="3547552"/>
          <a:ext cx="894171" cy="340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 dirty="0" smtClean="0"/>
            <a:t>15137</a:t>
          </a:r>
          <a:endParaRPr lang="it-IT" sz="1400" b="1" dirty="0"/>
        </a:p>
      </cdr:txBody>
    </cdr:sp>
  </cdr:relSizeAnchor>
  <cdr:relSizeAnchor xmlns:cdr="http://schemas.openxmlformats.org/drawingml/2006/chartDrawing">
    <cdr:from>
      <cdr:x>0.36364</cdr:x>
      <cdr:y>0.80247</cdr:y>
    </cdr:from>
    <cdr:to>
      <cdr:x>0.4763</cdr:x>
      <cdr:y>0.8676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2886144" y="3908320"/>
          <a:ext cx="894171" cy="317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400" b="1" dirty="0" smtClean="0"/>
            <a:t>5648</a:t>
          </a:r>
          <a:endParaRPr lang="it-IT" sz="1400" b="1" dirty="0"/>
        </a:p>
      </cdr:txBody>
    </cdr:sp>
  </cdr:relSizeAnchor>
  <cdr:relSizeAnchor xmlns:cdr="http://schemas.openxmlformats.org/drawingml/2006/chartDrawing">
    <cdr:from>
      <cdr:x>0.14394</cdr:x>
      <cdr:y>0.80247</cdr:y>
    </cdr:from>
    <cdr:to>
      <cdr:x>0.2566</cdr:x>
      <cdr:y>0.8676</cdr:y>
    </cdr:to>
    <cdr:sp macro="" textlink="">
      <cdr:nvSpPr>
        <cdr:cNvPr id="4" name="CasellaDiTesto 1"/>
        <cdr:cNvSpPr txBox="1"/>
      </cdr:nvSpPr>
      <cdr:spPr>
        <a:xfrm xmlns:a="http://schemas.openxmlformats.org/drawingml/2006/main">
          <a:off x="1142432" y="3908320"/>
          <a:ext cx="894171" cy="317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400" b="1" dirty="0" smtClean="0"/>
            <a:t>4076</a:t>
          </a:r>
          <a:endParaRPr lang="it-IT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9627-EE8F-45AD-93BE-C90AC8972852}" type="datetimeFigureOut">
              <a:rPr lang="it-IT" smtClean="0"/>
              <a:t>15/02/2016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EF98-6FB6-456E-BD0A-E9B49AC83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93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r">
              <a:defRPr sz="1200"/>
            </a:lvl1pPr>
          </a:lstStyle>
          <a:p>
            <a:fld id="{3731CA86-5183-4FBA-8ECE-A130D3829698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8" tIns="47424" rIns="94848" bIns="474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4848" tIns="47424" rIns="94848" bIns="474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r">
              <a:defRPr sz="1200"/>
            </a:lvl1pPr>
          </a:lstStyle>
          <a:p>
            <a:fld id="{9C1E3A83-38AB-451C-8FE8-0FB21C60AC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63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501830-6647-41FD-8FB2-2EADB57C91CA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7" y="4715908"/>
            <a:ext cx="4981815" cy="44677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F0F1A-F780-4B1F-933A-10AA6F7FA8D7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4113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7" y="4715908"/>
            <a:ext cx="4981815" cy="44677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/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5364088" y="6581001"/>
            <a:ext cx="3779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200" b="1" i="1" dirty="0" smtClean="0">
                <a:latin typeface="Calibri" pitchFamily="34" charset="0"/>
              </a:rPr>
              <a:t>* Dati  preliminari al 31</a:t>
            </a:r>
            <a:r>
              <a:rPr lang="it-IT" sz="1200" b="1" i="1" baseline="0" dirty="0" smtClean="0">
                <a:latin typeface="Calibri" pitchFamily="34" charset="0"/>
              </a:rPr>
              <a:t> Dicembre </a:t>
            </a:r>
            <a:r>
              <a:rPr lang="it-IT" sz="1200" b="1" i="1" dirty="0" smtClean="0">
                <a:latin typeface="Calibri" pitchFamily="34" charset="0"/>
              </a:rPr>
              <a:t>2015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07504" y="6591072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Fonte dati:</a:t>
            </a:r>
            <a:r>
              <a:rPr lang="it-IT" sz="1200" b="1" i="1" baseline="0" dirty="0" smtClean="0">
                <a:latin typeface="Calibri" pitchFamily="34" charset="0"/>
              </a:rPr>
              <a:t> Report CRT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dati S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7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Di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194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 userDrawn="1"/>
        </p:nvSpPr>
        <p:spPr>
          <a:xfrm>
            <a:off x="7236296" y="6550223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u="none" dirty="0" smtClean="0">
                <a:latin typeface="Arial" pitchFamily="34" charset="0"/>
                <a:cs typeface="Arial" pitchFamily="34" charset="0"/>
              </a:rPr>
              <a:t>Fonte Dati: SIT</a:t>
            </a:r>
            <a:endParaRPr lang="it-IT" sz="1400" b="1" i="1" u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9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0" y="0"/>
            <a:ext cx="9144000" cy="668338"/>
            <a:chOff x="0" y="-16"/>
            <a:chExt cx="5760" cy="54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6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8625" y="0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SIT – Sistema Informativo Trapianti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2250"/>
            <a:ext cx="9144000" cy="312738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tint val="0"/>
                  <a:invGamma/>
                </a:srgbClr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2" name="Immagine 18" descr="RNT-logo_trasparente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50" y="6572250"/>
            <a:ext cx="6429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Connettore 1 1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805544"/>
            <a:ext cx="9144000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Registrazione della dichiarazione di volontà al momento del rilascio della carta d’identità</a:t>
            </a:r>
          </a:p>
          <a:p>
            <a:pPr algn="ctr">
              <a:defRPr/>
            </a:pPr>
            <a:endParaRPr lang="it-IT" sz="48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it-IT" sz="4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-Aggiornamento al 2015-</a:t>
            </a:r>
          </a:p>
          <a:p>
            <a:pPr algn="ctr">
              <a:defRPr/>
            </a:pP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7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082817"/>
              </p:ext>
            </p:extLst>
          </p:nvPr>
        </p:nvGraphicFramePr>
        <p:xfrm>
          <a:off x="1024448" y="1204264"/>
          <a:ext cx="6944339" cy="526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</a:t>
            </a:r>
            <a:r>
              <a:rPr lang="it-IT" sz="3200" b="1" dirty="0" smtClean="0">
                <a:latin typeface="+mn-lt"/>
              </a:rPr>
              <a:t>2002 – 2015*</a:t>
            </a:r>
            <a:endParaRPr lang="it-IT" sz="3200" b="1" dirty="0">
              <a:latin typeface="+mn-lt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31768" y="1285860"/>
            <a:ext cx="2115496" cy="469900"/>
            <a:chOff x="216" y="911"/>
            <a:chExt cx="3256" cy="296"/>
          </a:xfrm>
          <a:noFill/>
        </p:grpSpPr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Donatori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" name="Rettangolo arrotondato 6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8" name="Rettangolo 7"/>
          <p:cNvSpPr/>
          <p:nvPr/>
        </p:nvSpPr>
        <p:spPr>
          <a:xfrm>
            <a:off x="7235336" y="6579297"/>
            <a:ext cx="19086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200" b="1" i="1" dirty="0">
                <a:latin typeface="Calibri" pitchFamily="34" charset="0"/>
              </a:rPr>
              <a:t>* </a:t>
            </a:r>
            <a:r>
              <a:rPr lang="it-IT" sz="1200" b="1" i="1" dirty="0" smtClean="0">
                <a:latin typeface="Calibri" pitchFamily="34" charset="0"/>
              </a:rPr>
              <a:t>Fonte Dati CNT operativo</a:t>
            </a:r>
            <a:endParaRPr lang="it-IT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6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928767"/>
              </p:ext>
            </p:extLst>
          </p:nvPr>
        </p:nvGraphicFramePr>
        <p:xfrm>
          <a:off x="543424" y="2046056"/>
          <a:ext cx="7997024" cy="425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1992 </a:t>
            </a:r>
            <a:r>
              <a:rPr lang="it-IT" sz="3200" b="1" dirty="0" smtClean="0">
                <a:latin typeface="+mn-lt"/>
              </a:rPr>
              <a:t>– 2015*</a:t>
            </a:r>
            <a:endParaRPr lang="it-IT" sz="3200" b="1" dirty="0">
              <a:latin typeface="+mn-lt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31768" y="1285860"/>
            <a:ext cx="3340100" cy="469900"/>
            <a:chOff x="216" y="911"/>
            <a:chExt cx="3256" cy="296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Donatori Utilizzati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7235336" y="6579297"/>
            <a:ext cx="19086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200" b="1" i="1" dirty="0">
                <a:latin typeface="Calibri" pitchFamily="34" charset="0"/>
              </a:rPr>
              <a:t>* </a:t>
            </a:r>
            <a:r>
              <a:rPr lang="it-IT" sz="1200" b="1" i="1" dirty="0" smtClean="0">
                <a:latin typeface="Calibri" pitchFamily="34" charset="0"/>
              </a:rPr>
              <a:t>Fonte Dati CNT operativo</a:t>
            </a:r>
            <a:endParaRPr lang="it-IT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3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964991" y="1355715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2014: 23,2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PMP - 2014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2015*</a:t>
            </a:r>
            <a:endParaRPr lang="it-IT" sz="2800" b="1" dirty="0">
              <a:latin typeface="+mj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76056" y="1355715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2015: 22,7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2016000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600" y="1994400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4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2106184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24164" y="1313651"/>
            <a:ext cx="3286116" cy="495386"/>
            <a:chOff x="216" y="888"/>
            <a:chExt cx="3256" cy="550"/>
          </a:xfrm>
          <a:noFill/>
        </p:grpSpPr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2014: 31,0 %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" name="Rettangolo arrotondato 15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</a:t>
            </a:r>
            <a:r>
              <a:rPr lang="it-IT" sz="2800" b="1" dirty="0" smtClean="0">
                <a:latin typeface="+mj-lt"/>
              </a:rPr>
              <a:t>Opposizioni 2014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2015*</a:t>
            </a:r>
            <a:endParaRPr lang="it-IT" sz="2800" b="1" dirty="0">
              <a:latin typeface="+mj-lt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" y="5464894"/>
            <a:ext cx="14144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Group 15"/>
          <p:cNvGrpSpPr>
            <a:grpSpLocks/>
          </p:cNvGrpSpPr>
          <p:nvPr/>
        </p:nvGrpSpPr>
        <p:grpSpPr bwMode="auto">
          <a:xfrm>
            <a:off x="5102308" y="1340768"/>
            <a:ext cx="3286116" cy="495386"/>
            <a:chOff x="216" y="888"/>
            <a:chExt cx="3256" cy="550"/>
          </a:xfrm>
          <a:noFill/>
        </p:grpSpPr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2015: 30,6 %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" name="Rettangolo arrotondato 24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pic>
        <p:nvPicPr>
          <p:cNvPr id="7170" name="Picture 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600" y="1994400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000125" y="612552"/>
            <a:ext cx="7286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Trapianto di RENE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1992-2015*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5" name="Rettangolo arrotondato 14"/>
          <p:cNvSpPr>
            <a:spLocks noChangeArrowheads="1"/>
          </p:cNvSpPr>
          <p:nvPr/>
        </p:nvSpPr>
        <p:spPr bwMode="auto">
          <a:xfrm>
            <a:off x="285751" y="1428750"/>
            <a:ext cx="1549946" cy="560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3528" y="1412776"/>
            <a:ext cx="151216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  <a:endParaRPr lang="it-IT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234759"/>
              </p:ext>
            </p:extLst>
          </p:nvPr>
        </p:nvGraphicFramePr>
        <p:xfrm>
          <a:off x="663680" y="2024809"/>
          <a:ext cx="8173064" cy="429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11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FEGATO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1992-2015*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285751" y="1412776"/>
            <a:ext cx="1549946" cy="584775"/>
            <a:chOff x="285751" y="1412776"/>
            <a:chExt cx="1549946" cy="584775"/>
          </a:xfrm>
        </p:grpSpPr>
        <p:sp>
          <p:nvSpPr>
            <p:cNvPr id="13" name="Rettangolo arrotondato 12"/>
            <p:cNvSpPr>
              <a:spLocks noChangeArrowheads="1"/>
            </p:cNvSpPr>
            <p:nvPr/>
          </p:nvSpPr>
          <p:spPr bwMode="auto">
            <a:xfrm>
              <a:off x="285751" y="1428750"/>
              <a:ext cx="1549946" cy="5600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323528" y="1412776"/>
              <a:ext cx="151216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Incluse tutte le combinazioni</a:t>
              </a:r>
              <a:endPara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817042"/>
              </p:ext>
            </p:extLst>
          </p:nvPr>
        </p:nvGraphicFramePr>
        <p:xfrm>
          <a:off x="783936" y="1997551"/>
          <a:ext cx="8057152" cy="4449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8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CUORE– </a:t>
            </a: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1992-2015*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ttangolo arrotondato 7"/>
          <p:cNvSpPr>
            <a:spLocks noChangeArrowheads="1"/>
          </p:cNvSpPr>
          <p:nvPr/>
        </p:nvSpPr>
        <p:spPr bwMode="auto">
          <a:xfrm>
            <a:off x="428625" y="1357313"/>
            <a:ext cx="1857375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8625" y="1357313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634670"/>
              </p:ext>
            </p:extLst>
          </p:nvPr>
        </p:nvGraphicFramePr>
        <p:xfrm>
          <a:off x="603552" y="2106184"/>
          <a:ext cx="7876767" cy="426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8179680" y="3241479"/>
            <a:ext cx="240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*</a:t>
            </a:r>
            <a:endParaRPr lang="it-IT" sz="1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03552" y="6270393"/>
            <a:ext cx="7275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*Il dato 2015 degli innesti di cuore artificiale è stimato sulla base dell’anno precedente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7656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POLMONE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1992-2015*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ttangolo arrotondato 7"/>
          <p:cNvSpPr>
            <a:spLocks noChangeArrowheads="1"/>
          </p:cNvSpPr>
          <p:nvPr/>
        </p:nvSpPr>
        <p:spPr bwMode="auto">
          <a:xfrm>
            <a:off x="428625" y="1357313"/>
            <a:ext cx="1857375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8625" y="1357313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860344"/>
              </p:ext>
            </p:extLst>
          </p:nvPr>
        </p:nvGraphicFramePr>
        <p:xfrm>
          <a:off x="603552" y="2106184"/>
          <a:ext cx="7756512" cy="417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42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24879"/>
              </p:ext>
            </p:extLst>
          </p:nvPr>
        </p:nvGraphicFramePr>
        <p:xfrm>
          <a:off x="323528" y="2708920"/>
          <a:ext cx="1944218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215137"/>
                <a:gridCol w="729081"/>
              </a:tblGrid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Rene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6765</a:t>
                      </a:r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**</a:t>
                      </a:r>
                      <a:endParaRPr lang="it-IT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Fegato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1072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Cuore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731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Polmone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383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Pancreas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248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Intestino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  20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827584" y="1268760"/>
            <a:ext cx="7560840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PAZIENTI in lista  d’attesa in ITALIA al 31/12/2015 : </a:t>
            </a:r>
          </a:p>
          <a:p>
            <a:pPr algn="ctr"/>
            <a:endParaRPr lang="it-IT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3779912" y="1988840"/>
            <a:ext cx="108012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2"/>
                </a:solidFill>
              </a:rPr>
              <a:t>9070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08795" y="4797152"/>
            <a:ext cx="1566113" cy="715089"/>
          </a:xfrm>
          <a:prstGeom prst="bracketPair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Iscrizioni rene</a:t>
            </a:r>
          </a:p>
          <a:p>
            <a:pPr algn="ctr"/>
            <a:r>
              <a:rPr lang="it-IT" b="1" dirty="0" smtClean="0"/>
              <a:t>8433**</a:t>
            </a:r>
            <a:endParaRPr lang="it-IT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42784" y="5517232"/>
            <a:ext cx="229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** Per il rene ogni paziente può avere   più di una iscrizione</a:t>
            </a:r>
            <a:endParaRPr lang="it-IT" sz="1200" b="1" i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35596" y="611977"/>
            <a:ext cx="7344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Liste di Attesa al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</a:rPr>
              <a:t>31 Dicembre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2015*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84942"/>
              </p:ext>
            </p:extLst>
          </p:nvPr>
        </p:nvGraphicFramePr>
        <p:xfrm>
          <a:off x="2483768" y="2852936"/>
          <a:ext cx="59046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9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1043604" y="611980"/>
            <a:ext cx="734481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 dirty="0">
                <a:solidFill>
                  <a:srgbClr val="0D0D0D"/>
                </a:solidFill>
                <a:uFillTx/>
                <a:latin typeface="Calibri"/>
              </a:rPr>
              <a:t>Andamento Liste di Attesa 2002 -</a:t>
            </a:r>
            <a:r>
              <a:rPr lang="it-IT" sz="32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Calibri"/>
              </a:rPr>
              <a:t>2015</a:t>
            </a:r>
            <a:endParaRPr lang="it-IT" sz="3200" b="1" i="0" u="none" strike="noStrike" kern="1200" cap="none" spc="0" baseline="0" dirty="0">
              <a:solidFill>
                <a:srgbClr val="0D0D0D"/>
              </a:solidFill>
              <a:uFillTx/>
              <a:latin typeface="Calibri"/>
            </a:endParaRPr>
          </a:p>
        </p:txBody>
      </p:sp>
      <p:sp>
        <p:nvSpPr>
          <p:cNvPr id="7" name="Text Box 4"/>
          <p:cNvSpPr txBox="1"/>
          <p:nvPr/>
        </p:nvSpPr>
        <p:spPr>
          <a:xfrm>
            <a:off x="2627784" y="1196748"/>
            <a:ext cx="3857625" cy="4619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Pazienti iscritti in lista 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015242"/>
              </p:ext>
            </p:extLst>
          </p:nvPr>
        </p:nvGraphicFramePr>
        <p:xfrm>
          <a:off x="978980" y="1658712"/>
          <a:ext cx="7155231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246040"/>
              </p:ext>
            </p:extLst>
          </p:nvPr>
        </p:nvGraphicFramePr>
        <p:xfrm>
          <a:off x="948916" y="3669512"/>
          <a:ext cx="7351020" cy="292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51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46624" y="622343"/>
            <a:ext cx="511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Dichiarazioni di volontà registrate </a:t>
            </a:r>
            <a:endParaRPr lang="it-IT" sz="2400" b="1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362329"/>
              </p:ext>
            </p:extLst>
          </p:nvPr>
        </p:nvGraphicFramePr>
        <p:xfrm>
          <a:off x="603552" y="1324520"/>
          <a:ext cx="7936896" cy="487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238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75" y="663112"/>
            <a:ext cx="903605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Programma  Nazionale  Pediatrico</a:t>
            </a: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74132" y="1861046"/>
            <a:ext cx="2952328" cy="4001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it-IT" sz="1800" b="1" u="none" dirty="0">
                <a:cs typeface="Arial" pitchFamily="34" charset="0"/>
              </a:rPr>
              <a:t>Totale</a:t>
            </a:r>
            <a:r>
              <a:rPr lang="it-IT" sz="1800" b="1" u="none" dirty="0"/>
              <a:t> Trapianti:  </a:t>
            </a:r>
            <a:r>
              <a:rPr lang="it-IT" sz="2000" b="1" u="none" dirty="0" smtClean="0"/>
              <a:t>2089</a:t>
            </a:r>
            <a:endParaRPr lang="it-IT" sz="2000" b="1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48" y="2444329"/>
            <a:ext cx="6539495" cy="39309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043608" y="1268413"/>
            <a:ext cx="6480720" cy="47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it-IT" sz="2400" b="1" u="none" kern="0" dirty="0">
                <a:latin typeface="+mj-lt"/>
                <a:ea typeface="+mj-ea"/>
                <a:cs typeface="+mj-cs"/>
              </a:rPr>
              <a:t>Attività di Trapianto  2002 – 2015</a:t>
            </a:r>
          </a:p>
        </p:txBody>
      </p:sp>
    </p:spTree>
    <p:extLst>
      <p:ext uri="{BB962C8B-B14F-4D97-AF65-F5344CB8AC3E}">
        <p14:creationId xmlns:p14="http://schemas.microsoft.com/office/powerpoint/2010/main" val="17242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1725633" y="1556792"/>
            <a:ext cx="5692734" cy="3421948"/>
            <a:chOff x="1725633" y="1916832"/>
            <a:chExt cx="5692734" cy="342194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633" y="1916832"/>
              <a:ext cx="5692734" cy="342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ttangolo 2"/>
            <p:cNvSpPr/>
            <p:nvPr/>
          </p:nvSpPr>
          <p:spPr>
            <a:xfrm>
              <a:off x="1859111" y="2132856"/>
              <a:ext cx="3384377" cy="7525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  <a:defRPr/>
              </a:pPr>
              <a:r>
                <a:rPr lang="it-IT" sz="2000" b="1" kern="0" dirty="0">
                  <a:latin typeface="+mj-lt"/>
                  <a:ea typeface="+mj-ea"/>
                  <a:cs typeface="+mj-cs"/>
                </a:rPr>
                <a:t>Tempi medi di attesa (mesi) </a:t>
              </a:r>
            </a:p>
            <a:p>
              <a:pPr algn="ctr">
                <a:lnSpc>
                  <a:spcPct val="110000"/>
                </a:lnSpc>
                <a:defRPr/>
              </a:pPr>
              <a:r>
                <a:rPr lang="it-IT" sz="2000" b="1" kern="0" dirty="0">
                  <a:latin typeface="+mj-lt"/>
                  <a:ea typeface="+mj-ea"/>
                  <a:cs typeface="+mj-cs"/>
                </a:rPr>
                <a:t>T</a:t>
              </a:r>
              <a:r>
                <a:rPr lang="it-IT" sz="2000" b="1" kern="0" dirty="0">
                  <a:latin typeface="+mj-lt"/>
                  <a:ea typeface="+mj-ea"/>
                  <a:cs typeface="+mj-cs"/>
                </a:rPr>
                <a:t>rapianti 2002 </a:t>
              </a:r>
              <a:r>
                <a:rPr lang="it-IT" sz="2000" b="1" kern="0" dirty="0">
                  <a:latin typeface="+mj-lt"/>
                  <a:ea typeface="+mj-ea"/>
                  <a:cs typeface="+mj-cs"/>
                </a:rPr>
                <a:t>– </a:t>
              </a:r>
              <a:r>
                <a:rPr lang="it-IT" sz="2000" b="1" u="none" kern="0" dirty="0">
                  <a:latin typeface="+mj-lt"/>
                  <a:ea typeface="+mj-ea"/>
                  <a:cs typeface="+mj-cs"/>
                </a:rPr>
                <a:t>2015</a:t>
              </a: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407" y="5615880"/>
            <a:ext cx="5716960" cy="63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711786" y="5250686"/>
            <a:ext cx="2767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none" kern="0" dirty="0">
                <a:latin typeface="+mj-lt"/>
                <a:ea typeface="+mj-ea"/>
                <a:cs typeface="+mj-cs"/>
              </a:rPr>
              <a:t>Pazienti in lista di attesa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975" y="663112"/>
            <a:ext cx="903605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Programma  Nazionale  Pediatrico</a:t>
            </a: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70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43216"/>
              </p:ext>
            </p:extLst>
          </p:nvPr>
        </p:nvGraphicFramePr>
        <p:xfrm>
          <a:off x="242785" y="1685288"/>
          <a:ext cx="8718559" cy="426908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774574"/>
                <a:gridCol w="1851730"/>
                <a:gridCol w="2160351"/>
                <a:gridCol w="2931904"/>
              </a:tblGrid>
              <a:tr h="939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ORGANO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RICHIESTE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SODDISFATTE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DECEDUTI IN ATTESA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7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FEGATO</a:t>
                      </a:r>
                      <a:endParaRPr lang="it-IT" sz="2000" b="1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41390" algn="l"/>
                          <a:tab pos="6221730" algn="l"/>
                        </a:tabLst>
                      </a:pPr>
                      <a:r>
                        <a:rPr lang="it-IT" sz="2400" b="1" kern="1200" dirty="0" smtClean="0">
                          <a:effectLst/>
                        </a:rPr>
                        <a:t>106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dirty="0" smtClean="0">
                          <a:effectLst/>
                        </a:rPr>
                        <a:t>81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dirty="0" smtClean="0">
                          <a:effectLst/>
                        </a:rPr>
                        <a:t>15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787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CUORE</a:t>
                      </a:r>
                      <a:endParaRPr lang="it-IT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</a:rPr>
                        <a:t>115</a:t>
                      </a:r>
                      <a:endParaRPr lang="it-IT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dirty="0" smtClean="0">
                          <a:effectLst/>
                        </a:rPr>
                        <a:t>77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dirty="0" smtClean="0">
                          <a:effectLst/>
                        </a:rPr>
                        <a:t>25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937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POLMONI</a:t>
                      </a:r>
                      <a:endParaRPr lang="it-IT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41390" algn="l"/>
                          <a:tab pos="6221730" algn="l"/>
                        </a:tabLst>
                      </a:pPr>
                      <a:r>
                        <a:rPr lang="it-IT" sz="2400" b="1" dirty="0" smtClean="0">
                          <a:effectLst/>
                        </a:rPr>
                        <a:t>31</a:t>
                      </a:r>
                      <a:endParaRPr lang="it-IT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dirty="0" smtClean="0">
                          <a:effectLst/>
                        </a:rPr>
                        <a:t>18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dirty="0" smtClean="0">
                          <a:effectLst/>
                        </a:rPr>
                        <a:t>12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815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TOTALE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41390" algn="l"/>
                          <a:tab pos="6221730" algn="l"/>
                        </a:tabLst>
                      </a:pPr>
                      <a:r>
                        <a:rPr lang="it-IT" sz="2400" b="1" dirty="0" smtClean="0">
                          <a:effectLst/>
                        </a:rPr>
                        <a:t>252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</a:rPr>
                        <a:t>176 (69,8%)</a:t>
                      </a:r>
                      <a:endParaRPr lang="it-IT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</a:rPr>
                        <a:t>52 (20,6%)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0" marR="68590" marT="0" marB="0" anchor="ctr"/>
                </a:tc>
              </a:tr>
            </a:tbl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URGENZE NEL 2015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312281" y="6579297"/>
            <a:ext cx="18317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200" b="1" i="1" dirty="0" smtClean="0">
                <a:latin typeface="Calibri" pitchFamily="34" charset="0"/>
              </a:rPr>
              <a:t> </a:t>
            </a:r>
            <a:r>
              <a:rPr lang="it-IT" sz="1200" b="1" i="1" dirty="0" smtClean="0">
                <a:latin typeface="Calibri" pitchFamily="34" charset="0"/>
              </a:rPr>
              <a:t>Fonte Dati CNT operativo</a:t>
            </a:r>
            <a:endParaRPr lang="it-IT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4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51027"/>
              </p:ext>
            </p:extLst>
          </p:nvPr>
        </p:nvGraphicFramePr>
        <p:xfrm>
          <a:off x="242784" y="1565031"/>
          <a:ext cx="8655283" cy="389068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761095"/>
                <a:gridCol w="1532561"/>
                <a:gridCol w="1616953"/>
                <a:gridCol w="1872261"/>
                <a:gridCol w="1872413"/>
              </a:tblGrid>
              <a:tr h="115620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ORGANO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RESTITUZIONI PREVISTE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RESTITUZIONI EFFETTUATE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RESTITUZIONI COMPENSATE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TRASPORTI AEREI RISPARMIATI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1924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FEGATO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</a:tr>
              <a:tr h="71924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CUORE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42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</a:tr>
              <a:tr h="64799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POLMONE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</a:tr>
              <a:tr h="64799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TOTALE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207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 (27%)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 (60%)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143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524" marR="9524" marT="9518" marB="0" anchor="ctr" horzOverflow="overflow"/>
                </a:tc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COMPENSAZIONI NEL 2015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312281" y="6579297"/>
            <a:ext cx="18317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200" b="1" i="1" dirty="0" smtClean="0">
                <a:latin typeface="Calibri" pitchFamily="34" charset="0"/>
              </a:rPr>
              <a:t> </a:t>
            </a:r>
            <a:r>
              <a:rPr lang="it-IT" sz="1200" b="1" i="1" dirty="0" smtClean="0">
                <a:latin typeface="Calibri" pitchFamily="34" charset="0"/>
              </a:rPr>
              <a:t>Fonte Dati CNT operativo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227008" y="5631928"/>
            <a:ext cx="4930496" cy="8636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b="1" dirty="0">
                <a:solidFill>
                  <a:schemeClr val="tx1"/>
                </a:solidFill>
              </a:rPr>
              <a:t>STIMA </a:t>
            </a:r>
            <a:r>
              <a:rPr lang="it-IT" sz="2000" b="1" dirty="0" smtClean="0">
                <a:solidFill>
                  <a:schemeClr val="tx1"/>
                </a:solidFill>
              </a:rPr>
              <a:t>COSTI RISPARMIATI</a:t>
            </a:r>
            <a:endParaRPr lang="it-IT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2000" b="1" dirty="0">
                <a:solidFill>
                  <a:schemeClr val="tx1"/>
                </a:solidFill>
              </a:rPr>
              <a:t>1.360.000 EURO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74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Donatori di tessuti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09803"/>
              </p:ext>
            </p:extLst>
          </p:nvPr>
        </p:nvGraphicFramePr>
        <p:xfrm>
          <a:off x="152400" y="1528762"/>
          <a:ext cx="8839200" cy="494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1"/>
          <p:cNvSpPr txBox="1">
            <a:spLocks noChangeArrowheads="1"/>
          </p:cNvSpPr>
          <p:nvPr/>
        </p:nvSpPr>
        <p:spPr bwMode="auto">
          <a:xfrm>
            <a:off x="-358496" y="6616966"/>
            <a:ext cx="2562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it-IT" altLang="it-IT" sz="1200" b="1" i="1" dirty="0">
                <a:latin typeface="+mj-lt"/>
              </a:rPr>
              <a:t>*2015 dato provvisorio</a:t>
            </a:r>
          </a:p>
        </p:txBody>
      </p:sp>
    </p:spTree>
    <p:extLst>
      <p:ext uri="{BB962C8B-B14F-4D97-AF65-F5344CB8AC3E}">
        <p14:creationId xmlns:p14="http://schemas.microsoft.com/office/powerpoint/2010/main" val="1578863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tessuti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-358496" y="6616966"/>
            <a:ext cx="2562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it-IT" altLang="it-IT" sz="1200" b="1" i="1" dirty="0">
                <a:latin typeface="+mj-lt"/>
              </a:rPr>
              <a:t>*2015 dato provvisorio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527614"/>
              </p:ext>
            </p:extLst>
          </p:nvPr>
        </p:nvGraphicFramePr>
        <p:xfrm>
          <a:off x="543424" y="1504904"/>
          <a:ext cx="8458200" cy="4933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049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326549"/>
              </p:ext>
            </p:extLst>
          </p:nvPr>
        </p:nvGraphicFramePr>
        <p:xfrm>
          <a:off x="483296" y="1268760"/>
          <a:ext cx="8357792" cy="504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8957" y="615504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Donatori cellule staminali emopoietiche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82656" y="6579297"/>
            <a:ext cx="1803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Fonte dati: IBMDR</a:t>
            </a:r>
            <a:endParaRPr lang="it-IT" sz="1200" b="1" i="1" dirty="0"/>
          </a:p>
        </p:txBody>
      </p:sp>
    </p:spTree>
    <p:extLst>
      <p:ext uri="{BB962C8B-B14F-4D97-AF65-F5344CB8AC3E}">
        <p14:creationId xmlns:p14="http://schemas.microsoft.com/office/powerpoint/2010/main" val="3903275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2656" y="6579297"/>
            <a:ext cx="1803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Fonte dati: IBMDR</a:t>
            </a:r>
            <a:endParaRPr lang="it-IT" sz="12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64960" y="682471"/>
            <a:ext cx="667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Numero dei trapianti e impatto </a:t>
            </a:r>
            <a:r>
              <a:rPr lang="it-IT" sz="2400" b="1" smtClean="0"/>
              <a:t>aploidentico</a:t>
            </a:r>
            <a:endParaRPr lang="it-IT" sz="2400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455016"/>
              </p:ext>
            </p:extLst>
          </p:nvPr>
        </p:nvGraphicFramePr>
        <p:xfrm>
          <a:off x="419462" y="1444776"/>
          <a:ext cx="8177408" cy="475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tangolo 6"/>
          <p:cNvSpPr/>
          <p:nvPr/>
        </p:nvSpPr>
        <p:spPr>
          <a:xfrm>
            <a:off x="4422942" y="1932977"/>
            <a:ext cx="5591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684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10826" y="1838676"/>
            <a:ext cx="5238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693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159438" y="1838559"/>
            <a:ext cx="517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693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097376" y="1809867"/>
            <a:ext cx="5042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704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47660" y="4921712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127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783939" y="4675114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183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728395" y="4638707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186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545317" y="4321630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253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578400" y="4109528"/>
            <a:ext cx="4972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278*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551398" y="2055489"/>
            <a:ext cx="5395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670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765246" y="5188440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87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621074" y="5044823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93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492927" y="5295711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56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334719" y="5398254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40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7178629" y="5398254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 smtClean="0">
                <a:latin typeface="+mj-lt"/>
                <a:cs typeface="Arial" pitchFamily="34" charset="0"/>
              </a:rPr>
              <a:t>25</a:t>
            </a:r>
            <a:endParaRPr lang="it-IT" sz="1200" b="1" dirty="0">
              <a:latin typeface="+mj-lt"/>
              <a:cs typeface="Arial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7264647" y="6255016"/>
            <a:ext cx="1452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smtClean="0">
                <a:latin typeface="+mj-lt"/>
                <a:cs typeface="Arial" pitchFamily="34" charset="0"/>
              </a:rPr>
              <a:t>* Registrati su IBMDR</a:t>
            </a:r>
            <a:endParaRPr lang="it-IT" sz="11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4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273201"/>
              </p:ext>
            </p:extLst>
          </p:nvPr>
        </p:nvGraphicFramePr>
        <p:xfrm>
          <a:off x="423168" y="1444776"/>
          <a:ext cx="8237536" cy="481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046624" y="622343"/>
            <a:ext cx="511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Numero dei Comuni attivi</a:t>
            </a:r>
            <a:endParaRPr lang="it-IT" sz="24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05472" y="5473352"/>
            <a:ext cx="661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3</a:t>
            </a:r>
            <a:endParaRPr lang="it-IT" sz="1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429568" y="5487252"/>
            <a:ext cx="661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8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353664" y="5362653"/>
            <a:ext cx="661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23</a:t>
            </a:r>
            <a:endParaRPr lang="it-IT" sz="1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277760" y="1683125"/>
            <a:ext cx="661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454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64615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844064" y="1324520"/>
            <a:ext cx="5531776" cy="4810240"/>
            <a:chOff x="0" y="0"/>
            <a:chExt cx="2333625" cy="2124075"/>
          </a:xfrm>
        </p:grpSpPr>
        <p:sp>
          <p:nvSpPr>
            <p:cNvPr id="6" name="Ovale 5"/>
            <p:cNvSpPr/>
            <p:nvPr/>
          </p:nvSpPr>
          <p:spPr>
            <a:xfrm>
              <a:off x="0" y="0"/>
              <a:ext cx="2333625" cy="212407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it-IT" sz="1100"/>
            </a:p>
          </p:txBody>
        </p:sp>
        <p:sp>
          <p:nvSpPr>
            <p:cNvPr id="7" name="CasellaDiTesto 20"/>
            <p:cNvSpPr txBox="1"/>
            <p:nvPr/>
          </p:nvSpPr>
          <p:spPr>
            <a:xfrm>
              <a:off x="652991" y="851527"/>
              <a:ext cx="1162051" cy="4857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6000" b="1" dirty="0">
                  <a:solidFill>
                    <a:schemeClr val="accent3">
                      <a:lumMod val="50000"/>
                    </a:schemeClr>
                  </a:solidFill>
                </a:rPr>
                <a:t>91,6 % </a:t>
              </a: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6921236" y="3120590"/>
            <a:ext cx="1443072" cy="1386381"/>
            <a:chOff x="3100387" y="665500"/>
            <a:chExt cx="809625" cy="663237"/>
          </a:xfrm>
        </p:grpSpPr>
        <p:sp>
          <p:nvSpPr>
            <p:cNvPr id="4" name="Ovale 3"/>
            <p:cNvSpPr/>
            <p:nvPr/>
          </p:nvSpPr>
          <p:spPr>
            <a:xfrm>
              <a:off x="3300412" y="665500"/>
              <a:ext cx="409575" cy="3429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1100" dirty="0"/>
            </a:p>
          </p:txBody>
        </p:sp>
        <p:sp>
          <p:nvSpPr>
            <p:cNvPr id="5" name="CasellaDiTesto 22"/>
            <p:cNvSpPr txBox="1"/>
            <p:nvPr/>
          </p:nvSpPr>
          <p:spPr>
            <a:xfrm>
              <a:off x="3100387" y="1028778"/>
              <a:ext cx="809625" cy="29995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2000" b="1" dirty="0">
                  <a:solidFill>
                    <a:schemeClr val="tx1"/>
                  </a:solidFill>
                </a:rPr>
                <a:t>8,4 % </a:t>
              </a: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1144704" y="682471"/>
            <a:ext cx="703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Consensi e opposizioni nei Comuni</a:t>
            </a:r>
            <a:endParaRPr lang="it-IT" sz="24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768160" y="2466952"/>
            <a:ext cx="1803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chemeClr val="accent3">
                    <a:lumMod val="50000"/>
                  </a:schemeClr>
                </a:solidFill>
              </a:rPr>
              <a:t>Sì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398016" y="3252912"/>
            <a:ext cx="54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7496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3168" y="663112"/>
            <a:ext cx="811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Media </a:t>
            </a:r>
            <a:r>
              <a:rPr lang="it-IT" sz="2400" b="1" dirty="0" smtClean="0"/>
              <a:t>giornaliera delle </a:t>
            </a:r>
            <a:r>
              <a:rPr lang="it-IT" sz="2400" b="1" dirty="0" smtClean="0"/>
              <a:t>dichiarazioni di </a:t>
            </a:r>
            <a:r>
              <a:rPr lang="it-IT" sz="2400" b="1" dirty="0" smtClean="0"/>
              <a:t>volontà</a:t>
            </a:r>
            <a:endParaRPr lang="it-IT" sz="2400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39" y="2286568"/>
            <a:ext cx="8891656" cy="366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8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0034" y="1071546"/>
            <a:ext cx="807249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Attività di </a:t>
            </a: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Donazione e Trapianto </a:t>
            </a: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i Organi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  <a:p>
            <a:pPr algn="ctr" eaLnBrk="0" hangingPunct="0">
              <a:defRPr/>
            </a:pPr>
            <a:r>
              <a:rPr lang="it-IT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- Dati Complessivi-</a:t>
            </a:r>
            <a:endParaRPr lang="it-IT" sz="5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713123"/>
              </p:ext>
            </p:extLst>
          </p:nvPr>
        </p:nvGraphicFramePr>
        <p:xfrm>
          <a:off x="101203" y="1268087"/>
          <a:ext cx="8941594" cy="516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</a:t>
            </a:r>
            <a:r>
              <a:rPr lang="it-IT" sz="3200" b="1" dirty="0" smtClean="0">
                <a:latin typeface="+mn-lt"/>
              </a:rPr>
              <a:t>complessiva di </a:t>
            </a:r>
            <a:r>
              <a:rPr lang="it-IT" sz="3200" b="1" dirty="0">
                <a:latin typeface="+mn-lt"/>
              </a:rPr>
              <a:t>donazione  1992 </a:t>
            </a:r>
            <a:r>
              <a:rPr lang="it-IT" sz="3200" b="1" dirty="0" smtClean="0">
                <a:latin typeface="+mn-lt"/>
              </a:rPr>
              <a:t>– 2015*</a:t>
            </a:r>
            <a:endParaRPr lang="it-IT" sz="3200" b="1" dirty="0">
              <a:latin typeface="+mn-lt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31768" y="1285860"/>
            <a:ext cx="2776620" cy="469900"/>
            <a:chOff x="216" y="911"/>
            <a:chExt cx="2975" cy="296"/>
          </a:xfrm>
          <a:noFill/>
        </p:grpSpPr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2975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Cadavere + Vivente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" name="Rettangolo arrotondato 6"/>
            <p:cNvSpPr>
              <a:spLocks noChangeArrowheads="1"/>
            </p:cNvSpPr>
            <p:nvPr/>
          </p:nvSpPr>
          <p:spPr bwMode="auto">
            <a:xfrm>
              <a:off x="249" y="911"/>
              <a:ext cx="2942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8" name="Rettangolo 7"/>
          <p:cNvSpPr/>
          <p:nvPr/>
        </p:nvSpPr>
        <p:spPr>
          <a:xfrm>
            <a:off x="7235336" y="6579297"/>
            <a:ext cx="19086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200" b="1" i="1" dirty="0">
                <a:latin typeface="Calibri" pitchFamily="34" charset="0"/>
              </a:rPr>
              <a:t>* </a:t>
            </a:r>
            <a:r>
              <a:rPr lang="it-IT" sz="1200" b="1" i="1" dirty="0" smtClean="0">
                <a:latin typeface="Calibri" pitchFamily="34" charset="0"/>
              </a:rPr>
              <a:t>Fonte Dati CNT operativo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480320" y="1444776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1494</a:t>
            </a:r>
            <a:endParaRPr lang="it-IT" sz="105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119552" y="1611756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1443</a:t>
            </a:r>
            <a:endParaRPr lang="it-IT" sz="105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758784" y="1912396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1350</a:t>
            </a:r>
            <a:endParaRPr lang="it-IT" sz="105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398016" y="1925800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1330</a:t>
            </a:r>
            <a:endParaRPr lang="it-IT" sz="105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037248" y="1925800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1342</a:t>
            </a:r>
            <a:endParaRPr lang="it-IT" sz="105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676480" y="2078200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1299</a:t>
            </a:r>
            <a:endParaRPr lang="it-IT" sz="105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315712" y="1985928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1334</a:t>
            </a:r>
            <a:endParaRPr lang="it-IT" sz="105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54944" y="2213036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1250</a:t>
            </a:r>
            <a:endParaRPr lang="it-IT" sz="105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594176" y="2226440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1238</a:t>
            </a:r>
            <a:endParaRPr lang="it-IT" sz="105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233408" y="2106184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1282</a:t>
            </a:r>
            <a:endParaRPr lang="it-IT" sz="105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872640" y="2166312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1262</a:t>
            </a:r>
            <a:endParaRPr lang="it-IT" sz="105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511872" y="2106184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1285</a:t>
            </a:r>
            <a:endParaRPr lang="it-IT" sz="105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151104" y="2573804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1120</a:t>
            </a:r>
            <a:endParaRPr lang="it-IT" sz="105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790336" y="2647336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1105</a:t>
            </a:r>
            <a:endParaRPr lang="it-IT" sz="105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429568" y="2707464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1077</a:t>
            </a:r>
            <a:endParaRPr lang="it-IT" sz="105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068800" y="3475724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821</a:t>
            </a:r>
            <a:endParaRPr lang="it-IT" sz="105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708032" y="3549256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788</a:t>
            </a:r>
            <a:endParaRPr lang="it-IT" sz="105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2347264" y="3836492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707</a:t>
            </a:r>
            <a:endParaRPr lang="it-IT" sz="105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986496" y="3970152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667</a:t>
            </a:r>
            <a:endParaRPr lang="it-IT" sz="105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625728" y="4030280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629</a:t>
            </a:r>
            <a:endParaRPr lang="it-IT" sz="105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264960" y="4182680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576</a:t>
            </a:r>
            <a:endParaRPr lang="it-IT" sz="105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904192" y="4558028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445</a:t>
            </a:r>
            <a:endParaRPr lang="it-IT" sz="105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43424" y="4858668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360</a:t>
            </a:r>
            <a:endParaRPr lang="it-IT" sz="105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82656" y="4932200"/>
            <a:ext cx="541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329</a:t>
            </a:r>
            <a:endParaRPr lang="it-IT" sz="1050" b="1" dirty="0"/>
          </a:p>
        </p:txBody>
      </p:sp>
    </p:spTree>
    <p:extLst>
      <p:ext uri="{BB962C8B-B14F-4D97-AF65-F5344CB8AC3E}">
        <p14:creationId xmlns:p14="http://schemas.microsoft.com/office/powerpoint/2010/main" val="15822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0" y="642938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j-lt"/>
              </a:rPr>
              <a:t>Attività di trapianto </a:t>
            </a:r>
            <a:r>
              <a:rPr lang="it-IT" sz="3200" b="1" dirty="0" smtClean="0">
                <a:latin typeface="+mj-lt"/>
              </a:rPr>
              <a:t>2011-2015*</a:t>
            </a:r>
            <a:endParaRPr lang="it-IT" sz="3200" b="1" dirty="0">
              <a:latin typeface="+mj-lt"/>
            </a:endParaRPr>
          </a:p>
        </p:txBody>
      </p:sp>
      <p:sp>
        <p:nvSpPr>
          <p:cNvPr id="43012" name="Text Box 22"/>
          <p:cNvSpPr txBox="1">
            <a:spLocks noChangeArrowheads="1"/>
          </p:cNvSpPr>
          <p:nvPr/>
        </p:nvSpPr>
        <p:spPr bwMode="auto">
          <a:xfrm>
            <a:off x="271463" y="1428750"/>
            <a:ext cx="508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2400" b="1" dirty="0" smtClean="0">
                <a:latin typeface="Calibri" pitchFamily="34" charset="0"/>
              </a:rPr>
              <a:t>Totale </a:t>
            </a:r>
            <a:r>
              <a:rPr lang="it-IT" sz="2400" b="1" dirty="0">
                <a:latin typeface="Calibri" pitchFamily="34" charset="0"/>
              </a:rPr>
              <a:t>trapianti (inclusi i combinati)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12725" y="1428750"/>
            <a:ext cx="5145088" cy="469900"/>
          </a:xfrm>
          <a:prstGeom prst="roundRect">
            <a:avLst/>
          </a:prstGeom>
          <a:noFill/>
          <a:ln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6881288"/>
              </p:ext>
            </p:extLst>
          </p:nvPr>
        </p:nvGraphicFramePr>
        <p:xfrm>
          <a:off x="844064" y="2226440"/>
          <a:ext cx="7663545" cy="406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2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0034" y="602984"/>
            <a:ext cx="8072494" cy="769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Attività di </a:t>
            </a: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Donazione e Trapianto </a:t>
            </a: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i Organi, Tessuti e Cellule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  <a:p>
            <a:pPr algn="ctr" eaLnBrk="0" hangingPunct="0">
              <a:defRPr/>
            </a:pPr>
            <a:r>
              <a:rPr lang="it-IT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- Dettaglio-</a:t>
            </a:r>
            <a:endParaRPr lang="it-IT" sz="5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oggia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Loggia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oggia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Loggia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13036</TotalTime>
  <Words>483</Words>
  <Application>Microsoft Office PowerPoint</Application>
  <PresentationFormat>Presentazione su schermo (4:3)</PresentationFormat>
  <Paragraphs>188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 Ricci</dc:creator>
  <cp:lastModifiedBy>filippetti marzia</cp:lastModifiedBy>
  <cp:revision>1118</cp:revision>
  <cp:lastPrinted>2016-02-15T11:00:56Z</cp:lastPrinted>
  <dcterms:created xsi:type="dcterms:W3CDTF">2010-02-26T10:22:50Z</dcterms:created>
  <dcterms:modified xsi:type="dcterms:W3CDTF">2016-02-15T14:11:55Z</dcterms:modified>
</cp:coreProperties>
</file>