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3.xml" ContentType="application/vnd.openxmlformats-officedocument.themeOverride+xml"/>
  <Override PartName="/ppt/charts/chart9.xml" ContentType="application/vnd.openxmlformats-officedocument.drawingml.chart+xml"/>
  <Override PartName="/ppt/theme/themeOverride4.xml" ContentType="application/vnd.openxmlformats-officedocument.themeOverride+xml"/>
  <Override PartName="/ppt/charts/chart10.xml" ContentType="application/vnd.openxmlformats-officedocument.drawingml.chart+xml"/>
  <Override PartName="/ppt/theme/themeOverride5.xml" ContentType="application/vnd.openxmlformats-officedocument.themeOverr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theme/themeOverride6.xml" ContentType="application/vnd.openxmlformats-officedocument.themeOverride+xml"/>
  <Override PartName="/ppt/charts/chart13.xml" ContentType="application/vnd.openxmlformats-officedocument.drawingml.chart+xml"/>
  <Override PartName="/ppt/theme/themeOverride7.xml" ContentType="application/vnd.openxmlformats-officedocument.themeOverride+xml"/>
  <Override PartName="/ppt/charts/chart14.xml" ContentType="application/vnd.openxmlformats-officedocument.drawingml.chart+xml"/>
  <Override PartName="/ppt/theme/themeOverride8.xml" ContentType="application/vnd.openxmlformats-officedocument.themeOverride+xml"/>
  <Override PartName="/ppt/charts/chart15.xml" ContentType="application/vnd.openxmlformats-officedocument.drawingml.chart+xml"/>
  <Override PartName="/ppt/theme/themeOverride9.xml" ContentType="application/vnd.openxmlformats-officedocument.themeOverrid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theme/themeOverride1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402" r:id="rId2"/>
    <p:sldId id="403" r:id="rId3"/>
    <p:sldId id="404" r:id="rId4"/>
    <p:sldId id="405" r:id="rId5"/>
    <p:sldId id="406" r:id="rId6"/>
    <p:sldId id="256" r:id="rId7"/>
    <p:sldId id="390" r:id="rId8"/>
    <p:sldId id="392" r:id="rId9"/>
    <p:sldId id="409" r:id="rId10"/>
    <p:sldId id="389" r:id="rId11"/>
    <p:sldId id="391" r:id="rId12"/>
    <p:sldId id="408" r:id="rId13"/>
    <p:sldId id="273" r:id="rId14"/>
    <p:sldId id="374" r:id="rId15"/>
    <p:sldId id="375" r:id="rId16"/>
    <p:sldId id="376" r:id="rId17"/>
    <p:sldId id="366" r:id="rId18"/>
    <p:sldId id="381" r:id="rId19"/>
    <p:sldId id="393" r:id="rId20"/>
    <p:sldId id="410" r:id="rId21"/>
    <p:sldId id="411" r:id="rId22"/>
    <p:sldId id="412" r:id="rId23"/>
    <p:sldId id="413" r:id="rId24"/>
    <p:sldId id="395" r:id="rId25"/>
    <p:sldId id="396" r:id="rId26"/>
    <p:sldId id="398" r:id="rId27"/>
    <p:sldId id="407" r:id="rId28"/>
  </p:sldIdLst>
  <p:sldSz cx="9144000" cy="6858000" type="screen4x3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FFCC66"/>
    <a:srgbClr val="CC9900"/>
    <a:srgbClr val="FFCC00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786" autoAdjust="0"/>
  </p:normalViewPr>
  <p:slideViewPr>
    <p:cSldViewPr showGuides="1">
      <p:cViewPr>
        <p:scale>
          <a:sx n="80" d="100"/>
          <a:sy n="80" d="100"/>
        </p:scale>
        <p:origin x="-1613" y="-86"/>
      </p:cViewPr>
      <p:guideLst>
        <p:guide orient="horz" pos="253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954" y="-84"/>
      </p:cViewPr>
      <p:guideLst>
        <p:guide orient="horz" pos="3127"/>
        <p:guide pos="2141"/>
      </p:guideLst>
    </p:cSldViewPr>
  </p:notesViewPr>
  <p:gridSpacing cx="60128" cy="6012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ichelangeli_giampie\Desktop\Lavoro%20dichiarazioni%20volont&#224;%20al%20comune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\\cnt-storage-01\rapporti%20ufficiali\lavoriamo\Situazione_donazioni_ppt.xlsx" TargetMode="External"/><Relationship Id="rId1" Type="http://schemas.openxmlformats.org/officeDocument/2006/relationships/themeOverride" Target="../theme/themeOverride5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nt-storage-01\rapporti%20ufficiali\lavoriamo\Situazione_donazioni_ppt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\\cnt-storage-01\rapporti%20ufficiali\lavoriamo\Situazione_donazioni_ppt.xlsx" TargetMode="External"/><Relationship Id="rId1" Type="http://schemas.openxmlformats.org/officeDocument/2006/relationships/themeOverride" Target="../theme/themeOverride6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\\cnt-storage-01\rapporti%20ufficiali\lavoriamo\Situazione_donazioni_ppt.xlsx" TargetMode="External"/><Relationship Id="rId1" Type="http://schemas.openxmlformats.org/officeDocument/2006/relationships/themeOverride" Target="../theme/themeOverride7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ttucci_dino\Desktop\desktop23sett2015\Report%20Tessuti%20Sett%202015\PresentazioneExcel_Powerpoint_eliana.xlsx" TargetMode="External"/><Relationship Id="rId1" Type="http://schemas.openxmlformats.org/officeDocument/2006/relationships/themeOverride" Target="../theme/themeOverride8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ttucci_dino\Desktop\desktop23sett2015\Report%20Tessuti%20Sett%202015\PresentazioneExcel_Powerpoint_eliana.xlsx" TargetMode="External"/><Relationship Id="rId1" Type="http://schemas.openxmlformats.org/officeDocument/2006/relationships/themeOverride" Target="../theme/themeOverride9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0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chelangeli_giampie\Desktop\Lavoro%20dichiarazioni%20volont&#224;%20al%20comun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nt-storage-01\RAPPORTI%20UFFICIALI\lavoriamo\Situazione_donazioni_ppt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cnt-storage-01\rapporti%20ufficiali\lavoriamo\Situazione_donazioni_ppt.xlsx" TargetMode="External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cnt-storage-01\RAPPORTI%20UFFICIALI\lavoriamo\Situazione_donazioni_ppt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\\cnt-storage-01\rapporti%20ufficiali\lavoriamo\Situazione_donazioni_ppt.xlsx" TargetMode="External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cnt-storage-01\RAPPORTI%20UFFICIALI\lavoriamo\Situazione_donazioni_ppt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\\cnt-storage-01\RAPPORTI%20UFFICIALI\lavoriamo\Situazione_donazioni_ppt.xlsx" TargetMode="External"/><Relationship Id="rId1" Type="http://schemas.openxmlformats.org/officeDocument/2006/relationships/themeOverride" Target="../theme/themeOverride3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\\cnt-storage-01\rapporti%20ufficiali\lavoriamo\Situazione_donazioni_ppt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'Foglio-B'!$D$2</c:f>
              <c:strCache>
                <c:ptCount val="1"/>
                <c:pt idx="0">
                  <c:v>TOT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-3.0259934657471932E-3"/>
                  <c:y val="-0.430298312579873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'Foglio-B'!$A$3:$A$6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strCache>
            </c:strRef>
          </c:cat>
          <c:val>
            <c:numRef>
              <c:f>'Foglio-B'!$D$3:$D$6</c:f>
              <c:numCache>
                <c:formatCode>General</c:formatCode>
                <c:ptCount val="4"/>
                <c:pt idx="0">
                  <c:v>4076</c:v>
                </c:pt>
                <c:pt idx="1">
                  <c:v>5648</c:v>
                </c:pt>
                <c:pt idx="2">
                  <c:v>15137</c:v>
                </c:pt>
                <c:pt idx="3">
                  <c:v>104571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99994624"/>
        <c:axId val="78968448"/>
      </c:barChart>
      <c:catAx>
        <c:axId val="999946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78968448"/>
        <c:crosses val="autoZero"/>
        <c:auto val="1"/>
        <c:lblAlgn val="ctr"/>
        <c:lblOffset val="100"/>
        <c:noMultiLvlLbl val="0"/>
      </c:catAx>
      <c:valAx>
        <c:axId val="7896844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9999462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1"/>
        <c:ser>
          <c:idx val="1"/>
          <c:order val="0"/>
          <c:tx>
            <c:strRef>
              <c:f>TX!$K$1</c:f>
              <c:strCache>
                <c:ptCount val="1"/>
                <c:pt idx="0">
                  <c:v>polmone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96000">
                  <a:prstClr val="white"/>
                </a:gs>
              </a:gsLst>
              <a:lin ang="8100000" scaled="1"/>
              <a:tileRect/>
            </a:gra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TX!$A$2:$A$25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TX!$K$2:$K$25</c:f>
              <c:numCache>
                <c:formatCode>General</c:formatCode>
                <c:ptCount val="24"/>
                <c:pt idx="0">
                  <c:v>17</c:v>
                </c:pt>
                <c:pt idx="1">
                  <c:v>29</c:v>
                </c:pt>
                <c:pt idx="2">
                  <c:v>33</c:v>
                </c:pt>
                <c:pt idx="3">
                  <c:v>32</c:v>
                </c:pt>
                <c:pt idx="4">
                  <c:v>58</c:v>
                </c:pt>
                <c:pt idx="5">
                  <c:v>83</c:v>
                </c:pt>
                <c:pt idx="6">
                  <c:v>67</c:v>
                </c:pt>
                <c:pt idx="7">
                  <c:v>101</c:v>
                </c:pt>
                <c:pt idx="8">
                  <c:v>60</c:v>
                </c:pt>
                <c:pt idx="9">
                  <c:v>61</c:v>
                </c:pt>
                <c:pt idx="10">
                  <c:v>59</c:v>
                </c:pt>
                <c:pt idx="11">
                  <c:v>65</c:v>
                </c:pt>
                <c:pt idx="12">
                  <c:v>85</c:v>
                </c:pt>
                <c:pt idx="13">
                  <c:v>97</c:v>
                </c:pt>
                <c:pt idx="14">
                  <c:v>93</c:v>
                </c:pt>
                <c:pt idx="15">
                  <c:v>112</c:v>
                </c:pt>
                <c:pt idx="16">
                  <c:v>94</c:v>
                </c:pt>
                <c:pt idx="17">
                  <c:v>112</c:v>
                </c:pt>
                <c:pt idx="18">
                  <c:v>107</c:v>
                </c:pt>
                <c:pt idx="19">
                  <c:v>120</c:v>
                </c:pt>
                <c:pt idx="20">
                  <c:v>114</c:v>
                </c:pt>
                <c:pt idx="21">
                  <c:v>141</c:v>
                </c:pt>
                <c:pt idx="22">
                  <c:v>126</c:v>
                </c:pt>
                <c:pt idx="23">
                  <c:v>112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0"/>
        <c:axId val="116950016"/>
        <c:axId val="116623616"/>
      </c:barChart>
      <c:catAx>
        <c:axId val="116950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6623616"/>
        <c:crosses val="autoZero"/>
        <c:auto val="1"/>
        <c:lblAlgn val="ctr"/>
        <c:lblOffset val="100"/>
        <c:noMultiLvlLbl val="0"/>
      </c:catAx>
      <c:valAx>
        <c:axId val="116623616"/>
        <c:scaling>
          <c:orientation val="minMax"/>
        </c:scaling>
        <c:delete val="1"/>
        <c:axPos val="l"/>
        <c:majorGridlines>
          <c:spPr>
            <a:ln w="12700">
              <a:solidFill>
                <a:sysClr val="windowText" lastClr="000000">
                  <a:tint val="75000"/>
                  <a:shade val="95000"/>
                  <a:satMod val="105000"/>
                </a:sysClr>
              </a:solidFill>
              <a:prstDash val="sysDot"/>
            </a:ln>
          </c:spPr>
        </c:majorGridlines>
        <c:numFmt formatCode="General" sourceLinked="1"/>
        <c:majorTickMark val="out"/>
        <c:minorTickMark val="none"/>
        <c:tickLblPos val="none"/>
        <c:crossAx val="11695001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1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1"/>
          <c:order val="0"/>
          <c:tx>
            <c:strRef>
              <c:f>'Liste Attesa'!$D$5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3"/>
            <c:bubble3D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4"/>
            <c:bubble3D val="0"/>
            <c:spPr>
              <a:solidFill>
                <a:srgbClr val="006600"/>
              </a:solidFill>
            </c:spPr>
          </c:dPt>
          <c:dLbls>
            <c:numFmt formatCode="0.0%" sourceLinked="0"/>
            <c:spPr>
              <a:noFill/>
            </c:spPr>
            <c:txPr>
              <a:bodyPr/>
              <a:lstStyle/>
              <a:p>
                <a:pPr>
                  <a:defRPr sz="1100" b="1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'Liste Attesa'!$A$6:$A$11</c:f>
              <c:strCache>
                <c:ptCount val="6"/>
                <c:pt idx="0">
                  <c:v>CUORE</c:v>
                </c:pt>
                <c:pt idx="1">
                  <c:v> FEGATO</c:v>
                </c:pt>
                <c:pt idx="2">
                  <c:v> PANCREAS </c:v>
                </c:pt>
                <c:pt idx="3">
                  <c:v>POLMONE</c:v>
                </c:pt>
                <c:pt idx="4">
                  <c:v> RENE</c:v>
                </c:pt>
                <c:pt idx="5">
                  <c:v> INTESTINO</c:v>
                </c:pt>
              </c:strCache>
            </c:strRef>
          </c:cat>
          <c:val>
            <c:numRef>
              <c:f>'Liste Attesa'!$D$6:$D$11</c:f>
              <c:numCache>
                <c:formatCode>0.0%</c:formatCode>
                <c:ptCount val="6"/>
                <c:pt idx="0">
                  <c:v>7.495872317006054E-2</c:v>
                </c:pt>
                <c:pt idx="1">
                  <c:v>0.11370390753990094</c:v>
                </c:pt>
                <c:pt idx="2">
                  <c:v>2.7187671986791416E-2</c:v>
                </c:pt>
                <c:pt idx="3">
                  <c:v>4.0286186020913592E-2</c:v>
                </c:pt>
                <c:pt idx="4">
                  <c:v>0.76015410016510732</c:v>
                </c:pt>
                <c:pt idx="5">
                  <c:v>2.4215740231150248E-3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b"/>
      <c:layout/>
      <c:overlay val="0"/>
    </c:legend>
    <c:plotVisOnly val="1"/>
    <c:dispBlanksAs val="zero"/>
    <c:showDLblsOverMax val="0"/>
  </c:chart>
  <c:spPr>
    <a:effectLst>
      <a:outerShdw blurRad="50800" dist="38100" dir="2700000" algn="tl" rotWithShape="0">
        <a:prstClr val="black">
          <a:alpha val="40000"/>
        </a:prstClr>
      </a:outerShdw>
    </a:effectLst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'trend liste'!$A$5</c:f>
              <c:strCache>
                <c:ptCount val="1"/>
                <c:pt idx="0">
                  <c:v>Rene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('trend liste'!$B$4:$N$4;'trend liste'!$O$4)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 formatCode="0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'trend liste'!$B$5:$O$5</c:f>
              <c:numCache>
                <c:formatCode>General</c:formatCode>
                <c:ptCount val="14"/>
                <c:pt idx="0">
                  <c:v>6789</c:v>
                </c:pt>
                <c:pt idx="1">
                  <c:v>6816</c:v>
                </c:pt>
                <c:pt idx="2">
                  <c:v>6323</c:v>
                </c:pt>
                <c:pt idx="3">
                  <c:v>6213</c:v>
                </c:pt>
                <c:pt idx="4">
                  <c:v>6128</c:v>
                </c:pt>
                <c:pt idx="5">
                  <c:v>6407</c:v>
                </c:pt>
                <c:pt idx="6">
                  <c:v>6538</c:v>
                </c:pt>
                <c:pt idx="7">
                  <c:v>6624</c:v>
                </c:pt>
                <c:pt idx="8">
                  <c:v>6686</c:v>
                </c:pt>
                <c:pt idx="9">
                  <c:v>6542</c:v>
                </c:pt>
                <c:pt idx="10">
                  <c:v>6798</c:v>
                </c:pt>
                <c:pt idx="11">
                  <c:v>6707</c:v>
                </c:pt>
                <c:pt idx="12" formatCode="#,##0">
                  <c:v>6623</c:v>
                </c:pt>
                <c:pt idx="13">
                  <c:v>6765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'trend liste'!$A$6</c:f>
              <c:strCache>
                <c:ptCount val="1"/>
                <c:pt idx="0">
                  <c:v>Fegato</c:v>
                </c:pt>
              </c:strCache>
            </c:strRef>
          </c:tx>
          <c:spPr>
            <a:ln>
              <a:solidFill>
                <a:schemeClr val="accent6">
                  <a:lumMod val="50000"/>
                </a:schemeClr>
              </a:solidFill>
            </a:ln>
          </c:spPr>
          <c:marker>
            <c:spPr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c:spPr>
          </c:marker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('trend liste'!$B$4:$N$4;'trend liste'!$O$4)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 formatCode="0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'trend liste'!$B$6:$O$6</c:f>
              <c:numCache>
                <c:formatCode>General</c:formatCode>
                <c:ptCount val="14"/>
                <c:pt idx="0">
                  <c:v>1220</c:v>
                </c:pt>
                <c:pt idx="1">
                  <c:v>1280</c:v>
                </c:pt>
                <c:pt idx="2">
                  <c:v>1374</c:v>
                </c:pt>
                <c:pt idx="3">
                  <c:v>1529</c:v>
                </c:pt>
                <c:pt idx="4">
                  <c:v>1593</c:v>
                </c:pt>
                <c:pt idx="5">
                  <c:v>1389</c:v>
                </c:pt>
                <c:pt idx="6">
                  <c:v>1395</c:v>
                </c:pt>
                <c:pt idx="7">
                  <c:v>1372</c:v>
                </c:pt>
                <c:pt idx="8">
                  <c:v>1171</c:v>
                </c:pt>
                <c:pt idx="9">
                  <c:v>1000</c:v>
                </c:pt>
                <c:pt idx="10">
                  <c:v>952</c:v>
                </c:pt>
                <c:pt idx="11">
                  <c:v>1001</c:v>
                </c:pt>
                <c:pt idx="12" formatCode="#,##0">
                  <c:v>1034</c:v>
                </c:pt>
                <c:pt idx="13">
                  <c:v>1072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911616"/>
        <c:axId val="119941376"/>
      </c:lineChart>
      <c:catAx>
        <c:axId val="1409116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19941376"/>
        <c:crosses val="autoZero"/>
        <c:auto val="1"/>
        <c:lblAlgn val="ctr"/>
        <c:lblOffset val="100"/>
        <c:noMultiLvlLbl val="0"/>
      </c:catAx>
      <c:valAx>
        <c:axId val="11994137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140911616"/>
        <c:crosses val="autoZero"/>
        <c:crossBetween val="between"/>
        <c:majorUnit val="1000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'trend liste'!$A$7</c:f>
              <c:strCache>
                <c:ptCount val="1"/>
                <c:pt idx="0">
                  <c:v>Cuore</c:v>
                </c:pt>
              </c:strCache>
            </c:strRef>
          </c:tx>
          <c:spPr>
            <a:ln>
              <a:solidFill>
                <a:srgbClr val="C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'trend liste'!$B$4:$O$4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 formatCode="0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'trend liste'!$B$7:$O$7</c:f>
              <c:numCache>
                <c:formatCode>General</c:formatCode>
                <c:ptCount val="14"/>
                <c:pt idx="0">
                  <c:v>654</c:v>
                </c:pt>
                <c:pt idx="1">
                  <c:v>642</c:v>
                </c:pt>
                <c:pt idx="2">
                  <c:v>659</c:v>
                </c:pt>
                <c:pt idx="3">
                  <c:v>702</c:v>
                </c:pt>
                <c:pt idx="4">
                  <c:v>715</c:v>
                </c:pt>
                <c:pt idx="5">
                  <c:v>751</c:v>
                </c:pt>
                <c:pt idx="6">
                  <c:v>714</c:v>
                </c:pt>
                <c:pt idx="7">
                  <c:v>695</c:v>
                </c:pt>
                <c:pt idx="8">
                  <c:v>711</c:v>
                </c:pt>
                <c:pt idx="9">
                  <c:v>721</c:v>
                </c:pt>
                <c:pt idx="10">
                  <c:v>677</c:v>
                </c:pt>
                <c:pt idx="11">
                  <c:v>696</c:v>
                </c:pt>
                <c:pt idx="12">
                  <c:v>706</c:v>
                </c:pt>
                <c:pt idx="13">
                  <c:v>731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'trend liste'!$A$8</c:f>
              <c:strCache>
                <c:ptCount val="1"/>
                <c:pt idx="0">
                  <c:v>Polmone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pPr>
              <a:solidFill>
                <a:schemeClr val="accent1">
                  <a:lumMod val="75000"/>
                </a:schemeClr>
              </a:solidFill>
              <a:ln>
                <a:solidFill>
                  <a:srgbClr val="4F81BD">
                    <a:lumMod val="75000"/>
                  </a:srgb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'trend liste'!$B$4:$O$4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 formatCode="0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'trend liste'!$B$8:$O$8</c:f>
              <c:numCache>
                <c:formatCode>General</c:formatCode>
                <c:ptCount val="14"/>
                <c:pt idx="0">
                  <c:v>261</c:v>
                </c:pt>
                <c:pt idx="1">
                  <c:v>232</c:v>
                </c:pt>
                <c:pt idx="2">
                  <c:v>256</c:v>
                </c:pt>
                <c:pt idx="3">
                  <c:v>260</c:v>
                </c:pt>
                <c:pt idx="4">
                  <c:v>288</c:v>
                </c:pt>
                <c:pt idx="5">
                  <c:v>266</c:v>
                </c:pt>
                <c:pt idx="6">
                  <c:v>292</c:v>
                </c:pt>
                <c:pt idx="7">
                  <c:v>302</c:v>
                </c:pt>
                <c:pt idx="8">
                  <c:v>343</c:v>
                </c:pt>
                <c:pt idx="9">
                  <c:v>382</c:v>
                </c:pt>
                <c:pt idx="10">
                  <c:v>361</c:v>
                </c:pt>
                <c:pt idx="11">
                  <c:v>360</c:v>
                </c:pt>
                <c:pt idx="12">
                  <c:v>367</c:v>
                </c:pt>
                <c:pt idx="13">
                  <c:v>383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'trend liste'!$A$9</c:f>
              <c:strCache>
                <c:ptCount val="1"/>
                <c:pt idx="0">
                  <c:v>Pancreas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pPr>
              <a:solidFill>
                <a:schemeClr val="accent6">
                  <a:lumMod val="75000"/>
                </a:schemeClr>
              </a:solidFill>
              <a:ln>
                <a:solidFill>
                  <a:srgbClr val="F79646">
                    <a:lumMod val="75000"/>
                  </a:srgb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'trend liste'!$B$4:$O$4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 formatCode="0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'trend liste'!$B$9:$O$9</c:f>
              <c:numCache>
                <c:formatCode>General</c:formatCode>
                <c:ptCount val="14"/>
                <c:pt idx="0">
                  <c:v>238</c:v>
                </c:pt>
                <c:pt idx="1">
                  <c:v>204</c:v>
                </c:pt>
                <c:pt idx="2">
                  <c:v>196</c:v>
                </c:pt>
                <c:pt idx="3">
                  <c:v>175</c:v>
                </c:pt>
                <c:pt idx="4">
                  <c:v>208</c:v>
                </c:pt>
                <c:pt idx="5">
                  <c:v>218</c:v>
                </c:pt>
                <c:pt idx="6">
                  <c:v>204</c:v>
                </c:pt>
                <c:pt idx="7">
                  <c:v>214</c:v>
                </c:pt>
                <c:pt idx="8">
                  <c:v>240</c:v>
                </c:pt>
                <c:pt idx="9">
                  <c:v>236</c:v>
                </c:pt>
                <c:pt idx="10">
                  <c:v>195</c:v>
                </c:pt>
                <c:pt idx="11">
                  <c:v>201</c:v>
                </c:pt>
                <c:pt idx="12">
                  <c:v>221</c:v>
                </c:pt>
                <c:pt idx="13">
                  <c:v>248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913664"/>
        <c:axId val="119943104"/>
      </c:lineChart>
      <c:catAx>
        <c:axId val="140913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19943104"/>
        <c:crosses val="autoZero"/>
        <c:auto val="1"/>
        <c:lblAlgn val="ctr"/>
        <c:lblOffset val="100"/>
        <c:noMultiLvlLbl val="0"/>
      </c:catAx>
      <c:valAx>
        <c:axId val="119943104"/>
        <c:scaling>
          <c:orientation val="minMax"/>
          <c:max val="1000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sysDash"/>
            </a:ln>
          </c:spPr>
        </c:majorGridlines>
        <c:numFmt formatCode="General" sourceLinked="1"/>
        <c:majorTickMark val="out"/>
        <c:minorTickMark val="none"/>
        <c:tickLblPos val="none"/>
        <c:spPr>
          <a:ln>
            <a:noFill/>
          </a:ln>
        </c:spPr>
        <c:crossAx val="140913664"/>
        <c:crosses val="autoZero"/>
        <c:crossBetween val="between"/>
        <c:majorUnit val="200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Diapo1!$D$2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Diapo1!$C$3:$C$9</c:f>
              <c:strCache>
                <c:ptCount val="7"/>
                <c:pt idx="0">
                  <c:v>cornea</c:v>
                </c:pt>
                <c:pt idx="1">
                  <c:v>cute</c:v>
                </c:pt>
                <c:pt idx="2">
                  <c:v>osso</c:v>
                </c:pt>
                <c:pt idx="3">
                  <c:v>vasi</c:v>
                </c:pt>
                <c:pt idx="4">
                  <c:v>valvole</c:v>
                </c:pt>
                <c:pt idx="5">
                  <c:v>membrana amniotica</c:v>
                </c:pt>
                <c:pt idx="6">
                  <c:v>paratiroidi e isole pancreatiche</c:v>
                </c:pt>
              </c:strCache>
            </c:strRef>
          </c:cat>
          <c:val>
            <c:numRef>
              <c:f>Diapo1!$D$3:$D$9</c:f>
              <c:numCache>
                <c:formatCode>General</c:formatCode>
                <c:ptCount val="7"/>
                <c:pt idx="0">
                  <c:v>7149</c:v>
                </c:pt>
                <c:pt idx="1">
                  <c:v>378</c:v>
                </c:pt>
                <c:pt idx="2">
                  <c:v>3325</c:v>
                </c:pt>
                <c:pt idx="3">
                  <c:v>860</c:v>
                </c:pt>
                <c:pt idx="4">
                  <c:v>254</c:v>
                </c:pt>
                <c:pt idx="5">
                  <c:v>218</c:v>
                </c:pt>
              </c:numCache>
            </c:numRef>
          </c:val>
        </c:ser>
        <c:ser>
          <c:idx val="1"/>
          <c:order val="1"/>
          <c:tx>
            <c:strRef>
              <c:f>Diapo1!$E$2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Diapo1!$C$3:$C$9</c:f>
              <c:strCache>
                <c:ptCount val="7"/>
                <c:pt idx="0">
                  <c:v>cornea</c:v>
                </c:pt>
                <c:pt idx="1">
                  <c:v>cute</c:v>
                </c:pt>
                <c:pt idx="2">
                  <c:v>osso</c:v>
                </c:pt>
                <c:pt idx="3">
                  <c:v>vasi</c:v>
                </c:pt>
                <c:pt idx="4">
                  <c:v>valvole</c:v>
                </c:pt>
                <c:pt idx="5">
                  <c:v>membrana amniotica</c:v>
                </c:pt>
                <c:pt idx="6">
                  <c:v>paratiroidi e isole pancreatiche</c:v>
                </c:pt>
              </c:strCache>
            </c:strRef>
          </c:cat>
          <c:val>
            <c:numRef>
              <c:f>Diapo1!$E$3:$E$9</c:f>
              <c:numCache>
                <c:formatCode>General</c:formatCode>
                <c:ptCount val="7"/>
                <c:pt idx="0">
                  <c:v>7499</c:v>
                </c:pt>
                <c:pt idx="1">
                  <c:v>409</c:v>
                </c:pt>
                <c:pt idx="2" formatCode="_(* #,##0_);_(* \(#,##0\);_(* &quot;-&quot;_);_(@_)">
                  <c:v>3102</c:v>
                </c:pt>
                <c:pt idx="3" formatCode="_(* #,##0_);_(* \(#,##0\);_(* &quot;-&quot;_);_(@_)">
                  <c:v>722</c:v>
                </c:pt>
                <c:pt idx="4" formatCode="_(* #,##0_);_(* \(#,##0\);_(* &quot;-&quot;_);_(@_)">
                  <c:v>249</c:v>
                </c:pt>
                <c:pt idx="5" formatCode="_(* #,##0_);_(* \(#,##0\);_(* &quot;-&quot;_);_(@_)">
                  <c:v>214</c:v>
                </c:pt>
                <c:pt idx="6" formatCode="_(* #,##0_);_(* \(#,##0\);_(* &quot;-&quot;_);_(@_)">
                  <c:v>111</c:v>
                </c:pt>
              </c:numCache>
            </c:numRef>
          </c:val>
        </c:ser>
        <c:ser>
          <c:idx val="2"/>
          <c:order val="2"/>
          <c:tx>
            <c:strRef>
              <c:f>Diapo1!$F$2</c:f>
              <c:strCache>
                <c:ptCount val="1"/>
                <c:pt idx="0">
                  <c:v>2015*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Diapo1!$C$3:$C$9</c:f>
              <c:strCache>
                <c:ptCount val="7"/>
                <c:pt idx="0">
                  <c:v>cornea</c:v>
                </c:pt>
                <c:pt idx="1">
                  <c:v>cute</c:v>
                </c:pt>
                <c:pt idx="2">
                  <c:v>osso</c:v>
                </c:pt>
                <c:pt idx="3">
                  <c:v>vasi</c:v>
                </c:pt>
                <c:pt idx="4">
                  <c:v>valvole</c:v>
                </c:pt>
                <c:pt idx="5">
                  <c:v>membrana amniotica</c:v>
                </c:pt>
                <c:pt idx="6">
                  <c:v>paratiroidi e isole pancreatiche</c:v>
                </c:pt>
              </c:strCache>
            </c:strRef>
          </c:cat>
          <c:val>
            <c:numRef>
              <c:f>Diapo1!$F$3:$F$9</c:f>
              <c:numCache>
                <c:formatCode>0</c:formatCode>
                <c:ptCount val="7"/>
                <c:pt idx="0" formatCode="General">
                  <c:v>7553</c:v>
                </c:pt>
                <c:pt idx="1">
                  <c:v>524</c:v>
                </c:pt>
                <c:pt idx="2" formatCode="_(* #,##0_);_(* \(#,##0\);_(* &quot;-&quot;_);_(@_)">
                  <c:v>3554</c:v>
                </c:pt>
                <c:pt idx="3" formatCode="_(* #,##0_);_(* \(#,##0\);_(* &quot;-&quot;_);_(@_)">
                  <c:v>607</c:v>
                </c:pt>
                <c:pt idx="4" formatCode="_(* #,##0_);_(* \(#,##0\);_(* &quot;-&quot;_);_(@_)">
                  <c:v>250</c:v>
                </c:pt>
                <c:pt idx="5" formatCode="_(* #,##0_);_(* \(#,##0\);_(* &quot;-&quot;_);_(@_)">
                  <c:v>232</c:v>
                </c:pt>
                <c:pt idx="6" formatCode="_(* #,##0_);_(* \(#,##0\);_(* &quot;-&quot;_);_(@_)">
                  <c:v>105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089280"/>
        <c:axId val="119945408"/>
      </c:barChart>
      <c:catAx>
        <c:axId val="1410892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+mn-lt"/>
              </a:defRPr>
            </a:pPr>
            <a:endParaRPr lang="it-IT"/>
          </a:p>
        </c:txPr>
        <c:crossAx val="119945408"/>
        <c:crosses val="autoZero"/>
        <c:auto val="1"/>
        <c:lblAlgn val="ctr"/>
        <c:lblOffset val="100"/>
        <c:noMultiLvlLbl val="0"/>
      </c:catAx>
      <c:valAx>
        <c:axId val="119945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14108928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[PresentazioneExcel_Powerpoint_eliana.xlsx]Diapo2!$C$2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[PresentazioneExcel_Powerpoint_eliana.xlsx]Diapo2!$B$3:$B$9</c:f>
              <c:strCache>
                <c:ptCount val="7"/>
                <c:pt idx="0">
                  <c:v>cornea</c:v>
                </c:pt>
                <c:pt idx="1">
                  <c:v>cute</c:v>
                </c:pt>
                <c:pt idx="2">
                  <c:v>osso</c:v>
                </c:pt>
                <c:pt idx="3">
                  <c:v>vasi</c:v>
                </c:pt>
                <c:pt idx="4">
                  <c:v>valvole</c:v>
                </c:pt>
                <c:pt idx="5">
                  <c:v>membrana amniotica</c:v>
                </c:pt>
                <c:pt idx="6">
                  <c:v>altri tesssuti</c:v>
                </c:pt>
              </c:strCache>
            </c:strRef>
          </c:cat>
          <c:val>
            <c:numRef>
              <c:f>[PresentazioneExcel_Powerpoint_eliana.xlsx]Diapo2!$C$3:$C$9</c:f>
              <c:numCache>
                <c:formatCode>General</c:formatCode>
                <c:ptCount val="7"/>
                <c:pt idx="0">
                  <c:v>5213</c:v>
                </c:pt>
                <c:pt idx="1">
                  <c:v>2064</c:v>
                </c:pt>
                <c:pt idx="2">
                  <c:v>6755</c:v>
                </c:pt>
                <c:pt idx="3">
                  <c:v>276</c:v>
                </c:pt>
                <c:pt idx="4">
                  <c:v>184</c:v>
                </c:pt>
                <c:pt idx="5">
                  <c:v>1162</c:v>
                </c:pt>
              </c:numCache>
            </c:numRef>
          </c:val>
        </c:ser>
        <c:ser>
          <c:idx val="1"/>
          <c:order val="1"/>
          <c:tx>
            <c:strRef>
              <c:f>[PresentazioneExcel_Powerpoint_eliana.xlsx]Diapo2!$D$2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[PresentazioneExcel_Powerpoint_eliana.xlsx]Diapo2!$B$3:$B$9</c:f>
              <c:strCache>
                <c:ptCount val="7"/>
                <c:pt idx="0">
                  <c:v>cornea</c:v>
                </c:pt>
                <c:pt idx="1">
                  <c:v>cute</c:v>
                </c:pt>
                <c:pt idx="2">
                  <c:v>osso</c:v>
                </c:pt>
                <c:pt idx="3">
                  <c:v>vasi</c:v>
                </c:pt>
                <c:pt idx="4">
                  <c:v>valvole</c:v>
                </c:pt>
                <c:pt idx="5">
                  <c:v>membrana amniotica</c:v>
                </c:pt>
                <c:pt idx="6">
                  <c:v>altri tesssuti</c:v>
                </c:pt>
              </c:strCache>
            </c:strRef>
          </c:cat>
          <c:val>
            <c:numRef>
              <c:f>[PresentazioneExcel_Powerpoint_eliana.xlsx]Diapo2!$D$3:$D$9</c:f>
              <c:numCache>
                <c:formatCode>General</c:formatCode>
                <c:ptCount val="7"/>
                <c:pt idx="0">
                  <c:v>5279</c:v>
                </c:pt>
                <c:pt idx="1">
                  <c:v>2003</c:v>
                </c:pt>
                <c:pt idx="2">
                  <c:v>8346</c:v>
                </c:pt>
                <c:pt idx="3">
                  <c:v>254</c:v>
                </c:pt>
                <c:pt idx="4">
                  <c:v>139</c:v>
                </c:pt>
                <c:pt idx="5">
                  <c:v>865</c:v>
                </c:pt>
              </c:numCache>
            </c:numRef>
          </c:val>
        </c:ser>
        <c:ser>
          <c:idx val="2"/>
          <c:order val="2"/>
          <c:tx>
            <c:strRef>
              <c:f>[PresentazioneExcel_Powerpoint_eliana.xlsx]Diapo2!$E$2</c:f>
              <c:strCache>
                <c:ptCount val="1"/>
                <c:pt idx="0">
                  <c:v>2015*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[PresentazioneExcel_Powerpoint_eliana.xlsx]Diapo2!$B$3:$B$9</c:f>
              <c:strCache>
                <c:ptCount val="7"/>
                <c:pt idx="0">
                  <c:v>cornea</c:v>
                </c:pt>
                <c:pt idx="1">
                  <c:v>cute</c:v>
                </c:pt>
                <c:pt idx="2">
                  <c:v>osso</c:v>
                </c:pt>
                <c:pt idx="3">
                  <c:v>vasi</c:v>
                </c:pt>
                <c:pt idx="4">
                  <c:v>valvole</c:v>
                </c:pt>
                <c:pt idx="5">
                  <c:v>membrana amniotica</c:v>
                </c:pt>
                <c:pt idx="6">
                  <c:v>altri tesssuti</c:v>
                </c:pt>
              </c:strCache>
            </c:strRef>
          </c:cat>
          <c:val>
            <c:numRef>
              <c:f>[PresentazioneExcel_Powerpoint_eliana.xlsx]Diapo2!$E$3:$E$9</c:f>
              <c:numCache>
                <c:formatCode>General</c:formatCode>
                <c:ptCount val="7"/>
                <c:pt idx="0" formatCode="0">
                  <c:v>5335</c:v>
                </c:pt>
                <c:pt idx="1">
                  <c:v>1818</c:v>
                </c:pt>
                <c:pt idx="2">
                  <c:v>7911</c:v>
                </c:pt>
                <c:pt idx="3">
                  <c:v>234</c:v>
                </c:pt>
                <c:pt idx="4">
                  <c:v>150</c:v>
                </c:pt>
                <c:pt idx="5">
                  <c:v>908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7855872"/>
        <c:axId val="147497536"/>
      </c:barChart>
      <c:catAx>
        <c:axId val="1478558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147497536"/>
        <c:crosses val="autoZero"/>
        <c:auto val="1"/>
        <c:lblAlgn val="ctr"/>
        <c:lblOffset val="100"/>
        <c:noMultiLvlLbl val="0"/>
      </c:catAx>
      <c:valAx>
        <c:axId val="147497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14785587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Foglio3!$B$9</c:f>
              <c:strCache>
                <c:ptCount val="1"/>
                <c:pt idx="0">
                  <c:v>Dimessi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Foglio3!$A$10:$A$25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Foglio3!$B$10:$B$25</c:f>
              <c:numCache>
                <c:formatCode>General</c:formatCode>
                <c:ptCount val="16"/>
                <c:pt idx="0">
                  <c:v>7</c:v>
                </c:pt>
                <c:pt idx="1">
                  <c:v>22</c:v>
                </c:pt>
                <c:pt idx="2">
                  <c:v>22</c:v>
                </c:pt>
                <c:pt idx="3">
                  <c:v>30</c:v>
                </c:pt>
                <c:pt idx="4">
                  <c:v>33</c:v>
                </c:pt>
                <c:pt idx="5">
                  <c:v>48</c:v>
                </c:pt>
                <c:pt idx="6">
                  <c:v>53</c:v>
                </c:pt>
                <c:pt idx="7">
                  <c:v>58</c:v>
                </c:pt>
                <c:pt idx="8">
                  <c:v>62</c:v>
                </c:pt>
                <c:pt idx="9">
                  <c:v>63</c:v>
                </c:pt>
                <c:pt idx="10">
                  <c:v>64</c:v>
                </c:pt>
                <c:pt idx="11">
                  <c:v>70</c:v>
                </c:pt>
                <c:pt idx="12">
                  <c:v>76</c:v>
                </c:pt>
                <c:pt idx="13">
                  <c:v>84</c:v>
                </c:pt>
                <c:pt idx="14">
                  <c:v>95</c:v>
                </c:pt>
                <c:pt idx="15">
                  <c:v>107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Foglio3!$C$9</c:f>
              <c:strCache>
                <c:ptCount val="1"/>
                <c:pt idx="0">
                  <c:v>Iscritti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Foglio3!$A$10:$A$25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Foglio3!$C$10:$C$25</c:f>
              <c:numCache>
                <c:formatCode>General</c:formatCode>
                <c:ptCount val="16"/>
                <c:pt idx="0">
                  <c:v>280</c:v>
                </c:pt>
                <c:pt idx="1">
                  <c:v>294</c:v>
                </c:pt>
                <c:pt idx="2">
                  <c:v>309</c:v>
                </c:pt>
                <c:pt idx="3">
                  <c:v>320</c:v>
                </c:pt>
                <c:pt idx="4">
                  <c:v>331</c:v>
                </c:pt>
                <c:pt idx="5">
                  <c:v>342</c:v>
                </c:pt>
                <c:pt idx="6">
                  <c:v>353</c:v>
                </c:pt>
                <c:pt idx="7">
                  <c:v>363</c:v>
                </c:pt>
                <c:pt idx="8">
                  <c:v>373</c:v>
                </c:pt>
                <c:pt idx="9">
                  <c:v>381</c:v>
                </c:pt>
                <c:pt idx="10">
                  <c:v>391</c:v>
                </c:pt>
                <c:pt idx="11">
                  <c:v>402</c:v>
                </c:pt>
                <c:pt idx="12">
                  <c:v>414</c:v>
                </c:pt>
                <c:pt idx="13">
                  <c:v>427</c:v>
                </c:pt>
                <c:pt idx="14">
                  <c:v>446</c:v>
                </c:pt>
                <c:pt idx="15">
                  <c:v>469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803008"/>
        <c:axId val="147476992"/>
      </c:lineChart>
      <c:catAx>
        <c:axId val="37803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147476992"/>
        <c:crosses val="autoZero"/>
        <c:auto val="1"/>
        <c:lblAlgn val="ctr"/>
        <c:lblOffset val="100"/>
        <c:noMultiLvlLbl val="0"/>
      </c:catAx>
      <c:valAx>
        <c:axId val="147476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80300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Foglio1!$A$2</c:f>
              <c:strCache>
                <c:ptCount val="1"/>
                <c:pt idx="0">
                  <c:v>MUD</c:v>
                </c:pt>
              </c:strCache>
            </c:strRef>
          </c:tx>
          <c:invertIfNegative val="0"/>
          <c:cat>
            <c:numRef>
              <c:f>Foglio1!$B$1:$I$1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Foglio1!$B$2:$I$2</c:f>
              <c:numCache>
                <c:formatCode>General</c:formatCode>
                <c:ptCount val="8"/>
                <c:pt idx="0">
                  <c:v>522</c:v>
                </c:pt>
                <c:pt idx="1">
                  <c:v>542</c:v>
                </c:pt>
                <c:pt idx="2">
                  <c:v>624</c:v>
                </c:pt>
                <c:pt idx="3">
                  <c:v>670</c:v>
                </c:pt>
                <c:pt idx="4">
                  <c:v>684</c:v>
                </c:pt>
                <c:pt idx="5">
                  <c:v>693</c:v>
                </c:pt>
                <c:pt idx="6">
                  <c:v>693</c:v>
                </c:pt>
                <c:pt idx="7">
                  <c:v>704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SCO</c:v>
                </c:pt>
              </c:strCache>
            </c:strRef>
          </c:tx>
          <c:invertIfNegative val="0"/>
          <c:cat>
            <c:numRef>
              <c:f>Foglio1!$B$1:$I$1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Foglio1!$B$3:$I$3</c:f>
              <c:numCache>
                <c:formatCode>General</c:formatCode>
                <c:ptCount val="8"/>
                <c:pt idx="0">
                  <c:v>126</c:v>
                </c:pt>
                <c:pt idx="1">
                  <c:v>114</c:v>
                </c:pt>
                <c:pt idx="2">
                  <c:v>118</c:v>
                </c:pt>
                <c:pt idx="3">
                  <c:v>87</c:v>
                </c:pt>
                <c:pt idx="4">
                  <c:v>93</c:v>
                </c:pt>
                <c:pt idx="5">
                  <c:v>56</c:v>
                </c:pt>
                <c:pt idx="6">
                  <c:v>40</c:v>
                </c:pt>
                <c:pt idx="7">
                  <c:v>25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APLO</c:v>
                </c:pt>
              </c:strCache>
            </c:strRef>
          </c:tx>
          <c:invertIfNegative val="0"/>
          <c:cat>
            <c:numRef>
              <c:f>Foglio1!$B$1:$I$1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Foglio1!$B$4:$I$4</c:f>
              <c:numCache>
                <c:formatCode>General</c:formatCode>
                <c:ptCount val="8"/>
                <c:pt idx="3">
                  <c:v>127</c:v>
                </c:pt>
                <c:pt idx="4">
                  <c:v>183</c:v>
                </c:pt>
                <c:pt idx="5">
                  <c:v>186</c:v>
                </c:pt>
                <c:pt idx="6">
                  <c:v>253</c:v>
                </c:pt>
                <c:pt idx="7">
                  <c:v>290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673984"/>
        <c:axId val="147478720"/>
      </c:barChart>
      <c:catAx>
        <c:axId val="37673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147478720"/>
        <c:crosses val="autoZero"/>
        <c:auto val="1"/>
        <c:lblAlgn val="ctr"/>
        <c:lblOffset val="100"/>
        <c:noMultiLvlLbl val="0"/>
      </c:catAx>
      <c:valAx>
        <c:axId val="1474787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37673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1317652243840575"/>
          <c:y val="0.22760410701895029"/>
          <c:w val="8.0060412963107591E-2"/>
          <c:h val="0.17396021654159638"/>
        </c:manualLayout>
      </c:layout>
      <c:overlay val="0"/>
      <c:txPr>
        <a:bodyPr/>
        <a:lstStyle/>
        <a:p>
          <a:pPr>
            <a:defRPr sz="1200" b="1"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'Foglio-B'!$B$16</c:f>
              <c:strCache>
                <c:ptCount val="1"/>
                <c:pt idx="0">
                  <c:v>TOT</c:v>
                </c:pt>
              </c:strCache>
            </c:strRef>
          </c:tx>
          <c:invertIfNegative val="0"/>
          <c:cat>
            <c:strRef>
              <c:f>'Foglio-B'!$A$17:$A$20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strCache>
            </c:strRef>
          </c:cat>
          <c:val>
            <c:numRef>
              <c:f>'Foglio-B'!$B$17:$B$20</c:f>
              <c:numCache>
                <c:formatCode>General</c:formatCode>
                <c:ptCount val="4"/>
                <c:pt idx="0">
                  <c:v>3</c:v>
                </c:pt>
                <c:pt idx="1">
                  <c:v>8</c:v>
                </c:pt>
                <c:pt idx="2">
                  <c:v>23</c:v>
                </c:pt>
                <c:pt idx="3">
                  <c:v>454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932928"/>
        <c:axId val="78954496"/>
      </c:barChart>
      <c:catAx>
        <c:axId val="799329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78954496"/>
        <c:crosses val="autoZero"/>
        <c:auto val="1"/>
        <c:lblAlgn val="ctr"/>
        <c:lblOffset val="100"/>
        <c:noMultiLvlLbl val="0"/>
      </c:catAx>
      <c:valAx>
        <c:axId val="78954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7993292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043940934916079E-2"/>
          <c:y val="3.1950841762440167E-2"/>
          <c:w val="0.96875277495265388"/>
          <c:h val="0.91139379402795995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Foglio3!$D$2</c:f>
              <c:strCache>
                <c:ptCount val="1"/>
                <c:pt idx="0">
                  <c:v>Donatori Cad.</c:v>
                </c:pt>
              </c:strCache>
            </c:strRef>
          </c:tx>
          <c:invertIfNegative val="0"/>
          <c:dLbls>
            <c:delete val="1"/>
          </c:dLbls>
          <c:cat>
            <c:numRef>
              <c:f>Foglio3!$A$3:$A$26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Foglio3!$D$3:$D$26</c:f>
              <c:numCache>
                <c:formatCode>General</c:formatCode>
                <c:ptCount val="24"/>
                <c:pt idx="0">
                  <c:v>329</c:v>
                </c:pt>
                <c:pt idx="1">
                  <c:v>360</c:v>
                </c:pt>
                <c:pt idx="2">
                  <c:v>445</c:v>
                </c:pt>
                <c:pt idx="3">
                  <c:v>576</c:v>
                </c:pt>
                <c:pt idx="4">
                  <c:v>629</c:v>
                </c:pt>
                <c:pt idx="5">
                  <c:v>667</c:v>
                </c:pt>
                <c:pt idx="6">
                  <c:v>707</c:v>
                </c:pt>
                <c:pt idx="7">
                  <c:v>788</c:v>
                </c:pt>
                <c:pt idx="8">
                  <c:v>821</c:v>
                </c:pt>
                <c:pt idx="9">
                  <c:v>911</c:v>
                </c:pt>
                <c:pt idx="10">
                  <c:v>945</c:v>
                </c:pt>
                <c:pt idx="11">
                  <c:v>947</c:v>
                </c:pt>
                <c:pt idx="12">
                  <c:v>1120</c:v>
                </c:pt>
                <c:pt idx="13">
                  <c:v>1118</c:v>
                </c:pt>
                <c:pt idx="14">
                  <c:v>1141</c:v>
                </c:pt>
                <c:pt idx="15">
                  <c:v>1098</c:v>
                </c:pt>
                <c:pt idx="16">
                  <c:v>1094</c:v>
                </c:pt>
                <c:pt idx="17">
                  <c:v>1168</c:v>
                </c:pt>
                <c:pt idx="18">
                  <c:v>1095</c:v>
                </c:pt>
                <c:pt idx="19">
                  <c:v>1113</c:v>
                </c:pt>
                <c:pt idx="20">
                  <c:v>1123</c:v>
                </c:pt>
                <c:pt idx="21">
                  <c:v>1102</c:v>
                </c:pt>
                <c:pt idx="22">
                  <c:v>1174</c:v>
                </c:pt>
                <c:pt idx="23">
                  <c:v>1170</c:v>
                </c:pt>
              </c:numCache>
            </c:numRef>
          </c:val>
        </c:ser>
        <c:ser>
          <c:idx val="0"/>
          <c:order val="1"/>
          <c:tx>
            <c:strRef>
              <c:f>Foglio3!$B$2</c:f>
              <c:strCache>
                <c:ptCount val="1"/>
                <c:pt idx="0">
                  <c:v>Rene Viv.</c:v>
                </c:pt>
              </c:strCache>
            </c:strRef>
          </c:tx>
          <c:invertIfNegative val="0"/>
          <c:dLbls>
            <c:delete val="1"/>
          </c:dLbls>
          <c:cat>
            <c:numRef>
              <c:f>Foglio3!$A$3:$A$26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Foglio3!$B$3:$B$26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134</c:v>
                </c:pt>
                <c:pt idx="10">
                  <c:v>126</c:v>
                </c:pt>
                <c:pt idx="11">
                  <c:v>142</c:v>
                </c:pt>
                <c:pt idx="12">
                  <c:v>145</c:v>
                </c:pt>
                <c:pt idx="13">
                  <c:v>116</c:v>
                </c:pt>
                <c:pt idx="14">
                  <c:v>108</c:v>
                </c:pt>
                <c:pt idx="15">
                  <c:v>112</c:v>
                </c:pt>
                <c:pt idx="16">
                  <c:v>137</c:v>
                </c:pt>
                <c:pt idx="17">
                  <c:v>152</c:v>
                </c:pt>
                <c:pt idx="18">
                  <c:v>191</c:v>
                </c:pt>
                <c:pt idx="19">
                  <c:v>214</c:v>
                </c:pt>
                <c:pt idx="20">
                  <c:v>192</c:v>
                </c:pt>
                <c:pt idx="21">
                  <c:v>227</c:v>
                </c:pt>
                <c:pt idx="22">
                  <c:v>251</c:v>
                </c:pt>
                <c:pt idx="23">
                  <c:v>301</c:v>
                </c:pt>
              </c:numCache>
            </c:numRef>
          </c:val>
        </c:ser>
        <c:ser>
          <c:idx val="2"/>
          <c:order val="2"/>
          <c:tx>
            <c:strRef>
              <c:f>Foglio3!$C$2</c:f>
              <c:strCache>
                <c:ptCount val="1"/>
                <c:pt idx="0">
                  <c:v>Feagto Viv.</c:v>
                </c:pt>
              </c:strCache>
            </c:strRef>
          </c:tx>
          <c:invertIfNegative val="0"/>
          <c:dLbls>
            <c:delete val="1"/>
          </c:dLbls>
          <c:cat>
            <c:numRef>
              <c:f>Foglio3!$A$3:$A$26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Foglio3!$C$3:$C$26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32</c:v>
                </c:pt>
                <c:pt idx="10">
                  <c:v>34</c:v>
                </c:pt>
                <c:pt idx="11">
                  <c:v>31</c:v>
                </c:pt>
                <c:pt idx="12">
                  <c:v>20</c:v>
                </c:pt>
                <c:pt idx="13">
                  <c:v>28</c:v>
                </c:pt>
                <c:pt idx="14">
                  <c:v>33</c:v>
                </c:pt>
                <c:pt idx="15">
                  <c:v>28</c:v>
                </c:pt>
                <c:pt idx="16">
                  <c:v>19</c:v>
                </c:pt>
                <c:pt idx="17">
                  <c:v>14</c:v>
                </c:pt>
                <c:pt idx="18">
                  <c:v>13</c:v>
                </c:pt>
                <c:pt idx="19">
                  <c:v>15</c:v>
                </c:pt>
                <c:pt idx="20">
                  <c:v>15</c:v>
                </c:pt>
                <c:pt idx="21">
                  <c:v>21</c:v>
                </c:pt>
                <c:pt idx="22">
                  <c:v>18</c:v>
                </c:pt>
                <c:pt idx="23">
                  <c:v>23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111886336"/>
        <c:axId val="78960256"/>
      </c:barChart>
      <c:catAx>
        <c:axId val="111886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it-IT"/>
          </a:p>
        </c:txPr>
        <c:crossAx val="78960256"/>
        <c:crosses val="autoZero"/>
        <c:auto val="1"/>
        <c:lblAlgn val="ctr"/>
        <c:lblOffset val="100"/>
        <c:noMultiLvlLbl val="0"/>
      </c:catAx>
      <c:valAx>
        <c:axId val="7896025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111886336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1.7043940934916079E-2"/>
          <c:y val="0.14823506917424975"/>
          <c:w val="0.2599481703150468"/>
          <c:h val="4.976648405080164E-2"/>
        </c:manualLayout>
      </c:layout>
      <c:overlay val="1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TX!$B$1</c:f>
              <c:strCache>
                <c:ptCount val="1"/>
                <c:pt idx="0">
                  <c:v>Tot TX</c:v>
                </c:pt>
              </c:strCache>
            </c:strRef>
          </c:tx>
          <c:spPr>
            <a:solidFill>
              <a:srgbClr val="B79315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TX!$A$21:$A$25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TX!$B$21:$B$25</c:f>
              <c:numCache>
                <c:formatCode>General</c:formatCode>
                <c:ptCount val="5"/>
                <c:pt idx="0">
                  <c:v>3177</c:v>
                </c:pt>
                <c:pt idx="1">
                  <c:v>3109</c:v>
                </c:pt>
                <c:pt idx="2">
                  <c:v>3089</c:v>
                </c:pt>
                <c:pt idx="3">
                  <c:v>3250</c:v>
                </c:pt>
                <c:pt idx="4">
                  <c:v>3317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0"/>
        <c:axId val="111666176"/>
        <c:axId val="78958528"/>
      </c:barChart>
      <c:catAx>
        <c:axId val="111666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78958528"/>
        <c:crosses val="autoZero"/>
        <c:auto val="1"/>
        <c:lblAlgn val="ctr"/>
        <c:lblOffset val="100"/>
        <c:noMultiLvlLbl val="0"/>
      </c:catAx>
      <c:valAx>
        <c:axId val="78958528"/>
        <c:scaling>
          <c:orientation val="minMax"/>
        </c:scaling>
        <c:delete val="1"/>
        <c:axPos val="l"/>
        <c:majorGridlines>
          <c:spPr>
            <a:ln w="12700">
              <a:solidFill>
                <a:sysClr val="windowText" lastClr="000000">
                  <a:tint val="75000"/>
                  <a:shade val="95000"/>
                  <a:satMod val="105000"/>
                </a:sysClr>
              </a:solidFill>
              <a:prstDash val="sysDot"/>
            </a:ln>
          </c:spPr>
        </c:majorGridlines>
        <c:numFmt formatCode="General" sourceLinked="1"/>
        <c:majorTickMark val="out"/>
        <c:minorTickMark val="none"/>
        <c:tickLblPos val="none"/>
        <c:crossAx val="11166617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'Trend dx'!$D$1</c:f>
              <c:strCache>
                <c:ptCount val="1"/>
                <c:pt idx="0">
                  <c:v>Procurati</c:v>
                </c:pt>
              </c:strCache>
            </c:strRef>
          </c:tx>
          <c:spPr>
            <a:gradFill>
              <a:gsLst>
                <a:gs pos="0">
                  <a:schemeClr val="accent6">
                    <a:lumMod val="75000"/>
                  </a:schemeClr>
                </a:gs>
                <a:gs pos="96000">
                  <a:prstClr val="white"/>
                </a:gs>
              </a:gsLst>
              <a:lin ang="8100000" scaled="1"/>
            </a:gradFill>
            <a:ln>
              <a:solidFill>
                <a:sysClr val="windowText" lastClr="000000">
                  <a:tint val="75000"/>
                  <a:shade val="95000"/>
                  <a:satMod val="105000"/>
                </a:sys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'Trend dx'!$A$12:$A$25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'Trend dx'!$D$12:$D$25</c:f>
              <c:numCache>
                <c:formatCode>General</c:formatCode>
                <c:ptCount val="14"/>
                <c:pt idx="0">
                  <c:v>1040</c:v>
                </c:pt>
                <c:pt idx="1">
                  <c:v>1057</c:v>
                </c:pt>
                <c:pt idx="2">
                  <c:v>1218</c:v>
                </c:pt>
                <c:pt idx="3">
                  <c:v>1208</c:v>
                </c:pt>
                <c:pt idx="4">
                  <c:v>1296</c:v>
                </c:pt>
                <c:pt idx="5">
                  <c:v>1274</c:v>
                </c:pt>
                <c:pt idx="6">
                  <c:v>1300</c:v>
                </c:pt>
                <c:pt idx="7">
                  <c:v>1353</c:v>
                </c:pt>
                <c:pt idx="8">
                  <c:v>1301</c:v>
                </c:pt>
                <c:pt idx="9">
                  <c:v>1319</c:v>
                </c:pt>
                <c:pt idx="10" formatCode="0">
                  <c:v>1332</c:v>
                </c:pt>
                <c:pt idx="11" formatCode="0">
                  <c:v>1318</c:v>
                </c:pt>
                <c:pt idx="12" formatCode="0">
                  <c:v>1383</c:v>
                </c:pt>
                <c:pt idx="13" formatCode="_(* #,##0_);_(* \(#,##0\);_(* &quot;-&quot;_);_(@_)">
                  <c:v>1388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0"/>
        <c:axId val="111668736"/>
        <c:axId val="78959680"/>
      </c:barChart>
      <c:catAx>
        <c:axId val="111668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78959680"/>
        <c:crosses val="autoZero"/>
        <c:auto val="1"/>
        <c:lblAlgn val="ctr"/>
        <c:lblOffset val="100"/>
        <c:noMultiLvlLbl val="0"/>
      </c:catAx>
      <c:valAx>
        <c:axId val="78959680"/>
        <c:scaling>
          <c:orientation val="minMax"/>
        </c:scaling>
        <c:delete val="1"/>
        <c:axPos val="l"/>
        <c:majorGridlines>
          <c:spPr>
            <a:ln>
              <a:gradFill flip="none" rotWithShape="1">
                <a:gsLst>
                  <a:gs pos="0">
                    <a:srgbClr val="4F81BD">
                      <a:tint val="66000"/>
                      <a:satMod val="160000"/>
                    </a:srgbClr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  <a:tileRect/>
              </a:gradFill>
            </a:ln>
          </c:spPr>
        </c:majorGridlines>
        <c:numFmt formatCode="General" sourceLinked="1"/>
        <c:majorTickMark val="out"/>
        <c:minorTickMark val="none"/>
        <c:tickLblPos val="none"/>
        <c:crossAx val="111668736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'Trend dx'!$H$1</c:f>
              <c:strCache>
                <c:ptCount val="1"/>
                <c:pt idx="0">
                  <c:v>UTILIZZATI</c:v>
                </c:pt>
              </c:strCache>
            </c:strRef>
          </c:tx>
          <c:spPr>
            <a:gradFill>
              <a:gsLst>
                <a:gs pos="0">
                  <a:schemeClr val="tx2">
                    <a:lumMod val="75000"/>
                  </a:schemeClr>
                </a:gs>
                <a:gs pos="96000">
                  <a:prstClr val="white"/>
                </a:gs>
              </a:gsLst>
              <a:lin ang="8100000" scaled="1"/>
            </a:gradFill>
            <a:ln>
              <a:solidFill>
                <a:sysClr val="windowText" lastClr="000000">
                  <a:tint val="75000"/>
                  <a:shade val="95000"/>
                  <a:satMod val="105000"/>
                </a:sys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'Trend dx'!$A$2:$A$25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'Trend dx'!$I$2:$I$25</c:f>
              <c:numCache>
                <c:formatCode>General</c:formatCode>
                <c:ptCount val="24"/>
                <c:pt idx="0">
                  <c:v>329</c:v>
                </c:pt>
                <c:pt idx="1">
                  <c:v>360</c:v>
                </c:pt>
                <c:pt idx="2">
                  <c:v>445</c:v>
                </c:pt>
                <c:pt idx="3">
                  <c:v>576</c:v>
                </c:pt>
                <c:pt idx="4">
                  <c:v>629</c:v>
                </c:pt>
                <c:pt idx="5">
                  <c:v>667</c:v>
                </c:pt>
                <c:pt idx="6">
                  <c:v>707</c:v>
                </c:pt>
                <c:pt idx="7">
                  <c:v>788</c:v>
                </c:pt>
                <c:pt idx="8">
                  <c:v>821</c:v>
                </c:pt>
                <c:pt idx="9">
                  <c:v>911</c:v>
                </c:pt>
                <c:pt idx="10">
                  <c:v>945</c:v>
                </c:pt>
                <c:pt idx="11">
                  <c:v>947</c:v>
                </c:pt>
                <c:pt idx="12">
                  <c:v>1120</c:v>
                </c:pt>
                <c:pt idx="13">
                  <c:v>1118</c:v>
                </c:pt>
                <c:pt idx="14">
                  <c:v>1141</c:v>
                </c:pt>
                <c:pt idx="15">
                  <c:v>1098</c:v>
                </c:pt>
                <c:pt idx="16">
                  <c:v>1094</c:v>
                </c:pt>
                <c:pt idx="17">
                  <c:v>1168</c:v>
                </c:pt>
                <c:pt idx="18">
                  <c:v>1095</c:v>
                </c:pt>
                <c:pt idx="19">
                  <c:v>1113</c:v>
                </c:pt>
                <c:pt idx="20" formatCode="0">
                  <c:v>1123</c:v>
                </c:pt>
                <c:pt idx="21" formatCode="0">
                  <c:v>1102</c:v>
                </c:pt>
                <c:pt idx="22" formatCode="0">
                  <c:v>1174</c:v>
                </c:pt>
                <c:pt idx="23">
                  <c:v>1170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0"/>
        <c:axId val="111812096"/>
        <c:axId val="101748096"/>
      </c:barChart>
      <c:catAx>
        <c:axId val="111812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01748096"/>
        <c:crosses val="autoZero"/>
        <c:auto val="1"/>
        <c:lblAlgn val="ctr"/>
        <c:lblOffset val="100"/>
        <c:noMultiLvlLbl val="0"/>
      </c:catAx>
      <c:valAx>
        <c:axId val="101748096"/>
        <c:scaling>
          <c:orientation val="minMax"/>
        </c:scaling>
        <c:delete val="1"/>
        <c:axPos val="l"/>
        <c:majorGridlines>
          <c:spPr>
            <a:ln>
              <a:gradFill flip="none" rotWithShape="1">
                <a:gsLst>
                  <a:gs pos="0">
                    <a:srgbClr val="4F81BD">
                      <a:tint val="66000"/>
                      <a:satMod val="160000"/>
                    </a:srgbClr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  <a:tileRect/>
              </a:gradFill>
            </a:ln>
          </c:spPr>
        </c:majorGridlines>
        <c:numFmt formatCode="General" sourceLinked="1"/>
        <c:majorTickMark val="out"/>
        <c:minorTickMark val="none"/>
        <c:tickLblPos val="none"/>
        <c:crossAx val="111812096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noFill/>
    </a:ln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plotArea>
      <c:layout/>
      <c:barChart>
        <c:barDir val="col"/>
        <c:grouping val="stacked"/>
        <c:varyColors val="1"/>
        <c:ser>
          <c:idx val="0"/>
          <c:order val="0"/>
          <c:tx>
            <c:strRef>
              <c:f>TX!$D$1</c:f>
              <c:strCache>
                <c:ptCount val="1"/>
                <c:pt idx="0">
                  <c:v>Rene Cad.</c:v>
                </c:pt>
              </c:strCache>
            </c:strRef>
          </c:tx>
          <c:spPr>
            <a:gradFill>
              <a:gsLst>
                <a:gs pos="0">
                  <a:schemeClr val="accent3">
                    <a:lumMod val="75000"/>
                  </a:schemeClr>
                </a:gs>
                <a:gs pos="96000">
                  <a:prstClr val="white"/>
                </a:gs>
              </a:gsLst>
              <a:lin ang="8100000" scaled="1"/>
            </a:gra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TX!$A$21:$A$25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TX!$D$21:$D$25</c:f>
              <c:numCache>
                <c:formatCode>General</c:formatCode>
                <c:ptCount val="5"/>
                <c:pt idx="0">
                  <c:v>1542</c:v>
                </c:pt>
                <c:pt idx="1">
                  <c:v>1589</c:v>
                </c:pt>
                <c:pt idx="2">
                  <c:v>1501</c:v>
                </c:pt>
                <c:pt idx="3">
                  <c:v>1587</c:v>
                </c:pt>
                <c:pt idx="4">
                  <c:v>1576</c:v>
                </c:pt>
              </c:numCache>
            </c:numRef>
          </c:val>
        </c:ser>
        <c:ser>
          <c:idx val="1"/>
          <c:order val="1"/>
          <c:tx>
            <c:strRef>
              <c:f>TX!$E$1</c:f>
              <c:strCache>
                <c:ptCount val="1"/>
                <c:pt idx="0">
                  <c:v>Rene Viv.</c:v>
                </c:pt>
              </c:strCache>
            </c:strRef>
          </c:tx>
          <c:spPr>
            <a:gradFill>
              <a:gsLst>
                <a:gs pos="0">
                  <a:srgbClr val="4E8542"/>
                </a:gs>
                <a:gs pos="96000">
                  <a:prstClr val="white"/>
                </a:gs>
              </a:gsLst>
              <a:lin ang="8100000" scaled="1"/>
            </a:gra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TX!$A$21:$A$25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TX!$E$21:$E$25</c:f>
              <c:numCache>
                <c:formatCode>General</c:formatCode>
                <c:ptCount val="5"/>
                <c:pt idx="0">
                  <c:v>214</c:v>
                </c:pt>
                <c:pt idx="1">
                  <c:v>192</c:v>
                </c:pt>
                <c:pt idx="2">
                  <c:v>227</c:v>
                </c:pt>
                <c:pt idx="3">
                  <c:v>251</c:v>
                </c:pt>
                <c:pt idx="4">
                  <c:v>301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16819968"/>
        <c:axId val="101745792"/>
      </c:barChart>
      <c:catAx>
        <c:axId val="116819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1745792"/>
        <c:crosses val="autoZero"/>
        <c:auto val="1"/>
        <c:lblAlgn val="ctr"/>
        <c:lblOffset val="100"/>
        <c:noMultiLvlLbl val="0"/>
      </c:catAx>
      <c:valAx>
        <c:axId val="101745792"/>
        <c:scaling>
          <c:orientation val="minMax"/>
          <c:min val="600"/>
        </c:scaling>
        <c:delete val="0"/>
        <c:axPos val="l"/>
        <c:majorGridlines/>
        <c:numFmt formatCode="General" sourceLinked="1"/>
        <c:majorTickMark val="out"/>
        <c:minorTickMark val="none"/>
        <c:tickLblPos val="none"/>
        <c:crossAx val="116819968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1.3652040409814483E-2"/>
          <c:y val="6.2001636669984914E-2"/>
          <c:w val="0.22103069301794287"/>
          <c:h val="5.5522549196243991E-2"/>
        </c:manualLayout>
      </c:layout>
      <c:overlay val="1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1"/>
        <c:ser>
          <c:idx val="1"/>
          <c:order val="0"/>
          <c:tx>
            <c:strRef>
              <c:f>TX!$F$1</c:f>
              <c:strCache>
                <c:ptCount val="1"/>
                <c:pt idx="0">
                  <c:v>Fegato Cad.</c:v>
                </c:pt>
              </c:strCache>
            </c:strRef>
          </c:tx>
          <c:spPr>
            <a:gradFill flip="none" rotWithShape="1">
              <a:gsLst>
                <a:gs pos="0">
                  <a:srgbClr val="7A3D00"/>
                </a:gs>
                <a:gs pos="96000">
                  <a:prstClr val="white"/>
                </a:gs>
              </a:gsLst>
              <a:lin ang="8100000" scaled="1"/>
              <a:tileRect/>
            </a:gra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TX!$A$21:$A$25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TX!$F$21:$F$25</c:f>
              <c:numCache>
                <c:formatCode>General</c:formatCode>
                <c:ptCount val="5"/>
                <c:pt idx="0">
                  <c:v>1019</c:v>
                </c:pt>
                <c:pt idx="1">
                  <c:v>986</c:v>
                </c:pt>
                <c:pt idx="2">
                  <c:v>998</c:v>
                </c:pt>
                <c:pt idx="3">
                  <c:v>1057</c:v>
                </c:pt>
                <c:pt idx="4">
                  <c:v>1067</c:v>
                </c:pt>
              </c:numCache>
            </c:numRef>
          </c:val>
        </c:ser>
        <c:ser>
          <c:idx val="0"/>
          <c:order val="1"/>
          <c:tx>
            <c:strRef>
              <c:f>TX!$G$1</c:f>
              <c:strCache>
                <c:ptCount val="1"/>
                <c:pt idx="0">
                  <c:v>Feagto Viv.</c:v>
                </c:pt>
              </c:strCache>
            </c:strRef>
          </c:tx>
          <c:spPr>
            <a:gradFill>
              <a:gsLst>
                <a:gs pos="0">
                  <a:schemeClr val="accent6">
                    <a:lumMod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8100000" scaled="0"/>
            </a:gra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TX!$A$21:$A$25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TX!$G$21:$G$25</c:f>
              <c:numCache>
                <c:formatCode>General</c:formatCode>
                <c:ptCount val="5"/>
                <c:pt idx="0">
                  <c:v>15</c:v>
                </c:pt>
                <c:pt idx="1">
                  <c:v>15</c:v>
                </c:pt>
                <c:pt idx="2">
                  <c:v>21</c:v>
                </c:pt>
                <c:pt idx="3">
                  <c:v>18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16446208"/>
        <c:axId val="101751552"/>
      </c:barChart>
      <c:catAx>
        <c:axId val="116446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1751552"/>
        <c:crosses val="autoZero"/>
        <c:auto val="1"/>
        <c:lblAlgn val="ctr"/>
        <c:lblOffset val="100"/>
        <c:noMultiLvlLbl val="0"/>
      </c:catAx>
      <c:valAx>
        <c:axId val="101751552"/>
        <c:scaling>
          <c:orientation val="minMax"/>
        </c:scaling>
        <c:delete val="1"/>
        <c:axPos val="l"/>
        <c:majorGridlines>
          <c:spPr>
            <a:ln w="12700">
              <a:solidFill>
                <a:sysClr val="windowText" lastClr="000000">
                  <a:tint val="75000"/>
                  <a:shade val="95000"/>
                  <a:satMod val="105000"/>
                </a:sysClr>
              </a:solidFill>
              <a:prstDash val="sysDot"/>
            </a:ln>
          </c:spPr>
        </c:majorGridlines>
        <c:numFmt formatCode="General" sourceLinked="1"/>
        <c:majorTickMark val="out"/>
        <c:minorTickMark val="none"/>
        <c:tickLblPos val="none"/>
        <c:crossAx val="116446208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8.878571485308951E-3"/>
          <c:y val="3.8883939487651571E-2"/>
          <c:w val="0.12073503706285474"/>
          <c:h val="0.12656457312914626"/>
        </c:manualLayout>
      </c:layout>
      <c:overlay val="1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1"/>
        <c:ser>
          <c:idx val="1"/>
          <c:order val="0"/>
          <c:tx>
            <c:strRef>
              <c:f>TX!$J$1</c:f>
              <c:strCache>
                <c:ptCount val="1"/>
                <c:pt idx="0">
                  <c:v>TX Cuore</c:v>
                </c:pt>
              </c:strCache>
            </c:strRef>
          </c:tx>
          <c:spPr>
            <a:gradFill flip="none" rotWithShape="1">
              <a:gsLst>
                <a:gs pos="0">
                  <a:srgbClr val="C00000"/>
                </a:gs>
                <a:gs pos="96000">
                  <a:prstClr val="white"/>
                </a:gs>
              </a:gsLst>
              <a:lin ang="8100000" scaled="1"/>
              <a:tileRect/>
            </a:gra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TX!$A$2:$A$25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TX!$J$2:$J$25</c:f>
              <c:numCache>
                <c:formatCode>General</c:formatCode>
                <c:ptCount val="24"/>
                <c:pt idx="0">
                  <c:v>243</c:v>
                </c:pt>
                <c:pt idx="1">
                  <c:v>229</c:v>
                </c:pt>
                <c:pt idx="2">
                  <c:v>302</c:v>
                </c:pt>
                <c:pt idx="3">
                  <c:v>390</c:v>
                </c:pt>
                <c:pt idx="4">
                  <c:v>348</c:v>
                </c:pt>
                <c:pt idx="5">
                  <c:v>373</c:v>
                </c:pt>
                <c:pt idx="6">
                  <c:v>337</c:v>
                </c:pt>
                <c:pt idx="7">
                  <c:v>337</c:v>
                </c:pt>
                <c:pt idx="8">
                  <c:v>298</c:v>
                </c:pt>
                <c:pt idx="9">
                  <c:v>316</c:v>
                </c:pt>
                <c:pt idx="10">
                  <c:v>312</c:v>
                </c:pt>
                <c:pt idx="11">
                  <c:v>317</c:v>
                </c:pt>
                <c:pt idx="12">
                  <c:v>353</c:v>
                </c:pt>
                <c:pt idx="13">
                  <c:v>344</c:v>
                </c:pt>
                <c:pt idx="14">
                  <c:v>344</c:v>
                </c:pt>
                <c:pt idx="15">
                  <c:v>311</c:v>
                </c:pt>
                <c:pt idx="16">
                  <c:v>326</c:v>
                </c:pt>
                <c:pt idx="17">
                  <c:v>355</c:v>
                </c:pt>
                <c:pt idx="18">
                  <c:v>273</c:v>
                </c:pt>
                <c:pt idx="19">
                  <c:v>278</c:v>
                </c:pt>
                <c:pt idx="20">
                  <c:v>231</c:v>
                </c:pt>
                <c:pt idx="21">
                  <c:v>219</c:v>
                </c:pt>
                <c:pt idx="22">
                  <c:v>227</c:v>
                </c:pt>
                <c:pt idx="23">
                  <c:v>246</c:v>
                </c:pt>
              </c:numCache>
            </c:numRef>
          </c:val>
        </c:ser>
        <c:ser>
          <c:idx val="0"/>
          <c:order val="1"/>
          <c:tx>
            <c:strRef>
              <c:f>TX!$AB$1</c:f>
              <c:strCache>
                <c:ptCount val="1"/>
                <c:pt idx="0">
                  <c:v>Cuore Artificiale</c:v>
                </c:pt>
              </c:strCache>
            </c:strRef>
          </c:tx>
          <c:spPr>
            <a:gradFill>
              <a:gsLst>
                <a:gs pos="0">
                  <a:srgbClr val="F79646">
                    <a:lumMod val="75000"/>
                  </a:srgbClr>
                </a:gs>
                <a:gs pos="96000">
                  <a:prstClr val="white"/>
                </a:gs>
              </a:gsLst>
              <a:lin ang="8100000" scaled="1"/>
            </a:gradFill>
          </c:spPr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TX!$AB$2:$AB$25</c:f>
              <c:numCache>
                <c:formatCode>General</c:formatCode>
                <c:ptCount val="24"/>
                <c:pt idx="18">
                  <c:v>62</c:v>
                </c:pt>
                <c:pt idx="19">
                  <c:v>77</c:v>
                </c:pt>
                <c:pt idx="20">
                  <c:v>87</c:v>
                </c:pt>
                <c:pt idx="21">
                  <c:v>103</c:v>
                </c:pt>
                <c:pt idx="22">
                  <c:v>138</c:v>
                </c:pt>
                <c:pt idx="23">
                  <c:v>138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16752384"/>
        <c:axId val="116624192"/>
      </c:barChart>
      <c:catAx>
        <c:axId val="116752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6624192"/>
        <c:crosses val="autoZero"/>
        <c:auto val="1"/>
        <c:lblAlgn val="ctr"/>
        <c:lblOffset val="100"/>
        <c:noMultiLvlLbl val="0"/>
      </c:catAx>
      <c:valAx>
        <c:axId val="116624192"/>
        <c:scaling>
          <c:orientation val="minMax"/>
        </c:scaling>
        <c:delete val="1"/>
        <c:axPos val="l"/>
        <c:majorGridlines>
          <c:spPr>
            <a:ln w="12700">
              <a:solidFill>
                <a:sysClr val="windowText" lastClr="000000">
                  <a:tint val="75000"/>
                  <a:shade val="95000"/>
                  <a:satMod val="105000"/>
                </a:sysClr>
              </a:solidFill>
              <a:prstDash val="sysDot"/>
            </a:ln>
          </c:spPr>
        </c:majorGridlines>
        <c:numFmt formatCode="General" sourceLinked="1"/>
        <c:majorTickMark val="out"/>
        <c:minorTickMark val="none"/>
        <c:tickLblPos val="none"/>
        <c:crossAx val="116752384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1.4511029715618096E-2"/>
          <c:y val="2.9723210203209692E-2"/>
          <c:w val="0.27442718567148167"/>
          <c:h val="4.2141553418435028E-2"/>
        </c:manualLayout>
      </c:layout>
      <c:overlay val="1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0.59091</cdr:x>
      <cdr:y>0.7284</cdr:y>
    </cdr:from>
    <cdr:to>
      <cdr:x>0.70357</cdr:x>
      <cdr:y>0.79824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4689991" y="3547552"/>
          <a:ext cx="894171" cy="3401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it-IT" sz="1400" b="1" dirty="0" smtClean="0"/>
            <a:t>15137</a:t>
          </a:r>
          <a:endParaRPr lang="it-IT" sz="1400" b="1" dirty="0"/>
        </a:p>
      </cdr:txBody>
    </cdr:sp>
  </cdr:relSizeAnchor>
  <cdr:relSizeAnchor xmlns:cdr="http://schemas.openxmlformats.org/drawingml/2006/chartDrawing">
    <cdr:from>
      <cdr:x>0.36364</cdr:x>
      <cdr:y>0.80247</cdr:y>
    </cdr:from>
    <cdr:to>
      <cdr:x>0.4763</cdr:x>
      <cdr:y>0.8676</cdr:y>
    </cdr:to>
    <cdr:sp macro="" textlink="">
      <cdr:nvSpPr>
        <cdr:cNvPr id="3" name="CasellaDiTesto 1"/>
        <cdr:cNvSpPr txBox="1"/>
      </cdr:nvSpPr>
      <cdr:spPr>
        <a:xfrm xmlns:a="http://schemas.openxmlformats.org/drawingml/2006/main">
          <a:off x="2886144" y="3908320"/>
          <a:ext cx="894171" cy="3172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400" b="1" dirty="0" smtClean="0"/>
            <a:t>5648</a:t>
          </a:r>
          <a:endParaRPr lang="it-IT" sz="1400" b="1" dirty="0"/>
        </a:p>
      </cdr:txBody>
    </cdr:sp>
  </cdr:relSizeAnchor>
  <cdr:relSizeAnchor xmlns:cdr="http://schemas.openxmlformats.org/drawingml/2006/chartDrawing">
    <cdr:from>
      <cdr:x>0.14394</cdr:x>
      <cdr:y>0.80247</cdr:y>
    </cdr:from>
    <cdr:to>
      <cdr:x>0.2566</cdr:x>
      <cdr:y>0.8676</cdr:y>
    </cdr:to>
    <cdr:sp macro="" textlink="">
      <cdr:nvSpPr>
        <cdr:cNvPr id="4" name="CasellaDiTesto 1"/>
        <cdr:cNvSpPr txBox="1"/>
      </cdr:nvSpPr>
      <cdr:spPr>
        <a:xfrm xmlns:a="http://schemas.openxmlformats.org/drawingml/2006/main">
          <a:off x="1142432" y="3908320"/>
          <a:ext cx="894171" cy="3172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400" b="1" dirty="0" smtClean="0"/>
            <a:t>4076</a:t>
          </a:r>
          <a:endParaRPr lang="it-IT" sz="14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C69627-EE8F-45AD-93BE-C90AC8972852}" type="datetimeFigureOut">
              <a:rPr lang="it-IT" smtClean="0"/>
              <a:t>15/02/2016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975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9EF98-6FB6-456E-BD0A-E9B49AC83C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6933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412"/>
          </a:xfrm>
          <a:prstGeom prst="rect">
            <a:avLst/>
          </a:prstGeom>
        </p:spPr>
        <p:txBody>
          <a:bodyPr vert="horz" lIns="94848" tIns="47424" rIns="94848" bIns="47424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7" y="0"/>
            <a:ext cx="2945659" cy="496412"/>
          </a:xfrm>
          <a:prstGeom prst="rect">
            <a:avLst/>
          </a:prstGeom>
        </p:spPr>
        <p:txBody>
          <a:bodyPr vert="horz" lIns="94848" tIns="47424" rIns="94848" bIns="47424" rtlCol="0"/>
          <a:lstStyle>
            <a:lvl1pPr algn="r">
              <a:defRPr sz="1200"/>
            </a:lvl1pPr>
          </a:lstStyle>
          <a:p>
            <a:fld id="{3731CA86-5183-4FBA-8ECE-A130D3829698}" type="datetimeFigureOut">
              <a:rPr lang="it-IT" smtClean="0"/>
              <a:pPr/>
              <a:t>15/02/2016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48" tIns="47424" rIns="94848" bIns="4742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4848" tIns="47424" rIns="94848" bIns="4742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4" y="9430092"/>
            <a:ext cx="2945659" cy="496412"/>
          </a:xfrm>
          <a:prstGeom prst="rect">
            <a:avLst/>
          </a:prstGeom>
        </p:spPr>
        <p:txBody>
          <a:bodyPr vert="horz" lIns="94848" tIns="47424" rIns="94848" bIns="47424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7" y="9430092"/>
            <a:ext cx="2945659" cy="496412"/>
          </a:xfrm>
          <a:prstGeom prst="rect">
            <a:avLst/>
          </a:prstGeom>
        </p:spPr>
        <p:txBody>
          <a:bodyPr vert="horz" lIns="94848" tIns="47424" rIns="94848" bIns="47424" rtlCol="0" anchor="b"/>
          <a:lstStyle>
            <a:lvl1pPr algn="r">
              <a:defRPr sz="1200"/>
            </a:lvl1pPr>
          </a:lstStyle>
          <a:p>
            <a:fld id="{9C1E3A83-38AB-451C-8FE8-0FB21C60AC5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763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C501830-6647-41FD-8FB2-2EADB57C91CA}" type="slidenum">
              <a:rPr lang="it-IT" smtClean="0"/>
              <a:pPr/>
              <a:t>13</a:t>
            </a:fld>
            <a:endParaRPr lang="it-IT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6125"/>
            <a:ext cx="4964112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7937" y="4715908"/>
            <a:ext cx="4981815" cy="4467701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3F0F1A-F780-4B1F-933A-10AA6F7FA8D7}" type="slidenum">
              <a:rPr lang="it-IT" smtClean="0"/>
              <a:pPr/>
              <a:t>14</a:t>
            </a:fld>
            <a:endParaRPr lang="it-IT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6125"/>
            <a:ext cx="4964113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7937" y="4715908"/>
            <a:ext cx="4981815" cy="4467701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/0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 userDrawn="1"/>
        </p:nvSpPr>
        <p:spPr bwMode="auto">
          <a:xfrm>
            <a:off x="5364088" y="6581001"/>
            <a:ext cx="37799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200" b="1" i="1" dirty="0" smtClean="0">
                <a:latin typeface="Calibri" pitchFamily="34" charset="0"/>
              </a:rPr>
              <a:t>* Dati  preliminari al 31</a:t>
            </a:r>
            <a:r>
              <a:rPr lang="it-IT" sz="1200" b="1" i="1" baseline="0" dirty="0" smtClean="0">
                <a:latin typeface="Calibri" pitchFamily="34" charset="0"/>
              </a:rPr>
              <a:t> Dicembre </a:t>
            </a:r>
            <a:r>
              <a:rPr lang="it-IT" sz="1200" b="1" i="1" dirty="0" smtClean="0">
                <a:latin typeface="Calibri" pitchFamily="34" charset="0"/>
              </a:rPr>
              <a:t>2015</a:t>
            </a:r>
            <a:endParaRPr lang="it-IT" sz="1200" b="1" i="1" dirty="0">
              <a:latin typeface="Calibri" pitchFamily="34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 userDrawn="1"/>
        </p:nvSpPr>
        <p:spPr bwMode="auto">
          <a:xfrm>
            <a:off x="107504" y="6591072"/>
            <a:ext cx="2938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b="1" i="1" dirty="0" smtClean="0">
                <a:latin typeface="Calibri" pitchFamily="34" charset="0"/>
              </a:rPr>
              <a:t>Fonte dati:</a:t>
            </a:r>
            <a:r>
              <a:rPr lang="it-IT" sz="1200" b="1" i="1" baseline="0" dirty="0" smtClean="0">
                <a:latin typeface="Calibri" pitchFamily="34" charset="0"/>
              </a:rPr>
              <a:t> Report CRT</a:t>
            </a:r>
            <a:endParaRPr lang="it-IT" sz="1200" b="1" i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ayout dati S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977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Di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5194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 userDrawn="1"/>
        </p:nvSpPr>
        <p:spPr>
          <a:xfrm>
            <a:off x="7236296" y="6550223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i="1" u="none" dirty="0" smtClean="0">
                <a:latin typeface="Arial" pitchFamily="34" charset="0"/>
                <a:cs typeface="Arial" pitchFamily="34" charset="0"/>
              </a:rPr>
              <a:t>Fonte Dati: SIT</a:t>
            </a:r>
            <a:endParaRPr lang="it-IT" sz="1400" b="1" i="1" u="none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795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0" y="0"/>
            <a:ext cx="9144000" cy="668338"/>
            <a:chOff x="0" y="-16"/>
            <a:chExt cx="5760" cy="543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0" y="-16"/>
              <a:ext cx="5760" cy="543"/>
            </a:xfrm>
            <a:prstGeom prst="rect">
              <a:avLst/>
            </a:prstGeom>
            <a:gradFill rotWithShape="1">
              <a:gsLst>
                <a:gs pos="0">
                  <a:srgbClr val="FF7C80">
                    <a:gamma/>
                    <a:tint val="10196"/>
                    <a:invGamma/>
                  </a:srgbClr>
                </a:gs>
                <a:gs pos="100000">
                  <a:srgbClr val="FF7C80"/>
                </a:gs>
              </a:gsLst>
              <a:path path="shape">
                <a:fillToRect l="50000" t="50000" r="50000" b="50000"/>
              </a:path>
            </a:gradFill>
            <a:ln w="25400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249" y="0"/>
              <a:ext cx="5262" cy="506"/>
            </a:xfrm>
            <a:prstGeom prst="rect">
              <a:avLst/>
            </a:prstGeom>
            <a:blipFill dpi="0" rotWithShape="1">
              <a:blip r:embed="rId6" cstate="print">
                <a:alphaModFix amt="60000"/>
              </a:blip>
              <a:srcRect/>
              <a:stretch>
                <a:fillRect b="-367939"/>
              </a:stretch>
            </a:blip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t-IT"/>
            </a:p>
          </p:txBody>
        </p:sp>
      </p:grp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28625" y="0"/>
            <a:ext cx="8207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SIT – Sistema Informativo Trapianti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6572250"/>
            <a:ext cx="9144000" cy="312738"/>
          </a:xfrm>
          <a:prstGeom prst="rect">
            <a:avLst/>
          </a:prstGeom>
          <a:gradFill rotWithShape="1">
            <a:gsLst>
              <a:gs pos="0">
                <a:srgbClr val="FF7C80">
                  <a:gamma/>
                  <a:tint val="0"/>
                  <a:invGamma/>
                </a:srgbClr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pic>
        <p:nvPicPr>
          <p:cNvPr id="12" name="Immagine 18" descr="RNT-logo_trasparente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86250" y="6572250"/>
            <a:ext cx="642938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Connettore 1 12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  <a:ln w="254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1805544"/>
            <a:ext cx="9144000" cy="480131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Registrazione della dichiarazione di volontà al momento del rilascio della carta d’identità</a:t>
            </a:r>
          </a:p>
          <a:p>
            <a:pPr algn="ctr">
              <a:defRPr/>
            </a:pPr>
            <a:endParaRPr lang="it-IT" sz="48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r>
              <a:rPr lang="it-IT" sz="48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-Aggiornamento al 2015-</a:t>
            </a:r>
          </a:p>
          <a:p>
            <a:pPr algn="ctr">
              <a:defRPr/>
            </a:pPr>
            <a:endParaRPr lang="it-IT" sz="66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975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7082817"/>
              </p:ext>
            </p:extLst>
          </p:nvPr>
        </p:nvGraphicFramePr>
        <p:xfrm>
          <a:off x="1024448" y="1204264"/>
          <a:ext cx="6944339" cy="5261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0" y="612552"/>
            <a:ext cx="9067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3200" b="1" dirty="0">
                <a:latin typeface="+mn-lt"/>
              </a:rPr>
              <a:t>Attività di donazione  </a:t>
            </a:r>
            <a:r>
              <a:rPr lang="it-IT" sz="3200" b="1" dirty="0" smtClean="0">
                <a:latin typeface="+mn-lt"/>
              </a:rPr>
              <a:t>2002 – 2015*</a:t>
            </a:r>
            <a:endParaRPr lang="it-IT" sz="3200" b="1" dirty="0">
              <a:latin typeface="+mn-lt"/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31768" y="1285860"/>
            <a:ext cx="2115496" cy="469900"/>
            <a:chOff x="216" y="911"/>
            <a:chExt cx="3256" cy="296"/>
          </a:xfrm>
          <a:noFill/>
        </p:grpSpPr>
        <p:sp>
          <p:nvSpPr>
            <p:cNvPr id="6" name="Text Box 22"/>
            <p:cNvSpPr txBox="1">
              <a:spLocks noChangeArrowheads="1"/>
            </p:cNvSpPr>
            <p:nvPr/>
          </p:nvSpPr>
          <p:spPr bwMode="auto">
            <a:xfrm>
              <a:off x="216" y="912"/>
              <a:ext cx="3256" cy="29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it-IT" sz="2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itchFamily="34" charset="0"/>
                </a:rPr>
                <a:t> </a:t>
              </a:r>
              <a:r>
                <a:rPr lang="it-IT" sz="2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itchFamily="34" charset="0"/>
                </a:rPr>
                <a:t> Donatori</a:t>
              </a:r>
              <a:endParaRPr lang="it-IT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7" name="Rettangolo arrotondato 6"/>
            <p:cNvSpPr>
              <a:spLocks noChangeArrowheads="1"/>
            </p:cNvSpPr>
            <p:nvPr/>
          </p:nvSpPr>
          <p:spPr bwMode="auto">
            <a:xfrm>
              <a:off x="249" y="911"/>
              <a:ext cx="3200" cy="296"/>
            </a:xfrm>
            <a:prstGeom prst="roundRect">
              <a:avLst>
                <a:gd name="adj" fmla="val 16667"/>
              </a:avLst>
            </a:prstGeom>
            <a:grpFill/>
            <a:ln w="25400" algn="ctr">
              <a:solidFill>
                <a:srgbClr val="C00000"/>
              </a:solidFill>
              <a:round/>
              <a:headEnd/>
              <a:tailEnd/>
            </a:ln>
            <a:effectLst>
              <a:outerShdw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it-IT">
                <a:solidFill>
                  <a:schemeClr val="dk1"/>
                </a:solidFill>
                <a:latin typeface="+mn-lt"/>
              </a:endParaRPr>
            </a:p>
          </p:txBody>
        </p:sp>
      </p:grpSp>
      <p:sp>
        <p:nvSpPr>
          <p:cNvPr id="8" name="Rettangolo 7"/>
          <p:cNvSpPr/>
          <p:nvPr/>
        </p:nvSpPr>
        <p:spPr>
          <a:xfrm>
            <a:off x="7235336" y="6579297"/>
            <a:ext cx="19086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it-IT" sz="1200" b="1" i="1" dirty="0">
                <a:latin typeface="Calibri" pitchFamily="34" charset="0"/>
              </a:rPr>
              <a:t>* </a:t>
            </a:r>
            <a:r>
              <a:rPr lang="it-IT" sz="1200" b="1" i="1" dirty="0" smtClean="0">
                <a:latin typeface="Calibri" pitchFamily="34" charset="0"/>
              </a:rPr>
              <a:t>Fonte Dati CNT operativo</a:t>
            </a:r>
            <a:endParaRPr lang="it-IT" sz="1200" b="1" i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269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9928767"/>
              </p:ext>
            </p:extLst>
          </p:nvPr>
        </p:nvGraphicFramePr>
        <p:xfrm>
          <a:off x="543424" y="2046056"/>
          <a:ext cx="7997024" cy="4250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Box 22"/>
          <p:cNvSpPr txBox="1">
            <a:spLocks noChangeArrowheads="1"/>
          </p:cNvSpPr>
          <p:nvPr/>
        </p:nvSpPr>
        <p:spPr bwMode="auto">
          <a:xfrm>
            <a:off x="0" y="612552"/>
            <a:ext cx="9067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3200" b="1" dirty="0">
                <a:latin typeface="+mn-lt"/>
              </a:rPr>
              <a:t>Attività di donazione  1992 </a:t>
            </a:r>
            <a:r>
              <a:rPr lang="it-IT" sz="3200" b="1" dirty="0" smtClean="0">
                <a:latin typeface="+mn-lt"/>
              </a:rPr>
              <a:t>– 2015*</a:t>
            </a:r>
            <a:endParaRPr lang="it-IT" sz="3200" b="1" dirty="0">
              <a:latin typeface="+mn-lt"/>
            </a:endParaRP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31768" y="1285860"/>
            <a:ext cx="3340100" cy="469900"/>
            <a:chOff x="216" y="911"/>
            <a:chExt cx="3256" cy="296"/>
          </a:xfrm>
          <a:noFill/>
        </p:grpSpPr>
        <p:sp>
          <p:nvSpPr>
            <p:cNvPr id="5" name="Text Box 22"/>
            <p:cNvSpPr txBox="1">
              <a:spLocks noChangeArrowheads="1"/>
            </p:cNvSpPr>
            <p:nvPr/>
          </p:nvSpPr>
          <p:spPr bwMode="auto">
            <a:xfrm>
              <a:off x="216" y="912"/>
              <a:ext cx="3256" cy="29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it-IT" sz="2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itchFamily="34" charset="0"/>
                </a:rPr>
                <a:t>Donatori Utilizzati</a:t>
              </a:r>
              <a:endParaRPr lang="it-IT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" name="Rettangolo arrotondato 5"/>
            <p:cNvSpPr>
              <a:spLocks noChangeArrowheads="1"/>
            </p:cNvSpPr>
            <p:nvPr/>
          </p:nvSpPr>
          <p:spPr bwMode="auto">
            <a:xfrm>
              <a:off x="249" y="911"/>
              <a:ext cx="3200" cy="296"/>
            </a:xfrm>
            <a:prstGeom prst="roundRect">
              <a:avLst>
                <a:gd name="adj" fmla="val 16667"/>
              </a:avLst>
            </a:prstGeom>
            <a:grpFill/>
            <a:ln w="25400" algn="ctr">
              <a:solidFill>
                <a:srgbClr val="C00000"/>
              </a:solidFill>
              <a:round/>
              <a:headEnd/>
              <a:tailEnd/>
            </a:ln>
            <a:effectLst>
              <a:outerShdw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it-IT">
                <a:solidFill>
                  <a:schemeClr val="dk1"/>
                </a:solidFill>
                <a:latin typeface="+mn-lt"/>
              </a:endParaRPr>
            </a:p>
          </p:txBody>
        </p:sp>
      </p:grpSp>
      <p:sp>
        <p:nvSpPr>
          <p:cNvPr id="11" name="Rettangolo 10"/>
          <p:cNvSpPr/>
          <p:nvPr/>
        </p:nvSpPr>
        <p:spPr>
          <a:xfrm>
            <a:off x="7235336" y="6579297"/>
            <a:ext cx="19086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it-IT" sz="1200" b="1" i="1" dirty="0">
                <a:latin typeface="Calibri" pitchFamily="34" charset="0"/>
              </a:rPr>
              <a:t>* </a:t>
            </a:r>
            <a:r>
              <a:rPr lang="it-IT" sz="1200" b="1" i="1" dirty="0" smtClean="0">
                <a:latin typeface="Calibri" pitchFamily="34" charset="0"/>
              </a:rPr>
              <a:t>Fonte Dati CNT operativo</a:t>
            </a:r>
            <a:endParaRPr lang="it-IT" sz="1200" b="1" i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936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964991" y="1355715"/>
            <a:ext cx="2725737" cy="4000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000" b="1" i="1" dirty="0">
                <a:latin typeface="Calibri" pitchFamily="34" charset="0"/>
              </a:rPr>
              <a:t>Anno </a:t>
            </a:r>
            <a:r>
              <a:rPr lang="it-IT" sz="2000" b="1" i="1" dirty="0" smtClean="0">
                <a:latin typeface="Calibri" pitchFamily="34" charset="0"/>
              </a:rPr>
              <a:t>2014: 23,2</a:t>
            </a:r>
            <a:endParaRPr lang="it-IT" sz="2000" b="1" i="1" dirty="0">
              <a:latin typeface="Calibri" pitchFamily="34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0" y="612552"/>
            <a:ext cx="9067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2800" b="1" dirty="0">
                <a:latin typeface="+mj-lt"/>
              </a:rPr>
              <a:t>Confronto Donatori </a:t>
            </a:r>
            <a:r>
              <a:rPr lang="it-IT" sz="2800" b="1" dirty="0" smtClean="0">
                <a:latin typeface="+mj-lt"/>
              </a:rPr>
              <a:t>PMP - 2014 </a:t>
            </a:r>
            <a:r>
              <a:rPr lang="it-IT" sz="2800" b="1" dirty="0">
                <a:latin typeface="+mj-lt"/>
              </a:rPr>
              <a:t>vs </a:t>
            </a:r>
            <a:r>
              <a:rPr lang="it-IT" sz="2800" b="1" dirty="0" smtClean="0">
                <a:latin typeface="+mj-lt"/>
              </a:rPr>
              <a:t>2015*</a:t>
            </a:r>
            <a:endParaRPr lang="it-IT" sz="2800" b="1" dirty="0">
              <a:latin typeface="+mj-lt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076056" y="1355715"/>
            <a:ext cx="2725737" cy="4000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000" b="1" i="1" dirty="0">
                <a:latin typeface="Calibri" pitchFamily="34" charset="0"/>
              </a:rPr>
              <a:t>Anno </a:t>
            </a:r>
            <a:r>
              <a:rPr lang="it-IT" sz="2000" b="1" i="1" dirty="0" smtClean="0">
                <a:latin typeface="Calibri" pitchFamily="34" charset="0"/>
              </a:rPr>
              <a:t>2015: 22,7</a:t>
            </a:r>
            <a:endParaRPr lang="it-IT" sz="2000" b="1" i="1" dirty="0">
              <a:latin typeface="Calibri" pitchFamily="34" charset="0"/>
            </a:endParaRPr>
          </a:p>
        </p:txBody>
      </p:sp>
      <p:pic>
        <p:nvPicPr>
          <p:cNvPr id="7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00" y="2016000"/>
            <a:ext cx="4176000" cy="42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1600" y="1994400"/>
            <a:ext cx="4176000" cy="42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841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00" y="2106184"/>
            <a:ext cx="4176000" cy="42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824164" y="1313651"/>
            <a:ext cx="3286116" cy="495386"/>
            <a:chOff x="216" y="888"/>
            <a:chExt cx="3256" cy="550"/>
          </a:xfrm>
          <a:noFill/>
        </p:grpSpPr>
        <p:sp>
          <p:nvSpPr>
            <p:cNvPr id="15" name="Text Box 22"/>
            <p:cNvSpPr txBox="1">
              <a:spLocks noChangeArrowheads="1"/>
            </p:cNvSpPr>
            <p:nvPr/>
          </p:nvSpPr>
          <p:spPr bwMode="auto">
            <a:xfrm>
              <a:off x="216" y="888"/>
              <a:ext cx="3256" cy="5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itchFamily="34" charset="0"/>
                </a:rPr>
                <a:t> </a:t>
              </a:r>
              <a:r>
                <a:rPr lang="it-IT" sz="2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itchFamily="34" charset="0"/>
                </a:rPr>
                <a:t>Anno 2014: 31,0 %</a:t>
              </a:r>
              <a:endParaRPr lang="it-IT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6" name="Rettangolo arrotondato 15"/>
            <p:cNvSpPr>
              <a:spLocks noChangeArrowheads="1"/>
            </p:cNvSpPr>
            <p:nvPr/>
          </p:nvSpPr>
          <p:spPr bwMode="auto">
            <a:xfrm>
              <a:off x="249" y="911"/>
              <a:ext cx="3200" cy="527"/>
            </a:xfrm>
            <a:prstGeom prst="roundRect">
              <a:avLst>
                <a:gd name="adj" fmla="val 16667"/>
              </a:avLst>
            </a:prstGeom>
            <a:grpFill/>
            <a:ln w="25400" algn="ctr">
              <a:solidFill>
                <a:srgbClr val="C00000"/>
              </a:solidFill>
              <a:round/>
              <a:headEnd/>
              <a:tailEnd/>
            </a:ln>
            <a:effectLst>
              <a:outerShdw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it-IT">
                <a:solidFill>
                  <a:schemeClr val="dk1"/>
                </a:solidFill>
                <a:latin typeface="+mn-lt"/>
              </a:endParaRPr>
            </a:p>
          </p:txBody>
        </p:sp>
      </p:grp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0" y="601524"/>
            <a:ext cx="9067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2800" b="1" dirty="0">
                <a:latin typeface="+mj-lt"/>
              </a:rPr>
              <a:t>Confronto </a:t>
            </a:r>
            <a:r>
              <a:rPr lang="it-IT" sz="2800" b="1" dirty="0" smtClean="0">
                <a:latin typeface="+mj-lt"/>
              </a:rPr>
              <a:t>Opposizioni 2014 </a:t>
            </a:r>
            <a:r>
              <a:rPr lang="it-IT" sz="2800" b="1" dirty="0">
                <a:latin typeface="+mj-lt"/>
              </a:rPr>
              <a:t>vs </a:t>
            </a:r>
            <a:r>
              <a:rPr lang="it-IT" sz="2800" b="1" dirty="0" smtClean="0">
                <a:latin typeface="+mj-lt"/>
              </a:rPr>
              <a:t>2015*</a:t>
            </a:r>
            <a:endParaRPr lang="it-IT" sz="2800" b="1" dirty="0">
              <a:latin typeface="+mj-lt"/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8" y="5464894"/>
            <a:ext cx="1414463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" name="Group 15"/>
          <p:cNvGrpSpPr>
            <a:grpSpLocks/>
          </p:cNvGrpSpPr>
          <p:nvPr/>
        </p:nvGrpSpPr>
        <p:grpSpPr bwMode="auto">
          <a:xfrm>
            <a:off x="5102308" y="1340768"/>
            <a:ext cx="3286116" cy="495386"/>
            <a:chOff x="216" y="888"/>
            <a:chExt cx="3256" cy="550"/>
          </a:xfrm>
          <a:noFill/>
        </p:grpSpPr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216" y="888"/>
              <a:ext cx="3256" cy="5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itchFamily="34" charset="0"/>
                </a:rPr>
                <a:t> </a:t>
              </a:r>
              <a:r>
                <a:rPr lang="it-IT" sz="2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itchFamily="34" charset="0"/>
                </a:rPr>
                <a:t>Anno 2015: 30,6 %</a:t>
              </a:r>
              <a:endParaRPr lang="it-IT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5" name="Rettangolo arrotondato 24"/>
            <p:cNvSpPr>
              <a:spLocks noChangeArrowheads="1"/>
            </p:cNvSpPr>
            <p:nvPr/>
          </p:nvSpPr>
          <p:spPr bwMode="auto">
            <a:xfrm>
              <a:off x="249" y="911"/>
              <a:ext cx="3200" cy="527"/>
            </a:xfrm>
            <a:prstGeom prst="roundRect">
              <a:avLst>
                <a:gd name="adj" fmla="val 16667"/>
              </a:avLst>
            </a:prstGeom>
            <a:grpFill/>
            <a:ln w="25400" algn="ctr">
              <a:solidFill>
                <a:srgbClr val="C00000"/>
              </a:solidFill>
              <a:round/>
              <a:headEnd/>
              <a:tailEnd/>
            </a:ln>
            <a:effectLst>
              <a:outerShdw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it-IT">
                <a:solidFill>
                  <a:schemeClr val="dk1"/>
                </a:solidFill>
                <a:latin typeface="+mn-lt"/>
              </a:endParaRPr>
            </a:p>
          </p:txBody>
        </p:sp>
      </p:grpSp>
      <p:pic>
        <p:nvPicPr>
          <p:cNvPr id="7170" name="Picture 2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1600" y="1994400"/>
            <a:ext cx="4176000" cy="42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1000125" y="612552"/>
            <a:ext cx="72866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3200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Trapianto di RENE – Anni </a:t>
            </a:r>
            <a:r>
              <a:rPr lang="it-IT" sz="32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1992-2015*</a:t>
            </a:r>
            <a:endParaRPr lang="it-IT" sz="3200" b="1" dirty="0">
              <a:ln w="1905"/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15" name="Rettangolo arrotondato 14"/>
          <p:cNvSpPr>
            <a:spLocks noChangeArrowheads="1"/>
          </p:cNvSpPr>
          <p:nvPr/>
        </p:nvSpPr>
        <p:spPr bwMode="auto">
          <a:xfrm>
            <a:off x="285751" y="1428750"/>
            <a:ext cx="1549946" cy="56009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algn="ctr">
            <a:solidFill>
              <a:schemeClr val="accent3">
                <a:lumMod val="50000"/>
              </a:schemeClr>
            </a:solidFill>
            <a:round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it-IT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323528" y="1412776"/>
            <a:ext cx="151216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Incluse tutte le combinazioni</a:t>
            </a:r>
            <a:endParaRPr lang="it-IT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6234759"/>
              </p:ext>
            </p:extLst>
          </p:nvPr>
        </p:nvGraphicFramePr>
        <p:xfrm>
          <a:off x="663680" y="2024809"/>
          <a:ext cx="8173064" cy="4290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4117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Text Box 2"/>
          <p:cNvSpPr txBox="1">
            <a:spLocks noChangeArrowheads="1"/>
          </p:cNvSpPr>
          <p:nvPr/>
        </p:nvSpPr>
        <p:spPr bwMode="auto">
          <a:xfrm>
            <a:off x="0" y="612552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3200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Trapianti di FEGATO – Anni </a:t>
            </a:r>
            <a:r>
              <a:rPr lang="it-IT" sz="32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1992-2015*</a:t>
            </a:r>
            <a:endParaRPr lang="it-IT" sz="3200" b="1" dirty="0">
              <a:ln w="1905"/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grpSp>
        <p:nvGrpSpPr>
          <p:cNvPr id="12" name="Gruppo 11"/>
          <p:cNvGrpSpPr/>
          <p:nvPr/>
        </p:nvGrpSpPr>
        <p:grpSpPr>
          <a:xfrm>
            <a:off x="285751" y="1412776"/>
            <a:ext cx="1549946" cy="584775"/>
            <a:chOff x="285751" y="1412776"/>
            <a:chExt cx="1549946" cy="584775"/>
          </a:xfrm>
        </p:grpSpPr>
        <p:sp>
          <p:nvSpPr>
            <p:cNvPr id="13" name="Rettangolo arrotondato 12"/>
            <p:cNvSpPr>
              <a:spLocks noChangeArrowheads="1"/>
            </p:cNvSpPr>
            <p:nvPr/>
          </p:nvSpPr>
          <p:spPr bwMode="auto">
            <a:xfrm>
              <a:off x="285751" y="1428750"/>
              <a:ext cx="1549946" cy="56009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 algn="ctr">
              <a:solidFill>
                <a:schemeClr val="accent6">
                  <a:lumMod val="50000"/>
                </a:schemeClr>
              </a:solidFill>
              <a:round/>
              <a:headEnd/>
              <a:tailEnd/>
            </a:ln>
            <a:effectLst>
              <a:outerShdw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it-IT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323528" y="1412776"/>
              <a:ext cx="1512169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it-IT" sz="16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Incluse tutte le combinazioni</a:t>
              </a:r>
              <a:endParaRPr lang="it-IT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6817042"/>
              </p:ext>
            </p:extLst>
          </p:nvPr>
        </p:nvGraphicFramePr>
        <p:xfrm>
          <a:off x="783936" y="1997551"/>
          <a:ext cx="8057152" cy="4449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881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3" name="Text Box 3"/>
          <p:cNvSpPr txBox="1">
            <a:spLocks noChangeArrowheads="1"/>
          </p:cNvSpPr>
          <p:nvPr/>
        </p:nvSpPr>
        <p:spPr bwMode="auto">
          <a:xfrm>
            <a:off x="0" y="612552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3200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Trapianti di </a:t>
            </a:r>
            <a:r>
              <a:rPr lang="it-IT" sz="32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CUORE– </a:t>
            </a:r>
            <a:r>
              <a:rPr lang="it-IT" sz="3200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Anni </a:t>
            </a:r>
            <a:r>
              <a:rPr lang="it-IT" sz="32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1992-2015*</a:t>
            </a:r>
            <a:endParaRPr lang="it-IT" sz="3200" b="1" dirty="0">
              <a:ln w="1905"/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8" name="Rettangolo arrotondato 7"/>
          <p:cNvSpPr>
            <a:spLocks noChangeArrowheads="1"/>
          </p:cNvSpPr>
          <p:nvPr/>
        </p:nvSpPr>
        <p:spPr bwMode="auto">
          <a:xfrm>
            <a:off x="428625" y="1357313"/>
            <a:ext cx="1857375" cy="5715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algn="ctr">
            <a:solidFill>
              <a:srgbClr val="C00000"/>
            </a:solidFill>
            <a:round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428625" y="1357313"/>
            <a:ext cx="1857375" cy="584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Incluse tutte le combinazioni</a:t>
            </a: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6634670"/>
              </p:ext>
            </p:extLst>
          </p:nvPr>
        </p:nvGraphicFramePr>
        <p:xfrm>
          <a:off x="603552" y="2106184"/>
          <a:ext cx="7876767" cy="426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8179680" y="3241479"/>
            <a:ext cx="240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*</a:t>
            </a:r>
            <a:endParaRPr lang="it-IT" sz="14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03552" y="6270393"/>
            <a:ext cx="7275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 smtClean="0"/>
              <a:t>*Il dato 2015 degli innesti di cuore artificiale è stimato sulla base dell’anno precedente</a:t>
            </a: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76568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3" name="Text Box 3"/>
          <p:cNvSpPr txBox="1">
            <a:spLocks noChangeArrowheads="1"/>
          </p:cNvSpPr>
          <p:nvPr/>
        </p:nvSpPr>
        <p:spPr bwMode="auto">
          <a:xfrm>
            <a:off x="0" y="612552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3200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Trapianti di POLMONE – Anni </a:t>
            </a:r>
            <a:r>
              <a:rPr lang="it-IT" sz="32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1992-2015*</a:t>
            </a:r>
            <a:endParaRPr lang="it-IT" sz="3200" b="1" dirty="0">
              <a:ln w="1905"/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8" name="Rettangolo arrotondato 7"/>
          <p:cNvSpPr>
            <a:spLocks noChangeArrowheads="1"/>
          </p:cNvSpPr>
          <p:nvPr/>
        </p:nvSpPr>
        <p:spPr bwMode="auto">
          <a:xfrm>
            <a:off x="428625" y="1357313"/>
            <a:ext cx="1857375" cy="5715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algn="ctr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428625" y="1357313"/>
            <a:ext cx="1857375" cy="584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Incluse tutte le combinazioni</a:t>
            </a: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5860344"/>
              </p:ext>
            </p:extLst>
          </p:nvPr>
        </p:nvGraphicFramePr>
        <p:xfrm>
          <a:off x="603552" y="2106184"/>
          <a:ext cx="7756512" cy="4170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424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424879"/>
              </p:ext>
            </p:extLst>
          </p:nvPr>
        </p:nvGraphicFramePr>
        <p:xfrm>
          <a:off x="323528" y="2708920"/>
          <a:ext cx="1944218" cy="182880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215137"/>
                <a:gridCol w="729081"/>
              </a:tblGrid>
              <a:tr h="300033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Rene</a:t>
                      </a:r>
                      <a:endParaRPr lang="it-I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6765</a:t>
                      </a:r>
                      <a:r>
                        <a:rPr lang="it-IT" sz="1100" b="1" dirty="0" smtClean="0">
                          <a:solidFill>
                            <a:schemeClr val="tx1"/>
                          </a:solidFill>
                        </a:rPr>
                        <a:t>**</a:t>
                      </a:r>
                      <a:endParaRPr lang="it-IT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0033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Fegato</a:t>
                      </a:r>
                      <a:endParaRPr lang="it-I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  1072</a:t>
                      </a:r>
                      <a:endParaRPr lang="it-I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0033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Cuore</a:t>
                      </a:r>
                      <a:endParaRPr lang="it-I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  731</a:t>
                      </a:r>
                      <a:endParaRPr lang="it-I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0033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Polmone</a:t>
                      </a:r>
                      <a:endParaRPr lang="it-I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  383</a:t>
                      </a:r>
                      <a:endParaRPr lang="it-I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0033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Pancreas</a:t>
                      </a:r>
                      <a:endParaRPr lang="it-I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  248</a:t>
                      </a:r>
                      <a:endParaRPr lang="it-I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0033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Intestino</a:t>
                      </a:r>
                      <a:endParaRPr lang="it-I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    20</a:t>
                      </a:r>
                      <a:endParaRPr lang="it-I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ttangolo 2"/>
          <p:cNvSpPr/>
          <p:nvPr/>
        </p:nvSpPr>
        <p:spPr>
          <a:xfrm>
            <a:off x="827584" y="1268760"/>
            <a:ext cx="7560840" cy="12961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PAZIENTI in lista  d’attesa in ITALIA al 31/12/2015 : </a:t>
            </a:r>
          </a:p>
          <a:p>
            <a:pPr algn="ctr"/>
            <a:endParaRPr lang="it-IT" dirty="0"/>
          </a:p>
        </p:txBody>
      </p:sp>
      <p:sp>
        <p:nvSpPr>
          <p:cNvPr id="24" name="Rettangolo arrotondato 23"/>
          <p:cNvSpPr/>
          <p:nvPr/>
        </p:nvSpPr>
        <p:spPr>
          <a:xfrm>
            <a:off x="3779912" y="1988840"/>
            <a:ext cx="1080120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 smtClean="0">
                <a:solidFill>
                  <a:schemeClr val="tx2"/>
                </a:solidFill>
              </a:rPr>
              <a:t>9070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08795" y="4797152"/>
            <a:ext cx="1566113" cy="715089"/>
          </a:xfrm>
          <a:prstGeom prst="bracketPair">
            <a:avLst/>
          </a:prstGeom>
          <a:noFill/>
          <a:ln w="12700">
            <a:solidFill>
              <a:schemeClr val="accent1">
                <a:shade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Iscrizioni rene</a:t>
            </a:r>
          </a:p>
          <a:p>
            <a:pPr algn="ctr"/>
            <a:r>
              <a:rPr lang="it-IT" b="1" dirty="0" smtClean="0"/>
              <a:t>8433**</a:t>
            </a:r>
            <a:endParaRPr lang="it-IT" b="1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242784" y="5517232"/>
            <a:ext cx="2299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1" dirty="0" smtClean="0"/>
              <a:t>** Per il rene ogni paziente può avere   più di una iscrizione</a:t>
            </a:r>
            <a:endParaRPr lang="it-IT" sz="1200" b="1" i="1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935596" y="611977"/>
            <a:ext cx="73448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it-IT" sz="3200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Liste di Attesa al </a:t>
            </a:r>
            <a:r>
              <a:rPr lang="it-IT" sz="32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</a:rPr>
              <a:t>31 Dicembre </a:t>
            </a:r>
            <a:r>
              <a:rPr lang="it-IT" sz="32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2015*</a:t>
            </a:r>
            <a:endParaRPr lang="it-IT" sz="3200" b="1" dirty="0">
              <a:ln w="1905"/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984942"/>
              </p:ext>
            </p:extLst>
          </p:nvPr>
        </p:nvGraphicFramePr>
        <p:xfrm>
          <a:off x="2483768" y="2852936"/>
          <a:ext cx="5904656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594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1043604" y="611980"/>
            <a:ext cx="7344817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3200" b="1" i="0" u="none" strike="noStrike" kern="1200" cap="none" spc="0" baseline="0" dirty="0">
                <a:solidFill>
                  <a:srgbClr val="0D0D0D"/>
                </a:solidFill>
                <a:uFillTx/>
                <a:latin typeface="Calibri"/>
              </a:rPr>
              <a:t>Andamento Liste di Attesa 2002 -</a:t>
            </a:r>
            <a:r>
              <a:rPr lang="it-IT" sz="3200" b="1" i="0" u="none" strike="noStrike" kern="1200" cap="none" spc="0" baseline="0" dirty="0" smtClean="0">
                <a:solidFill>
                  <a:srgbClr val="0D0D0D"/>
                </a:solidFill>
                <a:uFillTx/>
                <a:latin typeface="Calibri"/>
              </a:rPr>
              <a:t>2015</a:t>
            </a:r>
            <a:endParaRPr lang="it-IT" sz="3200" b="1" i="0" u="none" strike="noStrike" kern="1200" cap="none" spc="0" baseline="0" dirty="0">
              <a:solidFill>
                <a:srgbClr val="0D0D0D"/>
              </a:solidFill>
              <a:uFillTx/>
              <a:latin typeface="Calibri"/>
            </a:endParaRPr>
          </a:p>
        </p:txBody>
      </p:sp>
      <p:sp>
        <p:nvSpPr>
          <p:cNvPr id="7" name="Text Box 4"/>
          <p:cNvSpPr txBox="1"/>
          <p:nvPr/>
        </p:nvSpPr>
        <p:spPr>
          <a:xfrm>
            <a:off x="2627784" y="1196748"/>
            <a:ext cx="3857625" cy="46196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i="1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Pazienti iscritti in lista  </a:t>
            </a: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9015242"/>
              </p:ext>
            </p:extLst>
          </p:nvPr>
        </p:nvGraphicFramePr>
        <p:xfrm>
          <a:off x="978980" y="1658712"/>
          <a:ext cx="7155231" cy="2924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7246040"/>
              </p:ext>
            </p:extLst>
          </p:nvPr>
        </p:nvGraphicFramePr>
        <p:xfrm>
          <a:off x="948916" y="3669512"/>
          <a:ext cx="7351020" cy="2927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512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046624" y="622343"/>
            <a:ext cx="511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Dichiarazioni di volontà registrate </a:t>
            </a:r>
            <a:endParaRPr lang="it-IT" sz="2400" b="1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6362329"/>
              </p:ext>
            </p:extLst>
          </p:nvPr>
        </p:nvGraphicFramePr>
        <p:xfrm>
          <a:off x="603552" y="1324520"/>
          <a:ext cx="7936896" cy="4870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72387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3975" y="663112"/>
            <a:ext cx="9036050" cy="571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  <a:t>Programma  Nazionale  Pediatrico</a:t>
            </a:r>
            <a:endParaRPr kumimoji="0" lang="it-IT" sz="32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074132" y="1861046"/>
            <a:ext cx="2952328" cy="400110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ctr"/>
            <a:r>
              <a:rPr lang="it-IT" sz="1800" b="1" u="none" dirty="0">
                <a:cs typeface="Arial" pitchFamily="34" charset="0"/>
              </a:rPr>
              <a:t>Totale</a:t>
            </a:r>
            <a:r>
              <a:rPr lang="it-IT" sz="1800" b="1" u="none" dirty="0"/>
              <a:t> Trapianti:  </a:t>
            </a:r>
            <a:r>
              <a:rPr lang="it-IT" sz="2000" b="1" u="none" dirty="0" smtClean="0"/>
              <a:t>2089</a:t>
            </a:r>
            <a:endParaRPr lang="it-IT" sz="2000" b="1" u="non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548" y="2444329"/>
            <a:ext cx="6539495" cy="393094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tangolo 2"/>
          <p:cNvSpPr/>
          <p:nvPr/>
        </p:nvSpPr>
        <p:spPr>
          <a:xfrm>
            <a:off x="1043608" y="1268413"/>
            <a:ext cx="6480720" cy="478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  <a:defRPr/>
            </a:pPr>
            <a:r>
              <a:rPr lang="it-IT" sz="2400" b="1" u="none" kern="0" dirty="0">
                <a:latin typeface="+mj-lt"/>
                <a:ea typeface="+mj-ea"/>
                <a:cs typeface="+mj-cs"/>
              </a:rPr>
              <a:t>Attività di Trapianto  2002 – 2015</a:t>
            </a:r>
          </a:p>
        </p:txBody>
      </p:sp>
    </p:spTree>
    <p:extLst>
      <p:ext uri="{BB962C8B-B14F-4D97-AF65-F5344CB8AC3E}">
        <p14:creationId xmlns:p14="http://schemas.microsoft.com/office/powerpoint/2010/main" val="172420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o 4"/>
          <p:cNvGrpSpPr/>
          <p:nvPr/>
        </p:nvGrpSpPr>
        <p:grpSpPr>
          <a:xfrm>
            <a:off x="1725633" y="1556792"/>
            <a:ext cx="5692734" cy="3421948"/>
            <a:chOff x="1725633" y="1916832"/>
            <a:chExt cx="5692734" cy="3421948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5633" y="1916832"/>
              <a:ext cx="5692734" cy="34219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Rettangolo 2"/>
            <p:cNvSpPr/>
            <p:nvPr/>
          </p:nvSpPr>
          <p:spPr>
            <a:xfrm>
              <a:off x="1859111" y="2132856"/>
              <a:ext cx="3384377" cy="75251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  <a:defRPr/>
              </a:pPr>
              <a:r>
                <a:rPr lang="it-IT" sz="2000" b="1" kern="0" dirty="0">
                  <a:latin typeface="+mj-lt"/>
                  <a:ea typeface="+mj-ea"/>
                  <a:cs typeface="+mj-cs"/>
                </a:rPr>
                <a:t>Tempi medi di attesa (mesi) </a:t>
              </a:r>
            </a:p>
            <a:p>
              <a:pPr algn="ctr">
                <a:lnSpc>
                  <a:spcPct val="110000"/>
                </a:lnSpc>
                <a:defRPr/>
              </a:pPr>
              <a:r>
                <a:rPr lang="it-IT" sz="2000" b="1" kern="0" dirty="0">
                  <a:latin typeface="+mj-lt"/>
                  <a:ea typeface="+mj-ea"/>
                  <a:cs typeface="+mj-cs"/>
                </a:rPr>
                <a:t>T</a:t>
              </a:r>
              <a:r>
                <a:rPr lang="it-IT" sz="2000" b="1" kern="0" dirty="0">
                  <a:latin typeface="+mj-lt"/>
                  <a:ea typeface="+mj-ea"/>
                  <a:cs typeface="+mj-cs"/>
                </a:rPr>
                <a:t>rapianti 2002 </a:t>
              </a:r>
              <a:r>
                <a:rPr lang="it-IT" sz="2000" b="1" kern="0" dirty="0">
                  <a:latin typeface="+mj-lt"/>
                  <a:ea typeface="+mj-ea"/>
                  <a:cs typeface="+mj-cs"/>
                </a:rPr>
                <a:t>– </a:t>
              </a:r>
              <a:r>
                <a:rPr lang="it-IT" sz="2000" b="1" u="none" kern="0" dirty="0">
                  <a:latin typeface="+mj-lt"/>
                  <a:ea typeface="+mj-ea"/>
                  <a:cs typeface="+mj-cs"/>
                </a:rPr>
                <a:t>2015</a:t>
              </a:r>
            </a:p>
          </p:txBody>
        </p:sp>
      </p:grp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407" y="5615880"/>
            <a:ext cx="5716960" cy="639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1711786" y="5250686"/>
            <a:ext cx="27671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u="none" kern="0" dirty="0">
                <a:latin typeface="+mj-lt"/>
                <a:ea typeface="+mj-ea"/>
                <a:cs typeface="+mj-cs"/>
              </a:rPr>
              <a:t>Pazienti in lista di attesa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3975" y="663112"/>
            <a:ext cx="9036050" cy="571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  <a:t>Programma  Nazionale  Pediatrico</a:t>
            </a:r>
            <a:endParaRPr kumimoji="0" lang="it-IT" sz="32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6703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043216"/>
              </p:ext>
            </p:extLst>
          </p:nvPr>
        </p:nvGraphicFramePr>
        <p:xfrm>
          <a:off x="242785" y="1685288"/>
          <a:ext cx="8718559" cy="4269088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774574"/>
                <a:gridCol w="1851730"/>
                <a:gridCol w="2160351"/>
                <a:gridCol w="2931904"/>
              </a:tblGrid>
              <a:tr h="9399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</a:rPr>
                        <a:t>ORGANO</a:t>
                      </a:r>
                      <a:endParaRPr lang="it-IT" sz="2000" b="1" dirty="0">
                        <a:solidFill>
                          <a:srgbClr val="C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0" marR="6859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</a:rPr>
                        <a:t>RICHIESTE</a:t>
                      </a:r>
                      <a:endParaRPr lang="it-IT" sz="2000" b="1" dirty="0">
                        <a:solidFill>
                          <a:srgbClr val="C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0" marR="6859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</a:rPr>
                        <a:t>SODDISFATTE</a:t>
                      </a:r>
                      <a:endParaRPr lang="it-IT" sz="2000" b="1" dirty="0">
                        <a:solidFill>
                          <a:srgbClr val="C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0" marR="6859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</a:rPr>
                        <a:t>DECEDUTI IN ATTESA</a:t>
                      </a:r>
                      <a:endParaRPr lang="it-IT" sz="2000" b="1" dirty="0">
                        <a:solidFill>
                          <a:srgbClr val="C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0" marR="6859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878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</a:rPr>
                        <a:t>FEGATO</a:t>
                      </a:r>
                      <a:endParaRPr lang="it-IT" sz="2000" b="1" dirty="0" smtClean="0"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41390" algn="l"/>
                          <a:tab pos="6221730" algn="l"/>
                        </a:tabLst>
                      </a:pPr>
                      <a:r>
                        <a:rPr lang="it-IT" sz="2400" b="1" kern="1200" dirty="0" smtClean="0">
                          <a:effectLst/>
                        </a:rPr>
                        <a:t>106</a:t>
                      </a:r>
                      <a:endParaRPr lang="it-IT" sz="2400" b="1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b="1" kern="1200" dirty="0" smtClean="0">
                          <a:effectLst/>
                        </a:rPr>
                        <a:t>81</a:t>
                      </a:r>
                      <a:endParaRPr lang="it-IT" sz="2400" b="1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b="1" kern="1200" dirty="0" smtClean="0">
                          <a:effectLst/>
                        </a:rPr>
                        <a:t>15</a:t>
                      </a:r>
                      <a:endParaRPr lang="it-IT" sz="2400" b="1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</a:tr>
              <a:tr h="7878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</a:rPr>
                        <a:t>CUORE</a:t>
                      </a:r>
                      <a:endParaRPr lang="it-IT" sz="20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b="1" dirty="0" smtClean="0">
                          <a:effectLst/>
                        </a:rPr>
                        <a:t>115</a:t>
                      </a:r>
                      <a:endParaRPr lang="it-IT" sz="2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b="1" kern="1200" dirty="0" smtClean="0">
                          <a:effectLst/>
                        </a:rPr>
                        <a:t>77</a:t>
                      </a:r>
                      <a:endParaRPr lang="it-IT" sz="2400" b="1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b="1" kern="1200" dirty="0" smtClean="0">
                          <a:effectLst/>
                        </a:rPr>
                        <a:t>25</a:t>
                      </a:r>
                      <a:endParaRPr lang="it-IT" sz="2400" b="1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</a:tr>
              <a:tr h="9375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</a:rPr>
                        <a:t>POLMONI</a:t>
                      </a:r>
                      <a:endParaRPr lang="it-IT" sz="20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41390" algn="l"/>
                          <a:tab pos="6221730" algn="l"/>
                        </a:tabLst>
                      </a:pPr>
                      <a:r>
                        <a:rPr lang="it-IT" sz="2400" b="1" dirty="0" smtClean="0">
                          <a:effectLst/>
                        </a:rPr>
                        <a:t>31</a:t>
                      </a:r>
                      <a:endParaRPr lang="it-IT" sz="2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b="1" kern="1200" dirty="0" smtClean="0">
                          <a:effectLst/>
                        </a:rPr>
                        <a:t>18</a:t>
                      </a:r>
                      <a:endParaRPr lang="it-IT" sz="2400" b="1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b="1" kern="1200" dirty="0" smtClean="0">
                          <a:effectLst/>
                        </a:rPr>
                        <a:t>12</a:t>
                      </a:r>
                      <a:endParaRPr lang="it-IT" sz="2400" b="1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</a:tr>
              <a:tr h="8157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</a:rPr>
                        <a:t>TOTALE</a:t>
                      </a:r>
                      <a:endParaRPr lang="it-IT" sz="20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41390" algn="l"/>
                          <a:tab pos="6221730" algn="l"/>
                        </a:tabLst>
                      </a:pPr>
                      <a:r>
                        <a:rPr lang="it-IT" sz="2400" b="1" dirty="0" smtClean="0">
                          <a:effectLst/>
                        </a:rPr>
                        <a:t>252</a:t>
                      </a:r>
                      <a:endParaRPr lang="it-IT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b="1" dirty="0" smtClean="0">
                          <a:effectLst/>
                        </a:rPr>
                        <a:t>176 (69,8%)</a:t>
                      </a:r>
                      <a:endParaRPr lang="it-IT" sz="2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b="1" dirty="0" smtClean="0">
                          <a:effectLst/>
                        </a:rPr>
                        <a:t>52 (20,6%)</a:t>
                      </a:r>
                      <a:endParaRPr lang="it-IT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90" marR="68590" marT="0" marB="0" anchor="ctr"/>
                </a:tc>
              </a:tr>
            </a:tbl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612552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32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URGENZE NEL 2015</a:t>
            </a:r>
            <a:endParaRPr lang="it-IT" sz="3200" b="1" dirty="0">
              <a:ln w="1905"/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312281" y="6579297"/>
            <a:ext cx="18317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it-IT" sz="1200" b="1" i="1" dirty="0" smtClean="0">
                <a:latin typeface="Calibri" pitchFamily="34" charset="0"/>
              </a:rPr>
              <a:t> </a:t>
            </a:r>
            <a:r>
              <a:rPr lang="it-IT" sz="1200" b="1" i="1" dirty="0" smtClean="0">
                <a:latin typeface="Calibri" pitchFamily="34" charset="0"/>
              </a:rPr>
              <a:t>Fonte Dati CNT operativo</a:t>
            </a:r>
            <a:endParaRPr lang="it-IT" sz="1200" b="1" i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8040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751027"/>
              </p:ext>
            </p:extLst>
          </p:nvPr>
        </p:nvGraphicFramePr>
        <p:xfrm>
          <a:off x="242784" y="1565031"/>
          <a:ext cx="8655283" cy="3890685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761095"/>
                <a:gridCol w="1532561"/>
                <a:gridCol w="1616953"/>
                <a:gridCol w="1872261"/>
                <a:gridCol w="1872413"/>
              </a:tblGrid>
              <a:tr h="1156207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ORGANO</a:t>
                      </a:r>
                      <a:endParaRPr kumimoji="0" lang="it-IT" alt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524" marR="9524" marT="9518" marB="0"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RESTITUZIONI PREVISTE</a:t>
                      </a:r>
                      <a:endParaRPr kumimoji="0" lang="it-IT" alt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524" marR="9524" marT="9518" marB="0"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RESTITUZIONI EFFETTUATE</a:t>
                      </a:r>
                      <a:endParaRPr kumimoji="0" lang="it-IT" alt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524" marR="9524" marT="9518" marB="0"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RESTITUZIONI COMPENSATE</a:t>
                      </a:r>
                      <a:endParaRPr kumimoji="0" lang="it-IT" alt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524" marR="9524" marT="9518" marB="0"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TRASPORTI AEREI RISPARMIATI</a:t>
                      </a:r>
                      <a:endParaRPr kumimoji="0" lang="it-IT" alt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524" marR="9524" marT="9518" marB="0" anchor="ctr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19248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FEGATO</a:t>
                      </a:r>
                      <a:endParaRPr kumimoji="0" lang="it-IT" alt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524" marR="9524" marT="9518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124</a:t>
                      </a:r>
                      <a:endParaRPr kumimoji="0" lang="it-IT" alt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524" marR="9524" marT="9518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30</a:t>
                      </a:r>
                      <a:endParaRPr kumimoji="0" lang="it-IT" alt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524" marR="9524" marT="9518" marB="0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80</a:t>
                      </a:r>
                      <a:endParaRPr kumimoji="0" lang="it-IT" alt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524" marR="9524" marT="9518" marB="0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84</a:t>
                      </a:r>
                      <a:endParaRPr kumimoji="0" lang="it-IT" alt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524" marR="9524" marT="9518" marB="0" anchor="ctr" horzOverflow="overflow"/>
                </a:tc>
              </a:tr>
              <a:tr h="719248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CUORE</a:t>
                      </a:r>
                      <a:endParaRPr kumimoji="0" lang="it-IT" alt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524" marR="9524" marT="9518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45</a:t>
                      </a:r>
                      <a:endParaRPr kumimoji="0" lang="it-IT" alt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524" marR="9524" marT="9518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it-IT" alt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524" marR="9524" marT="9518" marB="0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31</a:t>
                      </a:r>
                      <a:endParaRPr kumimoji="0" lang="it-IT" alt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524" marR="9524" marT="9518" marB="0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42</a:t>
                      </a:r>
                      <a:endParaRPr kumimoji="0" lang="it-IT" alt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524" marR="9524" marT="9518" marB="0" anchor="ctr" horzOverflow="overflow"/>
                </a:tc>
              </a:tr>
              <a:tr h="647991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POLMONE</a:t>
                      </a:r>
                      <a:endParaRPr kumimoji="0" lang="it-IT" alt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524" marR="9524" marT="9518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</a:t>
                      </a:r>
                      <a:endParaRPr kumimoji="0" lang="it-IT" alt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524" marR="9524" marT="9518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it-IT" alt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524" marR="9524" marT="9518" marB="0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it-IT" alt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524" marR="9524" marT="9518" marB="0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it-IT" alt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524" marR="9524" marT="9518" marB="0" anchor="ctr" horzOverflow="overflow"/>
                </a:tc>
              </a:tr>
              <a:tr h="647991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TOTALE</a:t>
                      </a:r>
                      <a:endParaRPr kumimoji="0" lang="it-IT" alt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524" marR="9524" marT="9518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207</a:t>
                      </a:r>
                      <a:endParaRPr kumimoji="0" lang="it-IT" alt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524" marR="9524" marT="9518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56 (27%)</a:t>
                      </a:r>
                      <a:endParaRPr kumimoji="0" lang="it-IT" alt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524" marR="9524" marT="9518" marB="0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124 (60%)</a:t>
                      </a:r>
                      <a:endParaRPr kumimoji="0" lang="it-IT" alt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524" marR="9524" marT="9518" marB="0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143</a:t>
                      </a:r>
                      <a:endParaRPr kumimoji="0" lang="it-IT" alt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MS PGothic" pitchFamily="34" charset="-128"/>
                      </a:endParaRPr>
                    </a:p>
                  </a:txBody>
                  <a:tcPr marL="9524" marR="9524" marT="9518" marB="0" anchor="ctr" horzOverflow="overflow"/>
                </a:tc>
              </a:tr>
            </a:tbl>
          </a:graphicData>
        </a:graphic>
      </p:graphicFrame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612552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32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COMPENSAZIONI NEL 2015</a:t>
            </a:r>
            <a:endParaRPr lang="it-IT" sz="3200" b="1" dirty="0">
              <a:ln w="1905"/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312281" y="6579297"/>
            <a:ext cx="18317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it-IT" sz="1200" b="1" i="1" dirty="0" smtClean="0">
                <a:latin typeface="Calibri" pitchFamily="34" charset="0"/>
              </a:rPr>
              <a:t> </a:t>
            </a:r>
            <a:r>
              <a:rPr lang="it-IT" sz="1200" b="1" i="1" dirty="0" smtClean="0">
                <a:latin typeface="Calibri" pitchFamily="34" charset="0"/>
              </a:rPr>
              <a:t>Fonte Dati CNT operativo</a:t>
            </a:r>
            <a:endParaRPr lang="it-IT" sz="1200" b="1" i="1" dirty="0">
              <a:latin typeface="Calibri" pitchFamily="34" charset="0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227008" y="5631928"/>
            <a:ext cx="4930496" cy="863600"/>
          </a:xfrm>
          <a:prstGeom prst="ellipse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000" b="1" dirty="0">
                <a:solidFill>
                  <a:schemeClr val="tx1"/>
                </a:solidFill>
              </a:rPr>
              <a:t>STIMA </a:t>
            </a:r>
            <a:r>
              <a:rPr lang="it-IT" sz="2000" b="1" dirty="0" smtClean="0">
                <a:solidFill>
                  <a:schemeClr val="tx1"/>
                </a:solidFill>
              </a:rPr>
              <a:t>COSTI RISPARMIATI</a:t>
            </a:r>
            <a:endParaRPr lang="it-IT" sz="2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it-IT" sz="2000" b="1" dirty="0">
                <a:solidFill>
                  <a:schemeClr val="tx1"/>
                </a:solidFill>
              </a:rPr>
              <a:t>1.360.000 EURO</a:t>
            </a:r>
            <a:endParaRPr lang="it-IT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741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612552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32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Donatori di tessuti</a:t>
            </a:r>
            <a:endParaRPr lang="it-IT" sz="3200" b="1" dirty="0">
              <a:ln w="1905"/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909803"/>
              </p:ext>
            </p:extLst>
          </p:nvPr>
        </p:nvGraphicFramePr>
        <p:xfrm>
          <a:off x="152400" y="1528762"/>
          <a:ext cx="8839200" cy="4948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1"/>
          <p:cNvSpPr txBox="1">
            <a:spLocks noChangeArrowheads="1"/>
          </p:cNvSpPr>
          <p:nvPr/>
        </p:nvSpPr>
        <p:spPr bwMode="auto">
          <a:xfrm>
            <a:off x="-358496" y="6616966"/>
            <a:ext cx="25622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it-IT" altLang="it-IT" sz="1200" b="1" i="1" dirty="0">
                <a:latin typeface="+mj-lt"/>
              </a:rPr>
              <a:t>*2015 dato provvisorio</a:t>
            </a:r>
          </a:p>
        </p:txBody>
      </p:sp>
    </p:spTree>
    <p:extLst>
      <p:ext uri="{BB962C8B-B14F-4D97-AF65-F5344CB8AC3E}">
        <p14:creationId xmlns:p14="http://schemas.microsoft.com/office/powerpoint/2010/main" val="15788630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612552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32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Trapianti di tessuti</a:t>
            </a:r>
            <a:endParaRPr lang="it-IT" sz="3200" b="1" dirty="0">
              <a:ln w="1905"/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-358496" y="6616966"/>
            <a:ext cx="25622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it-IT" altLang="it-IT" sz="1200" b="1" i="1" dirty="0">
                <a:latin typeface="+mj-lt"/>
              </a:rPr>
              <a:t>*2015 dato provvisorio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4527614"/>
              </p:ext>
            </p:extLst>
          </p:nvPr>
        </p:nvGraphicFramePr>
        <p:xfrm>
          <a:off x="543424" y="1504904"/>
          <a:ext cx="8458200" cy="4933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0491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2326549"/>
              </p:ext>
            </p:extLst>
          </p:nvPr>
        </p:nvGraphicFramePr>
        <p:xfrm>
          <a:off x="483296" y="1268760"/>
          <a:ext cx="8357792" cy="504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8957" y="615504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32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Donatori cellule staminali emopoietiche</a:t>
            </a:r>
            <a:endParaRPr lang="it-IT" sz="3200" b="1" dirty="0">
              <a:ln w="1905"/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82656" y="6579297"/>
            <a:ext cx="1803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1" dirty="0" smtClean="0"/>
              <a:t>Fonte dati: IBMDR</a:t>
            </a:r>
            <a:endParaRPr lang="it-IT" sz="1200" b="1" i="1" dirty="0"/>
          </a:p>
        </p:txBody>
      </p:sp>
    </p:spTree>
    <p:extLst>
      <p:ext uri="{BB962C8B-B14F-4D97-AF65-F5344CB8AC3E}">
        <p14:creationId xmlns:p14="http://schemas.microsoft.com/office/powerpoint/2010/main" val="39032755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82656" y="6579297"/>
            <a:ext cx="1803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1" dirty="0" smtClean="0"/>
              <a:t>Fonte dati: IBMDR</a:t>
            </a:r>
            <a:endParaRPr lang="it-IT" sz="1200" b="1" i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64960" y="682471"/>
            <a:ext cx="6674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Numero dei trapianti e impatto </a:t>
            </a:r>
            <a:r>
              <a:rPr lang="it-IT" sz="2400" b="1" smtClean="0"/>
              <a:t>aploidentico</a:t>
            </a:r>
            <a:endParaRPr lang="it-IT" sz="2400" b="1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9455016"/>
              </p:ext>
            </p:extLst>
          </p:nvPr>
        </p:nvGraphicFramePr>
        <p:xfrm>
          <a:off x="419462" y="1444776"/>
          <a:ext cx="8177408" cy="4750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ttangolo 6"/>
          <p:cNvSpPr/>
          <p:nvPr/>
        </p:nvSpPr>
        <p:spPr>
          <a:xfrm>
            <a:off x="4422942" y="1932977"/>
            <a:ext cx="55912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b="1" dirty="0" smtClean="0">
                <a:latin typeface="+mj-lt"/>
                <a:cs typeface="Arial" pitchFamily="34" charset="0"/>
              </a:rPr>
              <a:t>684</a:t>
            </a:r>
            <a:endParaRPr lang="it-IT" sz="1200" b="1" dirty="0">
              <a:latin typeface="+mj-lt"/>
              <a:cs typeface="Arial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310826" y="1838676"/>
            <a:ext cx="52386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b="1" dirty="0" smtClean="0">
                <a:latin typeface="+mj-lt"/>
                <a:cs typeface="Arial" pitchFamily="34" charset="0"/>
              </a:rPr>
              <a:t>693</a:t>
            </a:r>
            <a:endParaRPr lang="it-IT" sz="1200" b="1" dirty="0">
              <a:latin typeface="+mj-lt"/>
              <a:cs typeface="Arial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6159438" y="1838559"/>
            <a:ext cx="5170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b="1" dirty="0" smtClean="0">
                <a:latin typeface="+mj-lt"/>
                <a:cs typeface="Arial" pitchFamily="34" charset="0"/>
              </a:rPr>
              <a:t>693</a:t>
            </a:r>
            <a:endParaRPr lang="it-IT" sz="1200" b="1" dirty="0">
              <a:latin typeface="+mj-lt"/>
              <a:cs typeface="Arial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7097376" y="1809867"/>
            <a:ext cx="5042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b="1" dirty="0" smtClean="0">
                <a:latin typeface="+mj-lt"/>
                <a:cs typeface="Arial" pitchFamily="34" charset="0"/>
              </a:rPr>
              <a:t>704</a:t>
            </a:r>
            <a:endParaRPr lang="it-IT" sz="1200" b="1" dirty="0">
              <a:latin typeface="+mj-lt"/>
              <a:cs typeface="Arial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947660" y="4921712"/>
            <a:ext cx="4203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b="1" dirty="0" smtClean="0">
                <a:latin typeface="+mj-lt"/>
                <a:cs typeface="Arial" pitchFamily="34" charset="0"/>
              </a:rPr>
              <a:t>127</a:t>
            </a:r>
            <a:endParaRPr lang="it-IT" sz="1200" b="1" dirty="0">
              <a:latin typeface="+mj-lt"/>
              <a:cs typeface="Arial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4783939" y="4675114"/>
            <a:ext cx="4203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b="1" dirty="0" smtClean="0">
                <a:latin typeface="+mj-lt"/>
                <a:cs typeface="Arial" pitchFamily="34" charset="0"/>
              </a:rPr>
              <a:t>183</a:t>
            </a:r>
            <a:endParaRPr lang="it-IT" sz="1200" b="1" dirty="0">
              <a:latin typeface="+mj-lt"/>
              <a:cs typeface="Arial" pitchFamily="34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5728395" y="4638707"/>
            <a:ext cx="4203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b="1" dirty="0" smtClean="0">
                <a:latin typeface="+mj-lt"/>
                <a:cs typeface="Arial" pitchFamily="34" charset="0"/>
              </a:rPr>
              <a:t>186</a:t>
            </a:r>
            <a:endParaRPr lang="it-IT" sz="1200" b="1" dirty="0">
              <a:latin typeface="+mj-lt"/>
              <a:cs typeface="Arial" pitchFamily="34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45317" y="4321630"/>
            <a:ext cx="4203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b="1" dirty="0" smtClean="0">
                <a:latin typeface="+mj-lt"/>
                <a:cs typeface="Arial" pitchFamily="34" charset="0"/>
              </a:rPr>
              <a:t>253</a:t>
            </a:r>
            <a:endParaRPr lang="it-IT" sz="1200" b="1" dirty="0">
              <a:latin typeface="+mj-lt"/>
              <a:cs typeface="Arial" pitchFamily="34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7578400" y="4109528"/>
            <a:ext cx="4972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b="1" dirty="0" smtClean="0">
                <a:latin typeface="+mj-lt"/>
                <a:cs typeface="Arial" pitchFamily="34" charset="0"/>
              </a:rPr>
              <a:t>278*</a:t>
            </a:r>
            <a:endParaRPr lang="it-IT" sz="1200" b="1" dirty="0">
              <a:latin typeface="+mj-lt"/>
              <a:cs typeface="Arial" pitchFamily="34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3551398" y="2055489"/>
            <a:ext cx="53957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b="1" dirty="0" smtClean="0">
                <a:latin typeface="+mj-lt"/>
                <a:cs typeface="Arial" pitchFamily="34" charset="0"/>
              </a:rPr>
              <a:t>670</a:t>
            </a:r>
            <a:endParaRPr lang="it-IT" sz="1200" b="1" dirty="0">
              <a:latin typeface="+mj-lt"/>
              <a:cs typeface="Arial" pitchFamily="34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3765246" y="5188440"/>
            <a:ext cx="3417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b="1" dirty="0" smtClean="0">
                <a:latin typeface="+mj-lt"/>
                <a:cs typeface="Arial" pitchFamily="34" charset="0"/>
              </a:rPr>
              <a:t>87</a:t>
            </a:r>
            <a:endParaRPr lang="it-IT" sz="1200" b="1" dirty="0">
              <a:latin typeface="+mj-lt"/>
              <a:cs typeface="Arial" pitchFamily="34" charset="0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4621074" y="5044823"/>
            <a:ext cx="3417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b="1" dirty="0" smtClean="0">
                <a:latin typeface="+mj-lt"/>
                <a:cs typeface="Arial" pitchFamily="34" charset="0"/>
              </a:rPr>
              <a:t>93</a:t>
            </a:r>
            <a:endParaRPr lang="it-IT" sz="1200" b="1" dirty="0">
              <a:latin typeface="+mj-lt"/>
              <a:cs typeface="Arial" pitchFamily="34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5492927" y="5295711"/>
            <a:ext cx="3417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b="1" dirty="0" smtClean="0">
                <a:latin typeface="+mj-lt"/>
                <a:cs typeface="Arial" pitchFamily="34" charset="0"/>
              </a:rPr>
              <a:t>56</a:t>
            </a:r>
            <a:endParaRPr lang="it-IT" sz="1200" b="1" dirty="0">
              <a:latin typeface="+mj-lt"/>
              <a:cs typeface="Arial" pitchFamily="34" charset="0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6334719" y="5398254"/>
            <a:ext cx="3417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b="1" dirty="0" smtClean="0">
                <a:latin typeface="+mj-lt"/>
                <a:cs typeface="Arial" pitchFamily="34" charset="0"/>
              </a:rPr>
              <a:t>40</a:t>
            </a:r>
            <a:endParaRPr lang="it-IT" sz="1200" b="1" dirty="0">
              <a:latin typeface="+mj-lt"/>
              <a:cs typeface="Arial" pitchFamily="34" charset="0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7178629" y="5398254"/>
            <a:ext cx="3417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b="1" dirty="0" smtClean="0">
                <a:latin typeface="+mj-lt"/>
                <a:cs typeface="Arial" pitchFamily="34" charset="0"/>
              </a:rPr>
              <a:t>25</a:t>
            </a:r>
            <a:endParaRPr lang="it-IT" sz="1200" b="1" dirty="0">
              <a:latin typeface="+mj-lt"/>
              <a:cs typeface="Arial" pitchFamily="34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7264647" y="6255016"/>
            <a:ext cx="14526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b="1" dirty="0" smtClean="0">
                <a:latin typeface="+mj-lt"/>
                <a:cs typeface="Arial" pitchFamily="34" charset="0"/>
              </a:rPr>
              <a:t>* Registrati su IBMDR</a:t>
            </a:r>
            <a:endParaRPr lang="it-IT" sz="1100" b="1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145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6273201"/>
              </p:ext>
            </p:extLst>
          </p:nvPr>
        </p:nvGraphicFramePr>
        <p:xfrm>
          <a:off x="423168" y="1444776"/>
          <a:ext cx="8237536" cy="481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2046624" y="622343"/>
            <a:ext cx="511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Numero dei Comuni attivi</a:t>
            </a:r>
            <a:endParaRPr lang="it-IT" sz="2400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505472" y="5473352"/>
            <a:ext cx="661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/>
              <a:t>3</a:t>
            </a:r>
            <a:endParaRPr lang="it-IT" sz="14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429568" y="5487252"/>
            <a:ext cx="661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/>
              <a:t>8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5353664" y="5362653"/>
            <a:ext cx="661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/>
              <a:t>23</a:t>
            </a:r>
            <a:endParaRPr lang="it-IT" sz="14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277760" y="1683125"/>
            <a:ext cx="661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/>
              <a:t>454</a:t>
            </a:r>
            <a:endParaRPr lang="it-IT" sz="1400" b="1" dirty="0"/>
          </a:p>
        </p:txBody>
      </p:sp>
    </p:spTree>
    <p:extLst>
      <p:ext uri="{BB962C8B-B14F-4D97-AF65-F5344CB8AC3E}">
        <p14:creationId xmlns:p14="http://schemas.microsoft.com/office/powerpoint/2010/main" val="646152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844064" y="1324520"/>
            <a:ext cx="5531776" cy="4810240"/>
            <a:chOff x="0" y="0"/>
            <a:chExt cx="2333625" cy="2124075"/>
          </a:xfrm>
        </p:grpSpPr>
        <p:sp>
          <p:nvSpPr>
            <p:cNvPr id="6" name="Ovale 5"/>
            <p:cNvSpPr/>
            <p:nvPr/>
          </p:nvSpPr>
          <p:spPr>
            <a:xfrm>
              <a:off x="0" y="0"/>
              <a:ext cx="2333625" cy="2124075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it-IT" sz="1100"/>
            </a:p>
          </p:txBody>
        </p:sp>
        <p:sp>
          <p:nvSpPr>
            <p:cNvPr id="7" name="CasellaDiTesto 20"/>
            <p:cNvSpPr txBox="1"/>
            <p:nvPr/>
          </p:nvSpPr>
          <p:spPr>
            <a:xfrm>
              <a:off x="652991" y="851527"/>
              <a:ext cx="1162051" cy="48577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it-IT" sz="6000" b="1" dirty="0">
                  <a:solidFill>
                    <a:schemeClr val="accent3">
                      <a:lumMod val="50000"/>
                    </a:schemeClr>
                  </a:solidFill>
                </a:rPr>
                <a:t>91,6 % </a:t>
              </a:r>
            </a:p>
          </p:txBody>
        </p:sp>
      </p:grpSp>
      <p:grpSp>
        <p:nvGrpSpPr>
          <p:cNvPr id="3" name="Gruppo 2"/>
          <p:cNvGrpSpPr/>
          <p:nvPr/>
        </p:nvGrpSpPr>
        <p:grpSpPr>
          <a:xfrm>
            <a:off x="6921236" y="3120590"/>
            <a:ext cx="1443072" cy="1386381"/>
            <a:chOff x="3100387" y="665500"/>
            <a:chExt cx="809625" cy="663237"/>
          </a:xfrm>
        </p:grpSpPr>
        <p:sp>
          <p:nvSpPr>
            <p:cNvPr id="4" name="Ovale 3"/>
            <p:cNvSpPr/>
            <p:nvPr/>
          </p:nvSpPr>
          <p:spPr>
            <a:xfrm>
              <a:off x="3300412" y="665500"/>
              <a:ext cx="409575" cy="3429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1100" dirty="0"/>
            </a:p>
          </p:txBody>
        </p:sp>
        <p:sp>
          <p:nvSpPr>
            <p:cNvPr id="5" name="CasellaDiTesto 22"/>
            <p:cNvSpPr txBox="1"/>
            <p:nvPr/>
          </p:nvSpPr>
          <p:spPr>
            <a:xfrm>
              <a:off x="3100387" y="1028778"/>
              <a:ext cx="809625" cy="29995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it-IT" sz="2000" b="1" dirty="0">
                  <a:solidFill>
                    <a:schemeClr val="tx1"/>
                  </a:solidFill>
                </a:rPr>
                <a:t>8,4 % </a:t>
              </a:r>
            </a:p>
          </p:txBody>
        </p:sp>
      </p:grpSp>
      <p:sp>
        <p:nvSpPr>
          <p:cNvPr id="8" name="CasellaDiTesto 7"/>
          <p:cNvSpPr txBox="1"/>
          <p:nvPr/>
        </p:nvSpPr>
        <p:spPr>
          <a:xfrm>
            <a:off x="1144704" y="682471"/>
            <a:ext cx="703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Consensi e opposizioni nei Comuni</a:t>
            </a:r>
            <a:endParaRPr lang="it-IT" sz="2400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768160" y="2466952"/>
            <a:ext cx="18038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0" b="1" dirty="0">
                <a:solidFill>
                  <a:schemeClr val="accent3">
                    <a:lumMod val="50000"/>
                  </a:schemeClr>
                </a:solidFill>
              </a:rPr>
              <a:t>Sì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7398016" y="3252912"/>
            <a:ext cx="541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No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374963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23168" y="663112"/>
            <a:ext cx="8117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Media </a:t>
            </a:r>
            <a:r>
              <a:rPr lang="it-IT" sz="2400" b="1" dirty="0" smtClean="0"/>
              <a:t>giornaliera delle </a:t>
            </a:r>
            <a:r>
              <a:rPr lang="it-IT" sz="2400" b="1" dirty="0" smtClean="0"/>
              <a:t>dichiarazioni di </a:t>
            </a:r>
            <a:r>
              <a:rPr lang="it-IT" sz="2400" b="1" dirty="0" smtClean="0"/>
              <a:t>volontà</a:t>
            </a:r>
            <a:endParaRPr lang="it-IT" sz="2400" b="1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639" y="2286568"/>
            <a:ext cx="8891656" cy="3667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788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00034" y="1071546"/>
            <a:ext cx="8072494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0" hangingPunct="0">
              <a:defRPr/>
            </a:pPr>
            <a:endParaRPr lang="it-IT" sz="4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 Black" pitchFamily="34" charset="0"/>
            </a:endParaRPr>
          </a:p>
          <a:p>
            <a:pPr algn="ctr" eaLnBrk="0" hangingPunct="0">
              <a:defRPr/>
            </a:pPr>
            <a:r>
              <a:rPr lang="it-IT" sz="6600" b="1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Attività di </a:t>
            </a:r>
          </a:p>
          <a:p>
            <a:pPr algn="ctr" eaLnBrk="0" hangingPunct="0">
              <a:defRPr/>
            </a:pPr>
            <a:r>
              <a:rPr lang="it-IT" sz="66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Donazione e Trapianto </a:t>
            </a:r>
          </a:p>
          <a:p>
            <a:pPr algn="ctr" eaLnBrk="0" hangingPunct="0">
              <a:defRPr/>
            </a:pPr>
            <a:r>
              <a:rPr lang="it-IT" sz="6600" b="1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d</a:t>
            </a:r>
            <a:r>
              <a:rPr lang="it-IT" sz="66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i Organi</a:t>
            </a:r>
            <a:r>
              <a:rPr lang="it-IT" sz="66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</a:p>
          <a:p>
            <a:pPr algn="ctr" eaLnBrk="0" hangingPunct="0">
              <a:defRPr/>
            </a:pPr>
            <a:r>
              <a:rPr lang="it-IT" sz="5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- Dati Complessivi-</a:t>
            </a:r>
            <a:endParaRPr lang="it-IT" sz="54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algn="ctr" eaLnBrk="0" hangingPunct="0">
              <a:defRPr/>
            </a:pPr>
            <a:endParaRPr lang="it-IT" sz="66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algn="ctr" eaLnBrk="0" hangingPunct="0">
              <a:defRPr/>
            </a:pPr>
            <a:r>
              <a:rPr lang="it-IT" sz="6600" b="1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 </a:t>
            </a:r>
            <a:endParaRPr lang="it-IT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8713123"/>
              </p:ext>
            </p:extLst>
          </p:nvPr>
        </p:nvGraphicFramePr>
        <p:xfrm>
          <a:off x="101203" y="1268087"/>
          <a:ext cx="8941594" cy="5167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0" y="612552"/>
            <a:ext cx="9067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3200" b="1" dirty="0">
                <a:latin typeface="+mn-lt"/>
              </a:rPr>
              <a:t>Attività </a:t>
            </a:r>
            <a:r>
              <a:rPr lang="it-IT" sz="3200" b="1" dirty="0" smtClean="0">
                <a:latin typeface="+mn-lt"/>
              </a:rPr>
              <a:t>complessiva di </a:t>
            </a:r>
            <a:r>
              <a:rPr lang="it-IT" sz="3200" b="1" dirty="0">
                <a:latin typeface="+mn-lt"/>
              </a:rPr>
              <a:t>donazione  1992 </a:t>
            </a:r>
            <a:r>
              <a:rPr lang="it-IT" sz="3200" b="1" dirty="0" smtClean="0">
                <a:latin typeface="+mn-lt"/>
              </a:rPr>
              <a:t>– 2015*</a:t>
            </a:r>
            <a:endParaRPr lang="it-IT" sz="3200" b="1" dirty="0">
              <a:latin typeface="+mn-lt"/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31768" y="1285860"/>
            <a:ext cx="2776620" cy="469900"/>
            <a:chOff x="216" y="911"/>
            <a:chExt cx="2975" cy="296"/>
          </a:xfrm>
          <a:noFill/>
        </p:grpSpPr>
        <p:sp>
          <p:nvSpPr>
            <p:cNvPr id="6" name="Text Box 22"/>
            <p:cNvSpPr txBox="1">
              <a:spLocks noChangeArrowheads="1"/>
            </p:cNvSpPr>
            <p:nvPr/>
          </p:nvSpPr>
          <p:spPr bwMode="auto">
            <a:xfrm>
              <a:off x="216" y="912"/>
              <a:ext cx="2975" cy="29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defRPr/>
              </a:pPr>
              <a:r>
                <a:rPr lang="it-IT" sz="2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itchFamily="34" charset="0"/>
                </a:rPr>
                <a:t> </a:t>
              </a:r>
              <a:r>
                <a:rPr lang="it-IT" sz="2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itchFamily="34" charset="0"/>
                </a:rPr>
                <a:t>Cadavere + Vivente</a:t>
              </a:r>
              <a:endParaRPr lang="it-IT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7" name="Rettangolo arrotondato 6"/>
            <p:cNvSpPr>
              <a:spLocks noChangeArrowheads="1"/>
            </p:cNvSpPr>
            <p:nvPr/>
          </p:nvSpPr>
          <p:spPr bwMode="auto">
            <a:xfrm>
              <a:off x="249" y="911"/>
              <a:ext cx="2942" cy="296"/>
            </a:xfrm>
            <a:prstGeom prst="roundRect">
              <a:avLst>
                <a:gd name="adj" fmla="val 16667"/>
              </a:avLst>
            </a:prstGeom>
            <a:grpFill/>
            <a:ln w="25400" algn="ctr">
              <a:solidFill>
                <a:srgbClr val="C00000"/>
              </a:solidFill>
              <a:round/>
              <a:headEnd/>
              <a:tailEnd/>
            </a:ln>
            <a:effectLst>
              <a:outerShdw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it-IT">
                <a:solidFill>
                  <a:schemeClr val="dk1"/>
                </a:solidFill>
                <a:latin typeface="+mn-lt"/>
              </a:endParaRPr>
            </a:p>
          </p:txBody>
        </p:sp>
      </p:grpSp>
      <p:sp>
        <p:nvSpPr>
          <p:cNvPr id="8" name="Rettangolo 7"/>
          <p:cNvSpPr/>
          <p:nvPr/>
        </p:nvSpPr>
        <p:spPr>
          <a:xfrm>
            <a:off x="7235336" y="6579297"/>
            <a:ext cx="19086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it-IT" sz="1200" b="1" i="1" dirty="0">
                <a:latin typeface="Calibri" pitchFamily="34" charset="0"/>
              </a:rPr>
              <a:t>* </a:t>
            </a:r>
            <a:r>
              <a:rPr lang="it-IT" sz="1200" b="1" i="1" dirty="0" smtClean="0">
                <a:latin typeface="Calibri" pitchFamily="34" charset="0"/>
              </a:rPr>
              <a:t>Fonte Dati CNT operativo</a:t>
            </a:r>
            <a:endParaRPr lang="it-IT" sz="1200" b="1" i="1" dirty="0">
              <a:latin typeface="Calibri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480320" y="1444776"/>
            <a:ext cx="541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 smtClean="0"/>
              <a:t>1494</a:t>
            </a:r>
            <a:endParaRPr lang="it-IT" sz="1050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8119552" y="1611756"/>
            <a:ext cx="541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 smtClean="0"/>
              <a:t>1443</a:t>
            </a:r>
            <a:endParaRPr lang="it-IT" sz="1050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7758784" y="1912396"/>
            <a:ext cx="541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 smtClean="0"/>
              <a:t>1350</a:t>
            </a:r>
            <a:endParaRPr lang="it-IT" sz="1050" b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7398016" y="1925800"/>
            <a:ext cx="541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 smtClean="0"/>
              <a:t>1330</a:t>
            </a:r>
            <a:endParaRPr lang="it-IT" sz="1050" b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7037248" y="1925800"/>
            <a:ext cx="541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 smtClean="0"/>
              <a:t>1342</a:t>
            </a:r>
            <a:endParaRPr lang="it-IT" sz="1050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6676480" y="2078200"/>
            <a:ext cx="541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 smtClean="0"/>
              <a:t>1299</a:t>
            </a:r>
            <a:endParaRPr lang="it-IT" sz="1050" b="1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6315712" y="1985928"/>
            <a:ext cx="541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 smtClean="0"/>
              <a:t>1334</a:t>
            </a:r>
            <a:endParaRPr lang="it-IT" sz="1050" b="1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5954944" y="2213036"/>
            <a:ext cx="541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 smtClean="0"/>
              <a:t>1250</a:t>
            </a:r>
            <a:endParaRPr lang="it-IT" sz="1050" b="1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5594176" y="2226440"/>
            <a:ext cx="541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 smtClean="0"/>
              <a:t>1238</a:t>
            </a:r>
            <a:endParaRPr lang="it-IT" sz="1050" b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5233408" y="2106184"/>
            <a:ext cx="541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 smtClean="0"/>
              <a:t>1282</a:t>
            </a:r>
            <a:endParaRPr lang="it-IT" sz="1050" b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4872640" y="2166312"/>
            <a:ext cx="541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 smtClean="0"/>
              <a:t>1262</a:t>
            </a:r>
            <a:endParaRPr lang="it-IT" sz="1050" b="1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4511872" y="2106184"/>
            <a:ext cx="541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 smtClean="0"/>
              <a:t>1285</a:t>
            </a:r>
            <a:endParaRPr lang="it-IT" sz="1050" b="1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4151104" y="2573804"/>
            <a:ext cx="541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 smtClean="0"/>
              <a:t>1120</a:t>
            </a:r>
            <a:endParaRPr lang="it-IT" sz="1050" b="1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3790336" y="2647336"/>
            <a:ext cx="541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 smtClean="0"/>
              <a:t>1105</a:t>
            </a:r>
            <a:endParaRPr lang="it-IT" sz="1050" b="1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3429568" y="2707464"/>
            <a:ext cx="541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 smtClean="0"/>
              <a:t>1077</a:t>
            </a:r>
            <a:endParaRPr lang="it-IT" sz="1050" b="1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3068800" y="3475724"/>
            <a:ext cx="541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 smtClean="0"/>
              <a:t>821</a:t>
            </a:r>
            <a:endParaRPr lang="it-IT" sz="1050" b="1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2708032" y="3549256"/>
            <a:ext cx="541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 smtClean="0"/>
              <a:t>788</a:t>
            </a:r>
            <a:endParaRPr lang="it-IT" sz="1050" b="1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2347264" y="3836492"/>
            <a:ext cx="541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 smtClean="0"/>
              <a:t>707</a:t>
            </a:r>
            <a:endParaRPr lang="it-IT" sz="1050" b="1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1986496" y="3970152"/>
            <a:ext cx="541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 smtClean="0"/>
              <a:t>667</a:t>
            </a:r>
            <a:endParaRPr lang="it-IT" sz="1050" b="1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1625728" y="4030280"/>
            <a:ext cx="541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 smtClean="0"/>
              <a:t>629</a:t>
            </a:r>
            <a:endParaRPr lang="it-IT" sz="1050" b="1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1264960" y="4182680"/>
            <a:ext cx="541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 smtClean="0"/>
              <a:t>576</a:t>
            </a:r>
            <a:endParaRPr lang="it-IT" sz="1050" b="1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904192" y="4558028"/>
            <a:ext cx="541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 smtClean="0"/>
              <a:t>445</a:t>
            </a:r>
            <a:endParaRPr lang="it-IT" sz="1050" b="1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543424" y="4858668"/>
            <a:ext cx="541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 smtClean="0"/>
              <a:t>360</a:t>
            </a:r>
            <a:endParaRPr lang="it-IT" sz="1050" b="1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182656" y="4932200"/>
            <a:ext cx="541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 smtClean="0"/>
              <a:t>329</a:t>
            </a:r>
            <a:endParaRPr lang="it-IT" sz="1050" b="1" dirty="0"/>
          </a:p>
        </p:txBody>
      </p:sp>
    </p:spTree>
    <p:extLst>
      <p:ext uri="{BB962C8B-B14F-4D97-AF65-F5344CB8AC3E}">
        <p14:creationId xmlns:p14="http://schemas.microsoft.com/office/powerpoint/2010/main" val="158220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2"/>
          <p:cNvSpPr txBox="1">
            <a:spLocks noChangeArrowheads="1"/>
          </p:cNvSpPr>
          <p:nvPr/>
        </p:nvSpPr>
        <p:spPr bwMode="auto">
          <a:xfrm>
            <a:off x="0" y="642938"/>
            <a:ext cx="9067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3200" b="1" dirty="0">
                <a:latin typeface="+mj-lt"/>
              </a:rPr>
              <a:t>Attività di trapianto </a:t>
            </a:r>
            <a:r>
              <a:rPr lang="it-IT" sz="3200" b="1" dirty="0" smtClean="0">
                <a:latin typeface="+mj-lt"/>
              </a:rPr>
              <a:t>2011-2015*</a:t>
            </a:r>
            <a:endParaRPr lang="it-IT" sz="3200" b="1" dirty="0">
              <a:latin typeface="+mj-lt"/>
            </a:endParaRPr>
          </a:p>
        </p:txBody>
      </p:sp>
      <p:sp>
        <p:nvSpPr>
          <p:cNvPr id="43012" name="Text Box 22"/>
          <p:cNvSpPr txBox="1">
            <a:spLocks noChangeArrowheads="1"/>
          </p:cNvSpPr>
          <p:nvPr/>
        </p:nvSpPr>
        <p:spPr bwMode="auto">
          <a:xfrm>
            <a:off x="271463" y="1428750"/>
            <a:ext cx="5086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it-IT" sz="2400" b="1" dirty="0" smtClean="0">
                <a:latin typeface="Calibri" pitchFamily="34" charset="0"/>
              </a:rPr>
              <a:t>Totale </a:t>
            </a:r>
            <a:r>
              <a:rPr lang="it-IT" sz="2400" b="1" dirty="0">
                <a:latin typeface="Calibri" pitchFamily="34" charset="0"/>
              </a:rPr>
              <a:t>trapianti (inclusi i combinati)</a:t>
            </a:r>
            <a:endParaRPr lang="it-IT" sz="2400" dirty="0">
              <a:latin typeface="Arial Black" pitchFamily="34" charset="0"/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212725" y="1428750"/>
            <a:ext cx="5145088" cy="469900"/>
          </a:xfrm>
          <a:prstGeom prst="roundRect">
            <a:avLst/>
          </a:prstGeom>
          <a:noFill/>
          <a:ln>
            <a:solidFill>
              <a:srgbClr val="CC99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6881288"/>
              </p:ext>
            </p:extLst>
          </p:nvPr>
        </p:nvGraphicFramePr>
        <p:xfrm>
          <a:off x="844064" y="2226440"/>
          <a:ext cx="7663545" cy="4068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824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00034" y="602984"/>
            <a:ext cx="8072494" cy="7694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0" hangingPunct="0">
              <a:defRPr/>
            </a:pPr>
            <a:endParaRPr lang="it-IT" sz="4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 Black" pitchFamily="34" charset="0"/>
            </a:endParaRPr>
          </a:p>
          <a:p>
            <a:pPr algn="ctr" eaLnBrk="0" hangingPunct="0">
              <a:defRPr/>
            </a:pPr>
            <a:r>
              <a:rPr lang="it-IT" sz="6600" b="1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Attività di </a:t>
            </a:r>
          </a:p>
          <a:p>
            <a:pPr algn="ctr" eaLnBrk="0" hangingPunct="0">
              <a:defRPr/>
            </a:pPr>
            <a:r>
              <a:rPr lang="it-IT" sz="66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Donazione e Trapianto </a:t>
            </a:r>
          </a:p>
          <a:p>
            <a:pPr algn="ctr" eaLnBrk="0" hangingPunct="0">
              <a:defRPr/>
            </a:pPr>
            <a:r>
              <a:rPr lang="it-IT" sz="6600" b="1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d</a:t>
            </a:r>
            <a:r>
              <a:rPr lang="it-IT" sz="66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i Organi, Tessuti e Cellule</a:t>
            </a:r>
            <a:r>
              <a:rPr lang="it-IT" sz="66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</a:p>
          <a:p>
            <a:pPr algn="ctr" eaLnBrk="0" hangingPunct="0">
              <a:defRPr/>
            </a:pPr>
            <a:r>
              <a:rPr lang="it-IT" sz="5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- Dettaglio-</a:t>
            </a:r>
            <a:endParaRPr lang="it-IT" sz="54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algn="ctr" eaLnBrk="0" hangingPunct="0">
              <a:defRPr/>
            </a:pPr>
            <a:endParaRPr lang="it-IT" sz="66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algn="ctr" eaLnBrk="0" hangingPunct="0">
              <a:defRPr/>
            </a:pPr>
            <a:r>
              <a:rPr lang="it-IT" sz="6600" b="1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 </a:t>
            </a:r>
            <a:endParaRPr lang="it-IT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7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eg"/></Relationships>
</file>

<file path=ppt/theme/_rels/themeOverr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eg"/></Relationships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oggia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Loggia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oggia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Loggia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13036</TotalTime>
  <Words>483</Words>
  <Application>Microsoft Office PowerPoint</Application>
  <PresentationFormat>Presentazione su schermo (4:3)</PresentationFormat>
  <Paragraphs>188</Paragraphs>
  <Slides>27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28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Andrea Ricci</dc:creator>
  <cp:lastModifiedBy>filippetti marzia</cp:lastModifiedBy>
  <cp:revision>1118</cp:revision>
  <cp:lastPrinted>2016-02-15T11:00:56Z</cp:lastPrinted>
  <dcterms:created xsi:type="dcterms:W3CDTF">2010-02-26T10:22:50Z</dcterms:created>
  <dcterms:modified xsi:type="dcterms:W3CDTF">2016-02-15T14:11:55Z</dcterms:modified>
</cp:coreProperties>
</file>