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60" r:id="rId2"/>
    <p:sldId id="437" r:id="rId3"/>
    <p:sldId id="396" r:id="rId4"/>
    <p:sldId id="392" r:id="rId5"/>
    <p:sldId id="403" r:id="rId6"/>
    <p:sldId id="356" r:id="rId7"/>
    <p:sldId id="357" r:id="rId8"/>
    <p:sldId id="398" r:id="rId9"/>
    <p:sldId id="440" r:id="rId10"/>
    <p:sldId id="464" r:id="rId11"/>
    <p:sldId id="439" r:id="rId12"/>
    <p:sldId id="463" r:id="rId13"/>
    <p:sldId id="465" r:id="rId14"/>
    <p:sldId id="443" r:id="rId15"/>
    <p:sldId id="441" r:id="rId16"/>
    <p:sldId id="425" r:id="rId17"/>
    <p:sldId id="475" r:id="rId18"/>
    <p:sldId id="417" r:id="rId19"/>
    <p:sldId id="474" r:id="rId20"/>
    <p:sldId id="457" r:id="rId2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319"/>
    <a:srgbClr val="1F497D"/>
    <a:srgbClr val="FF5050"/>
    <a:srgbClr val="CCECFF"/>
    <a:srgbClr val="99CCFF"/>
    <a:srgbClr val="1F492D"/>
    <a:srgbClr val="FFCC66"/>
    <a:srgbClr val="FF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1" autoAdjust="0"/>
    <p:restoredTop sz="94680" autoAdjust="0"/>
  </p:normalViewPr>
  <p:slideViewPr>
    <p:cSldViewPr>
      <p:cViewPr>
        <p:scale>
          <a:sx n="60" d="100"/>
          <a:sy n="60" d="100"/>
        </p:scale>
        <p:origin x="-18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41205214486526E-2"/>
          <c:y val="0.16939930220108176"/>
          <c:w val="0.60688595805739098"/>
          <c:h val="0.80373713164031968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8"/>
              <c:layout>
                <c:manualLayout>
                  <c:x val="2.6468692744120708E-2"/>
                  <c:y val="0.169155664847302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0247279492485767E-2"/>
                  <c:y val="0.15514122890142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Foglio1!$A$2:$A$9</c:f>
              <c:strCache>
                <c:ptCount val="8"/>
                <c:pt idx="0">
                  <c:v>Centri estivi</c:v>
                </c:pt>
                <c:pt idx="1">
                  <c:v>Stabilimenti balneari</c:v>
                </c:pt>
                <c:pt idx="2">
                  <c:v>Posti ristoro vie comunicazione , stazioni ferroviarie ed aeroportuali</c:v>
                </c:pt>
                <c:pt idx="3">
                  <c:v>Villaggi turistici, campeggi e discoteche</c:v>
                </c:pt>
                <c:pt idx="4">
                  <c:v>Bar-gelaterie</c:v>
                </c:pt>
                <c:pt idx="5">
                  <c:v>Agriturismo</c:v>
                </c:pt>
                <c:pt idx="6">
                  <c:v>Strutture socio-sanitarie</c:v>
                </c:pt>
                <c:pt idx="7">
                  <c:v>Prodotti ittici</c:v>
                </c:pt>
              </c:strCache>
            </c:strRef>
          </c:cat>
          <c:val>
            <c:numRef>
              <c:f>Foglio1!$B$2:$B$9</c:f>
              <c:numCache>
                <c:formatCode>#,##0</c:formatCode>
                <c:ptCount val="8"/>
                <c:pt idx="0">
                  <c:v>88</c:v>
                </c:pt>
                <c:pt idx="1">
                  <c:v>454</c:v>
                </c:pt>
                <c:pt idx="2">
                  <c:v>660</c:v>
                </c:pt>
                <c:pt idx="3">
                  <c:v>426</c:v>
                </c:pt>
                <c:pt idx="4">
                  <c:v>659</c:v>
                </c:pt>
                <c:pt idx="5">
                  <c:v>522</c:v>
                </c:pt>
                <c:pt idx="6">
                  <c:v>454</c:v>
                </c:pt>
                <c:pt idx="7">
                  <c:v>479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271958482955754"/>
          <c:y val="8.684950557193051E-2"/>
          <c:w val="0.3638362215874319"/>
          <c:h val="0.899565260197771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60217-8E8B-447C-B183-63934248B9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7E76862-E025-4AAF-B947-B5BED611DEDC}">
      <dgm:prSet phldrT="[Testo]" custT="1"/>
      <dgm:spPr/>
      <dgm:t>
        <a:bodyPr/>
        <a:lstStyle/>
        <a:p>
          <a:r>
            <a:rPr lang="it-IT" sz="1600" b="1" dirty="0" smtClean="0"/>
            <a:t>PRODOTTI ITTICI</a:t>
          </a:r>
          <a:r>
            <a:rPr lang="it-IT" sz="1600" dirty="0" smtClean="0"/>
            <a:t>	</a:t>
          </a:r>
          <a:endParaRPr lang="it-IT" sz="1600" dirty="0"/>
        </a:p>
      </dgm:t>
    </dgm:pt>
    <dgm:pt modelId="{2FFFF8E7-8614-4EF2-B580-AA9114A7CB8D}" type="parTrans" cxnId="{D8307353-CE9C-4C24-AA0A-81B225D8B02A}">
      <dgm:prSet/>
      <dgm:spPr/>
      <dgm:t>
        <a:bodyPr/>
        <a:lstStyle/>
        <a:p>
          <a:endParaRPr lang="it-IT"/>
        </a:p>
      </dgm:t>
    </dgm:pt>
    <dgm:pt modelId="{F91FC653-7C0B-499A-8471-F24DF5A47E5C}" type="sibTrans" cxnId="{D8307353-CE9C-4C24-AA0A-81B225D8B02A}">
      <dgm:prSet/>
      <dgm:spPr/>
      <dgm:t>
        <a:bodyPr/>
        <a:lstStyle/>
        <a:p>
          <a:endParaRPr lang="it-IT"/>
        </a:p>
      </dgm:t>
    </dgm:pt>
    <dgm:pt modelId="{02616615-4708-47FD-9094-E2F032ED4AF7}">
      <dgm:prSet phldrT="[Testo]" custT="1"/>
      <dgm:spPr/>
      <dgm:t>
        <a:bodyPr/>
        <a:lstStyle/>
        <a:p>
          <a:r>
            <a:rPr lang="it-IT" sz="1400" b="1" dirty="0" smtClean="0"/>
            <a:t>AGRITURISMO</a:t>
          </a:r>
          <a:endParaRPr lang="it-IT" sz="1400" b="1" dirty="0"/>
        </a:p>
      </dgm:t>
    </dgm:pt>
    <dgm:pt modelId="{DC4CA23B-DEF5-474B-BF24-648F92BB11EF}" type="parTrans" cxnId="{1BF19219-9A25-44EB-80CD-A453B38AD45E}">
      <dgm:prSet/>
      <dgm:spPr/>
      <dgm:t>
        <a:bodyPr/>
        <a:lstStyle/>
        <a:p>
          <a:endParaRPr lang="it-IT"/>
        </a:p>
      </dgm:t>
    </dgm:pt>
    <dgm:pt modelId="{8832661C-339D-4AA6-9048-C46E1CFF021A}" type="sibTrans" cxnId="{1BF19219-9A25-44EB-80CD-A453B38AD45E}">
      <dgm:prSet/>
      <dgm:spPr/>
      <dgm:t>
        <a:bodyPr/>
        <a:lstStyle/>
        <a:p>
          <a:endParaRPr lang="it-IT"/>
        </a:p>
      </dgm:t>
    </dgm:pt>
    <dgm:pt modelId="{767B5ADF-F0CD-45DD-949C-54DD5248FC46}">
      <dgm:prSet phldrT="[Testo]" custT="1"/>
      <dgm:spPr/>
      <dgm:t>
        <a:bodyPr/>
        <a:lstStyle/>
        <a:p>
          <a:r>
            <a:rPr lang="it-IT" sz="1600" b="1" smtClean="0"/>
            <a:t>CENTRI ESTIVI</a:t>
          </a:r>
          <a:endParaRPr lang="it-IT" sz="1600" b="1" dirty="0"/>
        </a:p>
      </dgm:t>
    </dgm:pt>
    <dgm:pt modelId="{19D50F86-6677-400D-BC94-4BB23EE90155}" type="parTrans" cxnId="{07026DA4-A921-49BB-9624-5838EDB5B05C}">
      <dgm:prSet/>
      <dgm:spPr/>
      <dgm:t>
        <a:bodyPr/>
        <a:lstStyle/>
        <a:p>
          <a:endParaRPr lang="it-IT"/>
        </a:p>
      </dgm:t>
    </dgm:pt>
    <dgm:pt modelId="{62746939-9BA8-46A4-BEDD-4BA603BAB91F}" type="sibTrans" cxnId="{07026DA4-A921-49BB-9624-5838EDB5B05C}">
      <dgm:prSet/>
      <dgm:spPr/>
      <dgm:t>
        <a:bodyPr/>
        <a:lstStyle/>
        <a:p>
          <a:endParaRPr lang="it-IT"/>
        </a:p>
      </dgm:t>
    </dgm:pt>
    <dgm:pt modelId="{BD00ADAA-E539-4473-9045-C1829FF42E46}">
      <dgm:prSet phldrT="[Testo]" custT="1"/>
      <dgm:spPr/>
      <dgm:t>
        <a:bodyPr/>
        <a:lstStyle/>
        <a:p>
          <a:r>
            <a:rPr lang="it-IT" sz="1400" b="1" dirty="0" smtClean="0"/>
            <a:t>VILLAGGI TURISTICI</a:t>
          </a:r>
        </a:p>
        <a:p>
          <a:r>
            <a:rPr lang="it-IT" sz="1400" b="1" dirty="0" smtClean="0"/>
            <a:t>CAMPEGGI</a:t>
          </a:r>
        </a:p>
        <a:p>
          <a:r>
            <a:rPr lang="it-IT" sz="1400" b="1" dirty="0" smtClean="0"/>
            <a:t>DISCOTECHE</a:t>
          </a:r>
          <a:endParaRPr lang="it-IT" sz="1400" b="1" dirty="0"/>
        </a:p>
      </dgm:t>
    </dgm:pt>
    <dgm:pt modelId="{94F97465-8149-4620-9261-BD9C3FB2EC91}" type="parTrans" cxnId="{CC40B013-5C86-4EC9-9EA8-98604FED764F}">
      <dgm:prSet/>
      <dgm:spPr/>
      <dgm:t>
        <a:bodyPr/>
        <a:lstStyle/>
        <a:p>
          <a:endParaRPr lang="it-IT"/>
        </a:p>
      </dgm:t>
    </dgm:pt>
    <dgm:pt modelId="{44B08ED9-406E-4417-A49D-3840CE7E634A}" type="sibTrans" cxnId="{CC40B013-5C86-4EC9-9EA8-98604FED764F}">
      <dgm:prSet/>
      <dgm:spPr/>
      <dgm:t>
        <a:bodyPr/>
        <a:lstStyle/>
        <a:p>
          <a:endParaRPr lang="it-IT"/>
        </a:p>
      </dgm:t>
    </dgm:pt>
    <dgm:pt modelId="{FEB7E49D-0CC7-4335-9850-FAAC18CF7ACB}" type="pres">
      <dgm:prSet presAssocID="{2A260217-8E8B-447C-B183-63934248B906}" presName="linearFlow" presStyleCnt="0">
        <dgm:presLayoutVars>
          <dgm:dir/>
          <dgm:resizeHandles val="exact"/>
        </dgm:presLayoutVars>
      </dgm:prSet>
      <dgm:spPr/>
    </dgm:pt>
    <dgm:pt modelId="{34D37D88-E1FF-4B1B-933E-E8D7BA873D17}" type="pres">
      <dgm:prSet presAssocID="{767B5ADF-F0CD-45DD-949C-54DD5248FC46}" presName="composite" presStyleCnt="0"/>
      <dgm:spPr/>
    </dgm:pt>
    <dgm:pt modelId="{AF86A097-1274-42F8-94D5-65F7A246870B}" type="pres">
      <dgm:prSet presAssocID="{767B5ADF-F0CD-45DD-949C-54DD5248FC46}" presName="imgShp" presStyleLbl="fgImgPlace1" presStyleIdx="0" presStyleCnt="4" custScaleX="151870" custScaleY="151870" custLinFactNeighborX="1476" custLinFactNeighborY="-66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06C9510-8799-4492-8732-87A15F169286}" type="pres">
      <dgm:prSet presAssocID="{767B5ADF-F0CD-45DD-949C-54DD5248FC46}" presName="txShp" presStyleLbl="node1" presStyleIdx="0" presStyleCnt="4" custScaleX="90917" custScaleY="104461" custLinFactNeighborX="1288" custLinFactNeighborY="6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FBF98-BDC7-4820-8C85-146EBF4FC0D2}" type="pres">
      <dgm:prSet presAssocID="{62746939-9BA8-46A4-BEDD-4BA603BAB91F}" presName="spacing" presStyleCnt="0"/>
      <dgm:spPr/>
    </dgm:pt>
    <dgm:pt modelId="{3945FF1E-E0E0-4B71-93E6-E438DCFD9B01}" type="pres">
      <dgm:prSet presAssocID="{D7E76862-E025-4AAF-B947-B5BED611DEDC}" presName="composite" presStyleCnt="0"/>
      <dgm:spPr/>
    </dgm:pt>
    <dgm:pt modelId="{5846FD5C-60E2-4613-A08C-FC0CDC232022}" type="pres">
      <dgm:prSet presAssocID="{D7E76862-E025-4AAF-B947-B5BED611DEDC}" presName="imgShp" presStyleLbl="fgImgPlace1" presStyleIdx="1" presStyleCnt="4" custScaleX="151870" custScaleY="151870" custLinFactNeighborX="-5526" custLinFactNeighborY="-95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689DD29-6B9A-4021-9C24-4BD493387216}" type="pres">
      <dgm:prSet presAssocID="{D7E76862-E025-4AAF-B947-B5BED611DEDC}" presName="txShp" presStyleLbl="node1" presStyleIdx="1" presStyleCnt="4" custScaleX="87085" custScaleY="111733" custLinFactNeighborX="1836" custLinFactNeighborY="-70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E9BFBE-1319-4AEE-B745-0680C870E2E9}" type="pres">
      <dgm:prSet presAssocID="{F91FC653-7C0B-499A-8471-F24DF5A47E5C}" presName="spacing" presStyleCnt="0"/>
      <dgm:spPr/>
    </dgm:pt>
    <dgm:pt modelId="{AA033742-E1A6-4379-A6FC-B90E65CB0CBD}" type="pres">
      <dgm:prSet presAssocID="{02616615-4708-47FD-9094-E2F032ED4AF7}" presName="composite" presStyleCnt="0"/>
      <dgm:spPr/>
    </dgm:pt>
    <dgm:pt modelId="{EDBF232C-63E7-4849-B33C-81656A8D8CD3}" type="pres">
      <dgm:prSet presAssocID="{02616615-4708-47FD-9094-E2F032ED4AF7}" presName="imgShp" presStyleLbl="fgImgPlace1" presStyleIdx="2" presStyleCnt="4" custScaleX="151870" custScaleY="151870" custLinFactNeighborX="-3514" custLinFactNeighborY="-13743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  <dgm:pt modelId="{26C41187-D471-4EC2-964F-B5C1B1B3F2D0}" type="pres">
      <dgm:prSet presAssocID="{02616615-4708-47FD-9094-E2F032ED4AF7}" presName="txShp" presStyleLbl="node1" presStyleIdx="2" presStyleCnt="4" custScaleX="87497" custScaleY="120076" custLinFactNeighborX="2082" custLinFactNeighborY="-77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B0CDBA-72FE-478E-9963-73EEBB8BDFF7}" type="pres">
      <dgm:prSet presAssocID="{8832661C-339D-4AA6-9048-C46E1CFF021A}" presName="spacing" presStyleCnt="0"/>
      <dgm:spPr/>
    </dgm:pt>
    <dgm:pt modelId="{979300A2-AEC5-4A35-A954-839BC12769C8}" type="pres">
      <dgm:prSet presAssocID="{BD00ADAA-E539-4473-9045-C1829FF42E46}" presName="composite" presStyleCnt="0"/>
      <dgm:spPr/>
    </dgm:pt>
    <dgm:pt modelId="{098F4874-330D-41B7-80CE-B1309C657449}" type="pres">
      <dgm:prSet presAssocID="{BD00ADAA-E539-4473-9045-C1829FF42E46}" presName="imgShp" presStyleLbl="fgImgPlace1" presStyleIdx="3" presStyleCnt="4" custScaleX="151870" custScaleY="151870" custLinFactNeighborX="-496" custLinFactNeighborY="-852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20AB609E-0BB4-46C5-AE95-1B3094D17122}" type="pres">
      <dgm:prSet presAssocID="{BD00ADAA-E539-4473-9045-C1829FF42E46}" presName="txShp" presStyleLbl="node1" presStyleIdx="3" presStyleCnt="4" custScaleX="91251" custScaleY="146306" custLinFactNeighborX="2371" custLinFactNeighborY="-27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F19219-9A25-44EB-80CD-A453B38AD45E}" srcId="{2A260217-8E8B-447C-B183-63934248B906}" destId="{02616615-4708-47FD-9094-E2F032ED4AF7}" srcOrd="2" destOrd="0" parTransId="{DC4CA23B-DEF5-474B-BF24-648F92BB11EF}" sibTransId="{8832661C-339D-4AA6-9048-C46E1CFF021A}"/>
    <dgm:cxn modelId="{D0602BD5-9FE6-47DB-AA1F-EA4A0149C5BC}" type="presOf" srcId="{D7E76862-E025-4AAF-B947-B5BED611DEDC}" destId="{4689DD29-6B9A-4021-9C24-4BD493387216}" srcOrd="0" destOrd="0" presId="urn:microsoft.com/office/officeart/2005/8/layout/vList3"/>
    <dgm:cxn modelId="{CC40B013-5C86-4EC9-9EA8-98604FED764F}" srcId="{2A260217-8E8B-447C-B183-63934248B906}" destId="{BD00ADAA-E539-4473-9045-C1829FF42E46}" srcOrd="3" destOrd="0" parTransId="{94F97465-8149-4620-9261-BD9C3FB2EC91}" sibTransId="{44B08ED9-406E-4417-A49D-3840CE7E634A}"/>
    <dgm:cxn modelId="{50A5D4C8-30A8-4165-A9D4-5944D10D954C}" type="presOf" srcId="{767B5ADF-F0CD-45DD-949C-54DD5248FC46}" destId="{F06C9510-8799-4492-8732-87A15F169286}" srcOrd="0" destOrd="0" presId="urn:microsoft.com/office/officeart/2005/8/layout/vList3"/>
    <dgm:cxn modelId="{616A961B-D912-4760-9AC1-7C54E3D4F52A}" type="presOf" srcId="{02616615-4708-47FD-9094-E2F032ED4AF7}" destId="{26C41187-D471-4EC2-964F-B5C1B1B3F2D0}" srcOrd="0" destOrd="0" presId="urn:microsoft.com/office/officeart/2005/8/layout/vList3"/>
    <dgm:cxn modelId="{07026DA4-A921-49BB-9624-5838EDB5B05C}" srcId="{2A260217-8E8B-447C-B183-63934248B906}" destId="{767B5ADF-F0CD-45DD-949C-54DD5248FC46}" srcOrd="0" destOrd="0" parTransId="{19D50F86-6677-400D-BC94-4BB23EE90155}" sibTransId="{62746939-9BA8-46A4-BEDD-4BA603BAB91F}"/>
    <dgm:cxn modelId="{FA17175D-3FD5-4F96-A102-A7F48F81BA17}" type="presOf" srcId="{2A260217-8E8B-447C-B183-63934248B906}" destId="{FEB7E49D-0CC7-4335-9850-FAAC18CF7ACB}" srcOrd="0" destOrd="0" presId="urn:microsoft.com/office/officeart/2005/8/layout/vList3"/>
    <dgm:cxn modelId="{737866D0-918D-48DD-8EC9-DCE650D72FC7}" type="presOf" srcId="{BD00ADAA-E539-4473-9045-C1829FF42E46}" destId="{20AB609E-0BB4-46C5-AE95-1B3094D17122}" srcOrd="0" destOrd="0" presId="urn:microsoft.com/office/officeart/2005/8/layout/vList3"/>
    <dgm:cxn modelId="{D8307353-CE9C-4C24-AA0A-81B225D8B02A}" srcId="{2A260217-8E8B-447C-B183-63934248B906}" destId="{D7E76862-E025-4AAF-B947-B5BED611DEDC}" srcOrd="1" destOrd="0" parTransId="{2FFFF8E7-8614-4EF2-B580-AA9114A7CB8D}" sibTransId="{F91FC653-7C0B-499A-8471-F24DF5A47E5C}"/>
    <dgm:cxn modelId="{182AE4AB-1C0A-4472-8630-8CC801B257EC}" type="presParOf" srcId="{FEB7E49D-0CC7-4335-9850-FAAC18CF7ACB}" destId="{34D37D88-E1FF-4B1B-933E-E8D7BA873D17}" srcOrd="0" destOrd="0" presId="urn:microsoft.com/office/officeart/2005/8/layout/vList3"/>
    <dgm:cxn modelId="{7B0324EA-5EF3-4251-854F-44618886ECF8}" type="presParOf" srcId="{34D37D88-E1FF-4B1B-933E-E8D7BA873D17}" destId="{AF86A097-1274-42F8-94D5-65F7A246870B}" srcOrd="0" destOrd="0" presId="urn:microsoft.com/office/officeart/2005/8/layout/vList3"/>
    <dgm:cxn modelId="{6FF710BA-7626-42E4-AB16-5DA7B626A662}" type="presParOf" srcId="{34D37D88-E1FF-4B1B-933E-E8D7BA873D17}" destId="{F06C9510-8799-4492-8732-87A15F169286}" srcOrd="1" destOrd="0" presId="urn:microsoft.com/office/officeart/2005/8/layout/vList3"/>
    <dgm:cxn modelId="{7DFC66A9-16B8-4F38-9D20-5F9A5097EDB2}" type="presParOf" srcId="{FEB7E49D-0CC7-4335-9850-FAAC18CF7ACB}" destId="{299FBF98-BDC7-4820-8C85-146EBF4FC0D2}" srcOrd="1" destOrd="0" presId="urn:microsoft.com/office/officeart/2005/8/layout/vList3"/>
    <dgm:cxn modelId="{D2A2C575-80AD-4EAE-980F-D1217351994F}" type="presParOf" srcId="{FEB7E49D-0CC7-4335-9850-FAAC18CF7ACB}" destId="{3945FF1E-E0E0-4B71-93E6-E438DCFD9B01}" srcOrd="2" destOrd="0" presId="urn:microsoft.com/office/officeart/2005/8/layout/vList3"/>
    <dgm:cxn modelId="{C416E10F-B85F-4438-90A6-8CC716BC4388}" type="presParOf" srcId="{3945FF1E-E0E0-4B71-93E6-E438DCFD9B01}" destId="{5846FD5C-60E2-4613-A08C-FC0CDC232022}" srcOrd="0" destOrd="0" presId="urn:microsoft.com/office/officeart/2005/8/layout/vList3"/>
    <dgm:cxn modelId="{E2406120-24AC-4716-A172-7FCF12D4FBAF}" type="presParOf" srcId="{3945FF1E-E0E0-4B71-93E6-E438DCFD9B01}" destId="{4689DD29-6B9A-4021-9C24-4BD493387216}" srcOrd="1" destOrd="0" presId="urn:microsoft.com/office/officeart/2005/8/layout/vList3"/>
    <dgm:cxn modelId="{7A9C5C52-8DB3-42FC-8CF9-AED24E0C0F18}" type="presParOf" srcId="{FEB7E49D-0CC7-4335-9850-FAAC18CF7ACB}" destId="{41E9BFBE-1319-4AEE-B745-0680C870E2E9}" srcOrd="3" destOrd="0" presId="urn:microsoft.com/office/officeart/2005/8/layout/vList3"/>
    <dgm:cxn modelId="{7C9BEFAF-B18C-445D-BDD8-E01B92DCE148}" type="presParOf" srcId="{FEB7E49D-0CC7-4335-9850-FAAC18CF7ACB}" destId="{AA033742-E1A6-4379-A6FC-B90E65CB0CBD}" srcOrd="4" destOrd="0" presId="urn:microsoft.com/office/officeart/2005/8/layout/vList3"/>
    <dgm:cxn modelId="{80554A72-560F-4336-8AA3-8A537A11AC64}" type="presParOf" srcId="{AA033742-E1A6-4379-A6FC-B90E65CB0CBD}" destId="{EDBF232C-63E7-4849-B33C-81656A8D8CD3}" srcOrd="0" destOrd="0" presId="urn:microsoft.com/office/officeart/2005/8/layout/vList3"/>
    <dgm:cxn modelId="{1668D851-A334-4B6E-8B52-42F584F1E4B7}" type="presParOf" srcId="{AA033742-E1A6-4379-A6FC-B90E65CB0CBD}" destId="{26C41187-D471-4EC2-964F-B5C1B1B3F2D0}" srcOrd="1" destOrd="0" presId="urn:microsoft.com/office/officeart/2005/8/layout/vList3"/>
    <dgm:cxn modelId="{66DF765D-3A75-4E76-83EF-4A3FD9EF2B6A}" type="presParOf" srcId="{FEB7E49D-0CC7-4335-9850-FAAC18CF7ACB}" destId="{CCB0CDBA-72FE-478E-9963-73EEBB8BDFF7}" srcOrd="5" destOrd="0" presId="urn:microsoft.com/office/officeart/2005/8/layout/vList3"/>
    <dgm:cxn modelId="{10EC4032-0B70-4925-8C9F-6D24CDDCBE13}" type="presParOf" srcId="{FEB7E49D-0CC7-4335-9850-FAAC18CF7ACB}" destId="{979300A2-AEC5-4A35-A954-839BC12769C8}" srcOrd="6" destOrd="0" presId="urn:microsoft.com/office/officeart/2005/8/layout/vList3"/>
    <dgm:cxn modelId="{61EF2B0B-1A71-498E-96A7-C8258BA57213}" type="presParOf" srcId="{979300A2-AEC5-4A35-A954-839BC12769C8}" destId="{098F4874-330D-41B7-80CE-B1309C657449}" srcOrd="0" destOrd="0" presId="urn:microsoft.com/office/officeart/2005/8/layout/vList3"/>
    <dgm:cxn modelId="{04B4A3B5-7ABB-4C61-B87F-6AFB55977A94}" type="presParOf" srcId="{979300A2-AEC5-4A35-A954-839BC12769C8}" destId="{20AB609E-0BB4-46C5-AE95-1B3094D171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60217-8E8B-447C-B183-63934248B9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67B5ADF-F0CD-45DD-949C-54DD5248FC46}">
      <dgm:prSet phldrT="[Testo]" custT="1"/>
      <dgm:spPr/>
      <dgm:t>
        <a:bodyPr/>
        <a:lstStyle/>
        <a:p>
          <a:pPr marL="0" indent="0" algn="ctr">
            <a:lnSpc>
              <a:spcPct val="90000"/>
            </a:lnSpc>
            <a:spcAft>
              <a:spcPct val="35000"/>
            </a:spcAft>
          </a:pPr>
          <a:r>
            <a:rPr lang="it-IT" sz="1600" b="1" dirty="0" smtClean="0"/>
            <a:t>POSTI DI RISTORO</a:t>
          </a:r>
          <a:r>
            <a:rPr lang="it-IT" sz="1400" b="1" dirty="0" smtClean="0"/>
            <a:t>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t-IT" sz="1400" b="1" dirty="0" smtClean="0"/>
            <a:t>- VIE DI COMUNICAZIONE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t-IT" sz="1400" b="1" dirty="0" smtClean="0"/>
            <a:t>- STAZIONI  FERROVIARIE ED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t-IT" sz="1400" b="1" dirty="0" smtClean="0"/>
            <a:t>  AEROPORTUALI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t-IT" sz="1400" b="1" dirty="0" smtClean="0"/>
            <a:t>- TRAGHETTI</a:t>
          </a:r>
          <a:endParaRPr lang="it-IT" sz="1400" b="1" dirty="0"/>
        </a:p>
      </dgm:t>
    </dgm:pt>
    <dgm:pt modelId="{19D50F86-6677-400D-BC94-4BB23EE90155}" type="parTrans" cxnId="{07026DA4-A921-49BB-9624-5838EDB5B05C}">
      <dgm:prSet/>
      <dgm:spPr/>
      <dgm:t>
        <a:bodyPr/>
        <a:lstStyle/>
        <a:p>
          <a:endParaRPr lang="it-IT"/>
        </a:p>
      </dgm:t>
    </dgm:pt>
    <dgm:pt modelId="{62746939-9BA8-46A4-BEDD-4BA603BAB91F}" type="sibTrans" cxnId="{07026DA4-A921-49BB-9624-5838EDB5B05C}">
      <dgm:prSet/>
      <dgm:spPr/>
      <dgm:t>
        <a:bodyPr/>
        <a:lstStyle/>
        <a:p>
          <a:endParaRPr lang="it-IT"/>
        </a:p>
      </dgm:t>
    </dgm:pt>
    <dgm:pt modelId="{7113185E-18AA-4CC2-9FD5-CE75823A087F}">
      <dgm:prSet phldrT="[Testo]" custT="1"/>
      <dgm:spPr/>
      <dgm:t>
        <a:bodyPr/>
        <a:lstStyle/>
        <a:p>
          <a:pPr algn="ctr"/>
          <a:endParaRPr lang="it-IT" sz="1500" b="1" dirty="0" smtClean="0"/>
        </a:p>
        <a:p>
          <a:pPr algn="ctr"/>
          <a:r>
            <a:rPr lang="it-IT" sz="1500" b="1" dirty="0" smtClean="0"/>
            <a:t>STRUTTURE RICETTIVE PER ANZIANI</a:t>
          </a:r>
        </a:p>
        <a:p>
          <a:pPr algn="ctr"/>
          <a:r>
            <a:rPr lang="it-IT" sz="1500" b="1" dirty="0" smtClean="0"/>
            <a:t>RICOVERO ED ASSISTENZA SANITARIA</a:t>
          </a:r>
        </a:p>
        <a:p>
          <a:pPr algn="ctr"/>
          <a:endParaRPr lang="it-IT" sz="1500" dirty="0"/>
        </a:p>
      </dgm:t>
    </dgm:pt>
    <dgm:pt modelId="{618CAF79-4541-4737-AFAE-67D49491D3AB}" type="parTrans" cxnId="{B0FBA178-93D9-448A-8C12-39F8F241F71E}">
      <dgm:prSet/>
      <dgm:spPr/>
      <dgm:t>
        <a:bodyPr/>
        <a:lstStyle/>
        <a:p>
          <a:endParaRPr lang="it-IT"/>
        </a:p>
      </dgm:t>
    </dgm:pt>
    <dgm:pt modelId="{1F9480A2-6385-44BD-AED2-E2EDFBD7A24D}" type="sibTrans" cxnId="{B0FBA178-93D9-448A-8C12-39F8F241F71E}">
      <dgm:prSet/>
      <dgm:spPr/>
      <dgm:t>
        <a:bodyPr/>
        <a:lstStyle/>
        <a:p>
          <a:endParaRPr lang="it-IT"/>
        </a:p>
      </dgm:t>
    </dgm:pt>
    <dgm:pt modelId="{BC2694B1-7B73-4226-AAC2-4E00D8229ABA}">
      <dgm:prSet phldrT="[Testo]" custT="1"/>
      <dgm:spPr/>
      <dgm:t>
        <a:bodyPr/>
        <a:lstStyle/>
        <a:p>
          <a:r>
            <a:rPr lang="it-IT" sz="1600" b="1" dirty="0" smtClean="0"/>
            <a:t>STABILIMENTI BALNEARI</a:t>
          </a:r>
          <a:endParaRPr lang="it-IT" sz="1600" b="1" dirty="0"/>
        </a:p>
      </dgm:t>
    </dgm:pt>
    <dgm:pt modelId="{A6296789-0FA3-4B4D-A394-E01E57E4CF82}" type="parTrans" cxnId="{0C010768-580E-4DD9-92E6-0F4971AD2EB1}">
      <dgm:prSet/>
      <dgm:spPr/>
      <dgm:t>
        <a:bodyPr/>
        <a:lstStyle/>
        <a:p>
          <a:endParaRPr lang="it-IT"/>
        </a:p>
      </dgm:t>
    </dgm:pt>
    <dgm:pt modelId="{69A4D7D9-175D-402F-A953-A7C79AA7A617}" type="sibTrans" cxnId="{0C010768-580E-4DD9-92E6-0F4971AD2EB1}">
      <dgm:prSet/>
      <dgm:spPr/>
      <dgm:t>
        <a:bodyPr/>
        <a:lstStyle/>
        <a:p>
          <a:endParaRPr lang="it-IT"/>
        </a:p>
      </dgm:t>
    </dgm:pt>
    <dgm:pt modelId="{4F367E8D-6CCC-4DC6-B740-43DBA8943AEE}">
      <dgm:prSet custT="1"/>
      <dgm:spPr/>
      <dgm:t>
        <a:bodyPr/>
        <a:lstStyle/>
        <a:p>
          <a:pPr algn="ctr"/>
          <a:r>
            <a:rPr lang="it-IT" sz="1400" b="1" dirty="0" smtClean="0"/>
            <a:t>GELATERIE</a:t>
          </a:r>
          <a:endParaRPr lang="it-IT" sz="1400" b="1" dirty="0"/>
        </a:p>
      </dgm:t>
    </dgm:pt>
    <dgm:pt modelId="{0DC644F7-7F55-4636-8318-0126054880C2}" type="sibTrans" cxnId="{AA0AD33C-1F42-43A7-AAE6-4380C9EA9D5F}">
      <dgm:prSet/>
      <dgm:spPr/>
      <dgm:t>
        <a:bodyPr/>
        <a:lstStyle/>
        <a:p>
          <a:endParaRPr lang="it-IT"/>
        </a:p>
      </dgm:t>
    </dgm:pt>
    <dgm:pt modelId="{C18B47D3-4BFA-4F84-B235-CC11CC5831FB}" type="parTrans" cxnId="{AA0AD33C-1F42-43A7-AAE6-4380C9EA9D5F}">
      <dgm:prSet/>
      <dgm:spPr/>
      <dgm:t>
        <a:bodyPr/>
        <a:lstStyle/>
        <a:p>
          <a:endParaRPr lang="it-IT"/>
        </a:p>
      </dgm:t>
    </dgm:pt>
    <dgm:pt modelId="{FEB7E49D-0CC7-4335-9850-FAAC18CF7ACB}" type="pres">
      <dgm:prSet presAssocID="{2A260217-8E8B-447C-B183-63934248B906}" presName="linearFlow" presStyleCnt="0">
        <dgm:presLayoutVars>
          <dgm:dir/>
          <dgm:resizeHandles val="exact"/>
        </dgm:presLayoutVars>
      </dgm:prSet>
      <dgm:spPr/>
    </dgm:pt>
    <dgm:pt modelId="{33F0AB18-7F02-4E70-AFC7-D78F6C06935B}" type="pres">
      <dgm:prSet presAssocID="{BC2694B1-7B73-4226-AAC2-4E00D8229ABA}" presName="composite" presStyleCnt="0"/>
      <dgm:spPr/>
    </dgm:pt>
    <dgm:pt modelId="{1C0FBF8D-DFE1-42A8-8165-6FAB499FDACA}" type="pres">
      <dgm:prSet presAssocID="{BC2694B1-7B73-4226-AAC2-4E00D8229ABA}" presName="imgShp" presStyleLbl="fgImgPlace1" presStyleIdx="0" presStyleCnt="4" custScaleX="96329" custScaleY="92768" custLinFactNeighborX="-16458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0AF4A6-DF70-436E-A3BB-57E9F1028D91}" type="pres">
      <dgm:prSet presAssocID="{BC2694B1-7B73-4226-AAC2-4E00D8229ABA}" presName="txShp" presStyleLbl="node1" presStyleIdx="0" presStyleCnt="4" custScaleX="101399" custScaleY="76213" custLinFactNeighborX="14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0646B4-7F23-49D2-A837-0A68863D62E2}" type="pres">
      <dgm:prSet presAssocID="{69A4D7D9-175D-402F-A953-A7C79AA7A617}" presName="spacing" presStyleCnt="0"/>
      <dgm:spPr/>
    </dgm:pt>
    <dgm:pt modelId="{04BC349F-616E-4704-A1EB-9E0B30BE6A4B}" type="pres">
      <dgm:prSet presAssocID="{4F367E8D-6CCC-4DC6-B740-43DBA8943AEE}" presName="composite" presStyleCnt="0"/>
      <dgm:spPr/>
    </dgm:pt>
    <dgm:pt modelId="{880A4DDE-A201-4A09-AFA1-E2563B4FDE0E}" type="pres">
      <dgm:prSet presAssocID="{4F367E8D-6CCC-4DC6-B740-43DBA8943AEE}" presName="imgShp" presStyleLbl="fgImgPlace1" presStyleIdx="1" presStyleCnt="4" custScaleX="96852" custScaleY="91484" custLinFactNeighborX="-14982" custLinFactNeighborY="-1235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BE046E-C9D5-4F3F-880A-65A92A3E1623}" type="pres">
      <dgm:prSet presAssocID="{4F367E8D-6CCC-4DC6-B740-43DBA8943AEE}" presName="txShp" presStyleLbl="node1" presStyleIdx="1" presStyleCnt="4" custScaleX="103066" custScaleY="79982" custLinFactNeighborY="-120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2FB7DA-A557-4FEF-9048-B44D3F6C0ACD}" type="pres">
      <dgm:prSet presAssocID="{0DC644F7-7F55-4636-8318-0126054880C2}" presName="spacing" presStyleCnt="0"/>
      <dgm:spPr/>
    </dgm:pt>
    <dgm:pt modelId="{34D37D88-E1FF-4B1B-933E-E8D7BA873D17}" type="pres">
      <dgm:prSet presAssocID="{767B5ADF-F0CD-45DD-949C-54DD5248FC46}" presName="composite" presStyleCnt="0"/>
      <dgm:spPr/>
    </dgm:pt>
    <dgm:pt modelId="{AF86A097-1274-42F8-94D5-65F7A246870B}" type="pres">
      <dgm:prSet presAssocID="{767B5ADF-F0CD-45DD-949C-54DD5248FC46}" presName="imgShp" presStyleLbl="fgImgPlace1" presStyleIdx="2" presStyleCnt="4" custScaleX="82493" custScaleY="82493" custLinFactNeighborX="-2309" custLinFactNeighborY="-1094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F06C9510-8799-4492-8732-87A15F169286}" type="pres">
      <dgm:prSet presAssocID="{767B5ADF-F0CD-45DD-949C-54DD5248FC46}" presName="txShp" presStyleLbl="node1" presStyleIdx="2" presStyleCnt="4" custScaleX="106706" custScaleY="106473" custLinFactNeighborX="-34" custLinFactNeighborY="-90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FBF98-BDC7-4820-8C85-146EBF4FC0D2}" type="pres">
      <dgm:prSet presAssocID="{62746939-9BA8-46A4-BEDD-4BA603BAB91F}" presName="spacing" presStyleCnt="0"/>
      <dgm:spPr/>
    </dgm:pt>
    <dgm:pt modelId="{2290C079-EFF1-4CCC-8036-2DEDBA9EFE97}" type="pres">
      <dgm:prSet presAssocID="{7113185E-18AA-4CC2-9FD5-CE75823A087F}" presName="composite" presStyleCnt="0"/>
      <dgm:spPr/>
    </dgm:pt>
    <dgm:pt modelId="{9DD4D1F6-1571-4D7B-9FCC-FE6372F1A687}" type="pres">
      <dgm:prSet presAssocID="{7113185E-18AA-4CC2-9FD5-CE75823A087F}" presName="imgShp" presStyleLbl="fgImgPlace1" presStyleIdx="3" presStyleCnt="4" custScaleX="82493" custScaleY="82493" custLinFactNeighborX="-1972" custLinFactNeighborY="-1352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C22AA28-8DF2-49A2-9B75-9DFB533C27A0}" type="pres">
      <dgm:prSet presAssocID="{7113185E-18AA-4CC2-9FD5-CE75823A087F}" presName="txShp" presStyleLbl="node1" presStyleIdx="3" presStyleCnt="4" custScaleX="105451" custScaleY="98653" custLinFactNeighborX="1173" custLinFactNeighborY="-160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390D36B-B5B2-4757-B72C-3E419A9E8871}" type="presOf" srcId="{BC2694B1-7B73-4226-AAC2-4E00D8229ABA}" destId="{F60AF4A6-DF70-436E-A3BB-57E9F1028D91}" srcOrd="0" destOrd="0" presId="urn:microsoft.com/office/officeart/2005/8/layout/vList3"/>
    <dgm:cxn modelId="{0C010768-580E-4DD9-92E6-0F4971AD2EB1}" srcId="{2A260217-8E8B-447C-B183-63934248B906}" destId="{BC2694B1-7B73-4226-AAC2-4E00D8229ABA}" srcOrd="0" destOrd="0" parTransId="{A6296789-0FA3-4B4D-A394-E01E57E4CF82}" sibTransId="{69A4D7D9-175D-402F-A953-A7C79AA7A617}"/>
    <dgm:cxn modelId="{AA0AD33C-1F42-43A7-AAE6-4380C9EA9D5F}" srcId="{2A260217-8E8B-447C-B183-63934248B906}" destId="{4F367E8D-6CCC-4DC6-B740-43DBA8943AEE}" srcOrd="1" destOrd="0" parTransId="{C18B47D3-4BFA-4F84-B235-CC11CC5831FB}" sibTransId="{0DC644F7-7F55-4636-8318-0126054880C2}"/>
    <dgm:cxn modelId="{D68B21D4-49E4-4BF3-8238-2682F7A8DE66}" type="presOf" srcId="{4F367E8D-6CCC-4DC6-B740-43DBA8943AEE}" destId="{67BE046E-C9D5-4F3F-880A-65A92A3E1623}" srcOrd="0" destOrd="0" presId="urn:microsoft.com/office/officeart/2005/8/layout/vList3"/>
    <dgm:cxn modelId="{DE69262F-59FC-40DF-89F0-2589EF4F18A5}" type="presOf" srcId="{767B5ADF-F0CD-45DD-949C-54DD5248FC46}" destId="{F06C9510-8799-4492-8732-87A15F169286}" srcOrd="0" destOrd="0" presId="urn:microsoft.com/office/officeart/2005/8/layout/vList3"/>
    <dgm:cxn modelId="{07026DA4-A921-49BB-9624-5838EDB5B05C}" srcId="{2A260217-8E8B-447C-B183-63934248B906}" destId="{767B5ADF-F0CD-45DD-949C-54DD5248FC46}" srcOrd="2" destOrd="0" parTransId="{19D50F86-6677-400D-BC94-4BB23EE90155}" sibTransId="{62746939-9BA8-46A4-BEDD-4BA603BAB91F}"/>
    <dgm:cxn modelId="{557BDEB2-E348-46C1-BA9E-986D0E6DB643}" type="presOf" srcId="{7113185E-18AA-4CC2-9FD5-CE75823A087F}" destId="{3C22AA28-8DF2-49A2-9B75-9DFB533C27A0}" srcOrd="0" destOrd="0" presId="urn:microsoft.com/office/officeart/2005/8/layout/vList3"/>
    <dgm:cxn modelId="{DDB5B89C-59AD-47CE-98B2-EA4A9F052006}" type="presOf" srcId="{2A260217-8E8B-447C-B183-63934248B906}" destId="{FEB7E49D-0CC7-4335-9850-FAAC18CF7ACB}" srcOrd="0" destOrd="0" presId="urn:microsoft.com/office/officeart/2005/8/layout/vList3"/>
    <dgm:cxn modelId="{B0FBA178-93D9-448A-8C12-39F8F241F71E}" srcId="{2A260217-8E8B-447C-B183-63934248B906}" destId="{7113185E-18AA-4CC2-9FD5-CE75823A087F}" srcOrd="3" destOrd="0" parTransId="{618CAF79-4541-4737-AFAE-67D49491D3AB}" sibTransId="{1F9480A2-6385-44BD-AED2-E2EDFBD7A24D}"/>
    <dgm:cxn modelId="{25923441-7D07-40CD-A6FE-F4C2837B3CBA}" type="presParOf" srcId="{FEB7E49D-0CC7-4335-9850-FAAC18CF7ACB}" destId="{33F0AB18-7F02-4E70-AFC7-D78F6C06935B}" srcOrd="0" destOrd="0" presId="urn:microsoft.com/office/officeart/2005/8/layout/vList3"/>
    <dgm:cxn modelId="{4E33CC31-48A1-449F-9125-471C12B44FB1}" type="presParOf" srcId="{33F0AB18-7F02-4E70-AFC7-D78F6C06935B}" destId="{1C0FBF8D-DFE1-42A8-8165-6FAB499FDACA}" srcOrd="0" destOrd="0" presId="urn:microsoft.com/office/officeart/2005/8/layout/vList3"/>
    <dgm:cxn modelId="{7B26B0C7-1696-4A8D-A7C0-7BE3A720BBEE}" type="presParOf" srcId="{33F0AB18-7F02-4E70-AFC7-D78F6C06935B}" destId="{F60AF4A6-DF70-436E-A3BB-57E9F1028D91}" srcOrd="1" destOrd="0" presId="urn:microsoft.com/office/officeart/2005/8/layout/vList3"/>
    <dgm:cxn modelId="{7902744D-8B0F-480F-99D7-1F1EE0797E87}" type="presParOf" srcId="{FEB7E49D-0CC7-4335-9850-FAAC18CF7ACB}" destId="{D40646B4-7F23-49D2-A837-0A68863D62E2}" srcOrd="1" destOrd="0" presId="urn:microsoft.com/office/officeart/2005/8/layout/vList3"/>
    <dgm:cxn modelId="{F570C75E-2C55-4951-AA0C-9F6150150350}" type="presParOf" srcId="{FEB7E49D-0CC7-4335-9850-FAAC18CF7ACB}" destId="{04BC349F-616E-4704-A1EB-9E0B30BE6A4B}" srcOrd="2" destOrd="0" presId="urn:microsoft.com/office/officeart/2005/8/layout/vList3"/>
    <dgm:cxn modelId="{50FE0B44-4DC3-486A-8720-56FEFB6B46D4}" type="presParOf" srcId="{04BC349F-616E-4704-A1EB-9E0B30BE6A4B}" destId="{880A4DDE-A201-4A09-AFA1-E2563B4FDE0E}" srcOrd="0" destOrd="0" presId="urn:microsoft.com/office/officeart/2005/8/layout/vList3"/>
    <dgm:cxn modelId="{DF2D878E-DE3B-41F6-8683-91C7ACBD301A}" type="presParOf" srcId="{04BC349F-616E-4704-A1EB-9E0B30BE6A4B}" destId="{67BE046E-C9D5-4F3F-880A-65A92A3E1623}" srcOrd="1" destOrd="0" presId="urn:microsoft.com/office/officeart/2005/8/layout/vList3"/>
    <dgm:cxn modelId="{289E3FA0-C7C9-4465-90DD-E7CC89BFF86B}" type="presParOf" srcId="{FEB7E49D-0CC7-4335-9850-FAAC18CF7ACB}" destId="{A72FB7DA-A557-4FEF-9048-B44D3F6C0ACD}" srcOrd="3" destOrd="0" presId="urn:microsoft.com/office/officeart/2005/8/layout/vList3"/>
    <dgm:cxn modelId="{62F49999-9AAB-495A-B38B-7991C8954B41}" type="presParOf" srcId="{FEB7E49D-0CC7-4335-9850-FAAC18CF7ACB}" destId="{34D37D88-E1FF-4B1B-933E-E8D7BA873D17}" srcOrd="4" destOrd="0" presId="urn:microsoft.com/office/officeart/2005/8/layout/vList3"/>
    <dgm:cxn modelId="{2E16AE66-303D-44B8-8407-4ED8A983D3D1}" type="presParOf" srcId="{34D37D88-E1FF-4B1B-933E-E8D7BA873D17}" destId="{AF86A097-1274-42F8-94D5-65F7A246870B}" srcOrd="0" destOrd="0" presId="urn:microsoft.com/office/officeart/2005/8/layout/vList3"/>
    <dgm:cxn modelId="{126F5D90-9B2F-42CC-ABCB-55036E7CF91F}" type="presParOf" srcId="{34D37D88-E1FF-4B1B-933E-E8D7BA873D17}" destId="{F06C9510-8799-4492-8732-87A15F169286}" srcOrd="1" destOrd="0" presId="urn:microsoft.com/office/officeart/2005/8/layout/vList3"/>
    <dgm:cxn modelId="{C993B49E-7983-4477-8D19-A6C000964146}" type="presParOf" srcId="{FEB7E49D-0CC7-4335-9850-FAAC18CF7ACB}" destId="{299FBF98-BDC7-4820-8C85-146EBF4FC0D2}" srcOrd="5" destOrd="0" presId="urn:microsoft.com/office/officeart/2005/8/layout/vList3"/>
    <dgm:cxn modelId="{5E13E79C-691C-4A4A-8E0B-605CB57C445D}" type="presParOf" srcId="{FEB7E49D-0CC7-4335-9850-FAAC18CF7ACB}" destId="{2290C079-EFF1-4CCC-8036-2DEDBA9EFE97}" srcOrd="6" destOrd="0" presId="urn:microsoft.com/office/officeart/2005/8/layout/vList3"/>
    <dgm:cxn modelId="{F9A7FDAB-012A-4573-9C2F-C752A3C3968D}" type="presParOf" srcId="{2290C079-EFF1-4CCC-8036-2DEDBA9EFE97}" destId="{9DD4D1F6-1571-4D7B-9FCC-FE6372F1A687}" srcOrd="0" destOrd="0" presId="urn:microsoft.com/office/officeart/2005/8/layout/vList3"/>
    <dgm:cxn modelId="{63DAA84E-DE71-4A62-99BC-DF80FBA2C4E5}" type="presParOf" srcId="{2290C079-EFF1-4CCC-8036-2DEDBA9EFE97}" destId="{3C22AA28-8DF2-49A2-9B75-9DFB533C27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C9510-8799-4492-8732-87A15F169286}">
      <dsp:nvSpPr>
        <dsp:cNvPr id="0" name=""/>
        <dsp:cNvSpPr/>
      </dsp:nvSpPr>
      <dsp:spPr>
        <a:xfrm rot="10800000">
          <a:off x="1433238" y="206568"/>
          <a:ext cx="3047512" cy="873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6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CENTRI ESTIVI</a:t>
          </a:r>
          <a:endParaRPr lang="it-IT" sz="1600" b="1" kern="1200" dirty="0"/>
        </a:p>
      </dsp:txBody>
      <dsp:txXfrm rot="10800000">
        <a:off x="1651574" y="206568"/>
        <a:ext cx="2829176" cy="873344"/>
      </dsp:txXfrm>
    </dsp:sp>
    <dsp:sp modelId="{AF86A097-1274-42F8-94D5-65F7A246870B}">
      <dsp:nvSpPr>
        <dsp:cNvPr id="0" name=""/>
        <dsp:cNvSpPr/>
      </dsp:nvSpPr>
      <dsp:spPr>
        <a:xfrm>
          <a:off x="615321" y="0"/>
          <a:ext cx="1269706" cy="1269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9DD29-6B9A-4021-9C24-4BD493387216}">
      <dsp:nvSpPr>
        <dsp:cNvPr id="0" name=""/>
        <dsp:cNvSpPr/>
      </dsp:nvSpPr>
      <dsp:spPr>
        <a:xfrm rot="10800000">
          <a:off x="1547942" y="1630708"/>
          <a:ext cx="2919064" cy="934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67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PRODOTTI ITTICI</a:t>
          </a:r>
          <a:r>
            <a:rPr lang="it-IT" sz="1600" kern="1200" dirty="0" smtClean="0"/>
            <a:t>	</a:t>
          </a:r>
          <a:endParaRPr lang="it-IT" sz="1600" kern="1200" dirty="0"/>
        </a:p>
      </dsp:txBody>
      <dsp:txXfrm rot="10800000">
        <a:off x="1781477" y="1630708"/>
        <a:ext cx="2685529" cy="934142"/>
      </dsp:txXfrm>
    </dsp:sp>
    <dsp:sp modelId="{5846FD5C-60E2-4613-A08C-FC0CDC232022}">
      <dsp:nvSpPr>
        <dsp:cNvPr id="0" name=""/>
        <dsp:cNvSpPr/>
      </dsp:nvSpPr>
      <dsp:spPr>
        <a:xfrm>
          <a:off x="588893" y="1442383"/>
          <a:ext cx="1269706" cy="126970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41187-D471-4EC2-964F-B5C1B1B3F2D0}">
      <dsp:nvSpPr>
        <dsp:cNvPr id="0" name=""/>
        <dsp:cNvSpPr/>
      </dsp:nvSpPr>
      <dsp:spPr>
        <a:xfrm rot="10800000">
          <a:off x="1545831" y="3109069"/>
          <a:ext cx="2932874" cy="1003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67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AGRITURISMO</a:t>
          </a:r>
          <a:endParaRPr lang="it-IT" sz="1400" b="1" kern="1200" dirty="0"/>
        </a:p>
      </dsp:txBody>
      <dsp:txXfrm rot="10800000">
        <a:off x="1796804" y="3109069"/>
        <a:ext cx="2681901" cy="1003893"/>
      </dsp:txXfrm>
    </dsp:sp>
    <dsp:sp modelId="{EDBF232C-63E7-4849-B33C-81656A8D8CD3}">
      <dsp:nvSpPr>
        <dsp:cNvPr id="0" name=""/>
        <dsp:cNvSpPr/>
      </dsp:nvSpPr>
      <dsp:spPr>
        <a:xfrm>
          <a:off x="602262" y="2926209"/>
          <a:ext cx="1269706" cy="12697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B609E-0BB4-46C5-AE95-1B3094D17122}">
      <dsp:nvSpPr>
        <dsp:cNvPr id="0" name=""/>
        <dsp:cNvSpPr/>
      </dsp:nvSpPr>
      <dsp:spPr>
        <a:xfrm rot="10800000">
          <a:off x="1461143" y="4560322"/>
          <a:ext cx="3058707" cy="12231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674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VILLAGGI TURISTICI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CAMPEGGI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DISCOTECHE</a:t>
          </a:r>
          <a:endParaRPr lang="it-IT" sz="1400" b="1" kern="1200" dirty="0"/>
        </a:p>
      </dsp:txBody>
      <dsp:txXfrm rot="10800000">
        <a:off x="1766940" y="4560322"/>
        <a:ext cx="2752910" cy="1223189"/>
      </dsp:txXfrm>
    </dsp:sp>
    <dsp:sp modelId="{098F4874-330D-41B7-80CE-B1309C657449}">
      <dsp:nvSpPr>
        <dsp:cNvPr id="0" name=""/>
        <dsp:cNvSpPr/>
      </dsp:nvSpPr>
      <dsp:spPr>
        <a:xfrm>
          <a:off x="596036" y="4489074"/>
          <a:ext cx="1269706" cy="126970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AF4A6-DF70-436E-A3BB-57E9F1028D91}">
      <dsp:nvSpPr>
        <dsp:cNvPr id="0" name=""/>
        <dsp:cNvSpPr/>
      </dsp:nvSpPr>
      <dsp:spPr>
        <a:xfrm rot="10800000">
          <a:off x="1149895" y="102839"/>
          <a:ext cx="3398865" cy="9274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5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STABILIMENTI BALNEARI</a:t>
          </a:r>
          <a:endParaRPr lang="it-IT" sz="1600" b="1" kern="1200" dirty="0"/>
        </a:p>
      </dsp:txBody>
      <dsp:txXfrm rot="10800000">
        <a:off x="1381767" y="102839"/>
        <a:ext cx="3166993" cy="927489"/>
      </dsp:txXfrm>
    </dsp:sp>
    <dsp:sp modelId="{1C0FBF8D-DFE1-42A8-8165-6FAB499FDACA}">
      <dsp:nvSpPr>
        <dsp:cNvPr id="0" name=""/>
        <dsp:cNvSpPr/>
      </dsp:nvSpPr>
      <dsp:spPr>
        <a:xfrm>
          <a:off x="339207" y="2105"/>
          <a:ext cx="1172295" cy="11289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E046E-C9D5-4F3F-880A-65A92A3E1623}">
      <dsp:nvSpPr>
        <dsp:cNvPr id="0" name=""/>
        <dsp:cNvSpPr/>
      </dsp:nvSpPr>
      <dsp:spPr>
        <a:xfrm rot="10800000">
          <a:off x="1061880" y="1418095"/>
          <a:ext cx="3454743" cy="9733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50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GELATERIE</a:t>
          </a:r>
          <a:endParaRPr lang="it-IT" sz="1400" b="1" kern="1200" dirty="0"/>
        </a:p>
      </dsp:txBody>
      <dsp:txXfrm rot="10800000">
        <a:off x="1305219" y="1418095"/>
        <a:ext cx="3211404" cy="973357"/>
      </dsp:txXfrm>
    </dsp:sp>
    <dsp:sp modelId="{880A4DDE-A201-4A09-AFA1-E2563B4FDE0E}">
      <dsp:nvSpPr>
        <dsp:cNvPr id="0" name=""/>
        <dsp:cNvSpPr/>
      </dsp:nvSpPr>
      <dsp:spPr>
        <a:xfrm>
          <a:off x="341609" y="1344018"/>
          <a:ext cx="1178659" cy="11133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C9510-8799-4492-8732-87A15F169286}">
      <dsp:nvSpPr>
        <dsp:cNvPr id="0" name=""/>
        <dsp:cNvSpPr/>
      </dsp:nvSpPr>
      <dsp:spPr>
        <a:xfrm rot="10800000">
          <a:off x="925545" y="2860798"/>
          <a:ext cx="3576754" cy="1295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5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POSTI DI RISTORO</a:t>
          </a:r>
          <a:r>
            <a:rPr lang="it-IT" sz="1400" b="1" kern="1200" dirty="0" smtClean="0"/>
            <a:t>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/>
            <a:t>- VIE DI COMUNICAZIONE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/>
            <a:t>- STAZIONI  FERROVIARIE ED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/>
            <a:t>  AEROPORTUALI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/>
            <a:t>- TRAGHETTI</a:t>
          </a:r>
          <a:endParaRPr lang="it-IT" sz="1400" b="1" kern="1200" dirty="0"/>
        </a:p>
      </dsp:txBody>
      <dsp:txXfrm rot="10800000">
        <a:off x="1249481" y="2860798"/>
        <a:ext cx="3252818" cy="1295744"/>
      </dsp:txXfrm>
    </dsp:sp>
    <dsp:sp modelId="{AF86A097-1274-42F8-94D5-65F7A246870B}">
      <dsp:nvSpPr>
        <dsp:cNvPr id="0" name=""/>
        <dsp:cNvSpPr/>
      </dsp:nvSpPr>
      <dsp:spPr>
        <a:xfrm>
          <a:off x="509019" y="2983712"/>
          <a:ext cx="1003915" cy="10039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2AA28-8DF2-49A2-9B75-9DFB533C27A0}">
      <dsp:nvSpPr>
        <dsp:cNvPr id="0" name=""/>
        <dsp:cNvSpPr/>
      </dsp:nvSpPr>
      <dsp:spPr>
        <a:xfrm rot="10800000">
          <a:off x="997554" y="4434714"/>
          <a:ext cx="3534687" cy="1200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650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STRUTTURE RICETTIVE PER ANZIANI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RICOVERO ED ASSISTENZA SANITARIA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 dirty="0"/>
        </a:p>
      </dsp:txBody>
      <dsp:txXfrm rot="10800000">
        <a:off x="1297698" y="4434714"/>
        <a:ext cx="3234543" cy="1200577"/>
      </dsp:txXfrm>
    </dsp:sp>
    <dsp:sp modelId="{9DD4D1F6-1571-4D7B-9FCC-FE6372F1A687}">
      <dsp:nvSpPr>
        <dsp:cNvPr id="0" name=""/>
        <dsp:cNvSpPr/>
      </dsp:nvSpPr>
      <dsp:spPr>
        <a:xfrm>
          <a:off x="523637" y="4563762"/>
          <a:ext cx="1003915" cy="10039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5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/>
          <a:lstStyle>
            <a:lvl1pPr algn="r">
              <a:defRPr sz="1200"/>
            </a:lvl1pPr>
          </a:lstStyle>
          <a:p>
            <a:fld id="{C9AD9D75-0DEC-4701-AC9E-A8A555DCD968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588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8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 anchor="b"/>
          <a:lstStyle>
            <a:lvl1pPr algn="r">
              <a:defRPr sz="1200"/>
            </a:lvl1pPr>
          </a:lstStyle>
          <a:p>
            <a:fld id="{A0376DEB-C69D-4D52-9AA0-F69E32B2C5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89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/>
          <a:lstStyle>
            <a:lvl1pPr algn="r">
              <a:defRPr sz="1200"/>
            </a:lvl1pPr>
          </a:lstStyle>
          <a:p>
            <a:fld id="{DAF5A4F9-FE6C-4E7B-ADE9-08D3974B6A66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8" tIns="45452" rIns="90898" bIns="4545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0898" tIns="45452" rIns="90898" bIns="4545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8588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8"/>
            <a:ext cx="2945660" cy="496333"/>
          </a:xfrm>
          <a:prstGeom prst="rect">
            <a:avLst/>
          </a:prstGeom>
        </p:spPr>
        <p:txBody>
          <a:bodyPr vert="horz" lIns="90898" tIns="45452" rIns="90898" bIns="45452" rtlCol="0" anchor="b"/>
          <a:lstStyle>
            <a:lvl1pPr algn="r">
              <a:defRPr sz="1200"/>
            </a:lvl1pPr>
          </a:lstStyle>
          <a:p>
            <a:fld id="{00CFA1CF-A79B-429C-A4C4-8394725A2A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22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14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15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16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17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18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19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20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5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533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A1CF-A79B-429C-A4C4-8394725A2A66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84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9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10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11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12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653280" y="9110317"/>
            <a:ext cx="2796310" cy="44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72" tIns="0" rIns="18572" bIns="0" anchor="b"/>
          <a:lstStyle/>
          <a:p>
            <a:pPr algn="r" defTabSz="743927" eaLnBrk="0" hangingPunct="0"/>
            <a:fld id="{CCBCBA35-13F4-4D6C-972B-6C6BB76A5B19}" type="slidenum">
              <a:rPr lang="it-IT" altLang="it-IT" sz="1000" i="1"/>
              <a:pPr algn="r" defTabSz="743927" eaLnBrk="0" hangingPunct="0"/>
              <a:t>13</a:t>
            </a:fld>
            <a:endParaRPr lang="it-IT" altLang="it-IT" sz="1000" i="1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849313"/>
            <a:ext cx="4433887" cy="3327400"/>
          </a:xfrm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784" y="4546739"/>
            <a:ext cx="4731187" cy="40264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2909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BFBAB-386D-4A80-B9CB-A8FA7643C9F5}" type="datetimeFigureOut">
              <a:rPr lang="it-IT" smtClean="0"/>
              <a:pPr/>
              <a:t>16/10/2018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6388-0140-4A61-A833-495E980F979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iO8PvdkOHVAhVFtBoKHXk9A0kQjRwIBw&amp;url=https://it.wikipedia.org/wiki/Emblema_della_Repubblica_Italiana&amp;psig=AFQjCNH3DSIlNnr4rYpsmYdsUB19x3Xi4A&amp;ust=15031575866077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hyperlink" Target="http://www.google.it/url?sa=i&amp;rct=j&amp;q=&amp;esrc=s&amp;source=images&amp;cd=&amp;cad=rja&amp;uact=8&amp;ved=0ahUKEwjQ9Z7SwYHWAhXFOBoKHboxAwcQjRwIBw&amp;url=http://www.canale58.com/articolo/cronaca/3/ariano-prodotti-ittici-sotto-controllo-blitz-della-guardia-costiera-sequestri-e-sanzioni/20908&amp;psig=AFQjCNEJUgx2tnfM46qe6jP-nXWT0VrBAg&amp;ust=15042702733355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jSl5jfx4HWAhXGVhoKHT6tDvYQjRwIBw&amp;url=https://www.tripadvisor.it/Hotel_Review-g1772423-d1758912-Reviews-Agriturismo_La_Fiorida-Mantello_Province_of_Sondrio_Lombardy.html&amp;psig=AFQjCNFHBWN3ObNn8pixHMroYMLGahB7pA&amp;ust=15042718114062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google.it/url?sa=i&amp;rct=j&amp;q=&amp;esrc=s&amp;source=images&amp;cd=&amp;cad=rja&amp;uact=8&amp;ved=0ahUKEwiO8PvdkOHVAhVFtBoKHXk9A0kQjRwIBw&amp;url=https://it.wikipedia.org/wiki/Emblema_della_Repubblica_Italiana&amp;psig=AFQjCNH3DSIlNnr4rYpsmYdsUB19x3Xi4A&amp;ust=1503157586607706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223441" y="2967916"/>
            <a:ext cx="6925345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Ministro della Salute </a:t>
            </a:r>
          </a:p>
          <a:p>
            <a:pPr algn="ctr"/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On. Giulia Grillo</a:t>
            </a:r>
            <a:endParaRPr lang="it-IT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358368" cy="134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Risultati immagini per logo repubblica italian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227559" y="139639"/>
            <a:ext cx="3291366" cy="1233219"/>
            <a:chOff x="240136" y="160338"/>
            <a:chExt cx="3291366" cy="1233219"/>
          </a:xfrm>
        </p:grpSpPr>
        <p:pic>
          <p:nvPicPr>
            <p:cNvPr id="20" name="Picture 6" descr="Risultati immagini per logo repubblica italian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60338"/>
              <a:ext cx="792088" cy="82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240136" y="870337"/>
              <a:ext cx="3291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latin typeface="English157 BT" panose="030306020304040D0D03" pitchFamily="66" charset="0"/>
                </a:rPr>
                <a:t>Ministero della Salute</a:t>
              </a: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971600" y="1484784"/>
            <a:ext cx="7776864" cy="677108"/>
          </a:xfrm>
          <a:prstGeom prst="rect">
            <a:avLst/>
          </a:prstGeom>
          <a:solidFill>
            <a:schemeClr val="bg1"/>
          </a:solidFill>
          <a:ln>
            <a:solidFill>
              <a:srgbClr val="FF5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CONFERENZA  STAMPA</a:t>
            </a:r>
            <a:endParaRPr lang="it-IT" sz="3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228427" y="4005064"/>
            <a:ext cx="6925345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Comandante Carabinieri per la Tutela della Salute</a:t>
            </a:r>
          </a:p>
          <a:p>
            <a:pPr algn="ctr"/>
            <a:r>
              <a:rPr lang="it-IT" b="1" i="1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it-IT" b="1" i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Adelmo Lusi</a:t>
            </a:r>
            <a:endParaRPr lang="it-IT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52400" y="5942384"/>
            <a:ext cx="866492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Roma, 17 ottobre 2018</a:t>
            </a:r>
          </a:p>
          <a:p>
            <a:pPr algn="r"/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Ministero della Salute ,Auditorium «Piccinno», </a:t>
            </a:r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lungotevere </a:t>
            </a:r>
            <a:r>
              <a:rPr lang="it-IT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Ripa, 1</a:t>
            </a:r>
            <a:endParaRPr lang="it-IT" sz="11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1600" y="2564904"/>
            <a:ext cx="7623064" cy="252028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3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39" y="3429000"/>
            <a:ext cx="33436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84173"/>
            <a:ext cx="6059383" cy="1248684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403648" y="908721"/>
            <a:ext cx="7036471" cy="1224136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463676"/>
              <a:gd name="adj6" fmla="val -11788"/>
            </a:avLst>
          </a:prstGeom>
          <a:solidFill>
            <a:schemeClr val="bg1">
              <a:alpha val="79000"/>
            </a:schemeClr>
          </a:solidFill>
          <a:ln w="6350">
            <a:solidFill>
              <a:srgbClr val="1F4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STABILIMENTI BALNEARI</a:t>
            </a:r>
            <a:endParaRPr lang="it-IT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1217"/>
              </p:ext>
            </p:extLst>
          </p:nvPr>
        </p:nvGraphicFramePr>
        <p:xfrm>
          <a:off x="1642431" y="2298336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18*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ALIMENTI: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830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€ 929.000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81081" y="5805264"/>
            <a:ext cx="499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* Locali destinati ad attività di ristorazione  e deposito alimenti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03648" y="908720"/>
            <a:ext cx="7036471" cy="122413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Risultati immagini per stabilimento balneare SPIAGG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3" y="5598634"/>
            <a:ext cx="2088232" cy="11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7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PESC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3"/>
          <a:stretch/>
        </p:blipFill>
        <p:spPr bwMode="auto">
          <a:xfrm>
            <a:off x="1135929" y="908720"/>
            <a:ext cx="7036471" cy="12241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135929" y="908720"/>
            <a:ext cx="7036471" cy="1224136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463676"/>
              <a:gd name="adj6" fmla="val -11788"/>
            </a:avLst>
          </a:prstGeom>
          <a:solidFill>
            <a:schemeClr val="bg1">
              <a:alpha val="66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PRODOTTI ITTICI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58507"/>
              </p:ext>
            </p:extLst>
          </p:nvPr>
        </p:nvGraphicFramePr>
        <p:xfrm>
          <a:off x="1151853" y="2358146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479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6*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4.130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€ 1.268.000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81082" y="5805264"/>
            <a:ext cx="3846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* Ingrossi/depositi, pescherie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isultati immagini per PRODOTTI ITTIC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82" y="5289328"/>
            <a:ext cx="2439398" cy="133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67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3"/>
            <a:ext cx="6433839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Z:\STRATEGIA  2017 ESTATE TRANQUILLA\IMMAGINI\PORTI ESROPORT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2"/>
          <a:stretch/>
        </p:blipFill>
        <p:spPr bwMode="auto">
          <a:xfrm>
            <a:off x="6247928" y="4365104"/>
            <a:ext cx="2925366" cy="23074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403648" y="764705"/>
            <a:ext cx="7036471" cy="1429112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396874"/>
              <a:gd name="adj6" fmla="val -11653"/>
            </a:avLst>
          </a:prstGeom>
          <a:solidFill>
            <a:schemeClr val="bg1">
              <a:alpha val="79000"/>
            </a:schemeClr>
          </a:solidFill>
          <a:ln w="6350">
            <a:solidFill>
              <a:srgbClr val="1F4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DI RISTORO PRESSO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STAZIONI FERROVIARIE, AEROPORTUALI 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VIE DI COMUNICAZIONE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05588"/>
              </p:ext>
            </p:extLst>
          </p:nvPr>
        </p:nvGraphicFramePr>
        <p:xfrm>
          <a:off x="1817413" y="2574702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660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235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30*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227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3.000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€ 3.900.000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1691680" y="836714"/>
            <a:ext cx="6433839" cy="137795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70204" y="5787789"/>
            <a:ext cx="433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* Discoteche e locali destinati ad attività di ristorazione 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679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 b="10529"/>
          <a:stretch/>
        </p:blipFill>
        <p:spPr bwMode="auto">
          <a:xfrm>
            <a:off x="1547665" y="764703"/>
            <a:ext cx="6820446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475655" y="764704"/>
            <a:ext cx="7036471" cy="1368152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428866"/>
              <a:gd name="adj6" fmla="val -11653"/>
            </a:avLst>
          </a:prstGeom>
          <a:solidFill>
            <a:schemeClr val="bg1">
              <a:alpha val="79000"/>
            </a:schemeClr>
          </a:solidFill>
          <a:ln w="6350">
            <a:solidFill>
              <a:srgbClr val="1F4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VILLAGGI TURISTICI, CAMPEGGI E DISCOTECHE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4586"/>
              </p:ext>
            </p:extLst>
          </p:nvPr>
        </p:nvGraphicFramePr>
        <p:xfrm>
          <a:off x="1835696" y="2348880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426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20*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600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€ 5.000.000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569419" y="774998"/>
            <a:ext cx="6674989" cy="135785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201914"/>
            <a:ext cx="273898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34103"/>
          <a:stretch/>
        </p:blipFill>
        <p:spPr bwMode="auto">
          <a:xfrm>
            <a:off x="7600950" y="3876861"/>
            <a:ext cx="1538064" cy="191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0204" y="5787789"/>
            <a:ext cx="5782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* Locali destinati ad attività di ristorazione e deposito alimenti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026212"/>
            <a:ext cx="6486525" cy="108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835792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460866" y="962613"/>
            <a:ext cx="7036471" cy="1224136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463676"/>
              <a:gd name="adj6" fmla="val -11788"/>
            </a:avLst>
          </a:prstGeom>
          <a:solidFill>
            <a:schemeClr val="bg1">
              <a:alpha val="17000"/>
            </a:schemeClr>
          </a:solidFill>
          <a:ln w="19050">
            <a:solidFill>
              <a:srgbClr val="1F4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- GELATERIE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33726"/>
              </p:ext>
            </p:extLst>
          </p:nvPr>
        </p:nvGraphicFramePr>
        <p:xfrm>
          <a:off x="1997830" y="2420888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ISPEZIONATE: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659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900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€ 1.148.000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81081" y="5805264"/>
            <a:ext cx="557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* Locali destinati ad attività di somministrazione e deposito alimenti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97485" y="1026210"/>
            <a:ext cx="6480720" cy="108351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12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magine correlat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1" b="1125"/>
          <a:stretch/>
        </p:blipFill>
        <p:spPr bwMode="auto">
          <a:xfrm>
            <a:off x="1403648" y="980728"/>
            <a:ext cx="7036471" cy="12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403648" y="976136"/>
            <a:ext cx="7036471" cy="1224136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463676"/>
              <a:gd name="adj6" fmla="val -11788"/>
            </a:avLst>
          </a:prstGeom>
          <a:solidFill>
            <a:schemeClr val="accent2">
              <a:lumMod val="20000"/>
              <a:lumOff val="80000"/>
              <a:alpha val="66000"/>
            </a:schemeClr>
          </a:solidFill>
          <a:ln w="19050">
            <a:solidFill>
              <a:srgbClr val="1F4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AGRITURISMO</a:t>
            </a:r>
            <a:endParaRPr lang="it-IT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79090"/>
              </p:ext>
            </p:extLst>
          </p:nvPr>
        </p:nvGraphicFramePr>
        <p:xfrm>
          <a:off x="1547664" y="2336112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522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149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21*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4.947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€ 6.300.000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81081" y="5805264"/>
            <a:ext cx="499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* Locali destinati ad attività di ristorazione e deposito alimenti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17" y="4797153"/>
            <a:ext cx="2139927" cy="1946044"/>
          </a:xfrm>
          <a:prstGeom prst="ellipse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9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90329"/>
              </p:ext>
            </p:extLst>
          </p:nvPr>
        </p:nvGraphicFramePr>
        <p:xfrm>
          <a:off x="1115616" y="1916832"/>
          <a:ext cx="7632848" cy="4633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32"/>
                <a:gridCol w="7344816"/>
              </a:tblGrid>
              <a:tr h="600766">
                <a:tc rowSpan="5">
                  <a:txBody>
                    <a:bodyPr/>
                    <a:lstStyle/>
                    <a:p>
                      <a:pPr marL="182563" indent="0" algn="ctr" fontAlgn="ctr">
                        <a:tabLst/>
                      </a:pPr>
                      <a:r>
                        <a:rPr lang="it-IT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AMMINISTRATIVE</a:t>
                      </a: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marL="182563" indent="0" algn="l" fontAlgn="ctr">
                        <a:tabLst/>
                      </a:pPr>
                      <a:r>
                        <a:rPr lang="it-IT" sz="1400" b="1" u="none" strike="noStrike" kern="1200" baseline="0" dirty="0" smtClean="0">
                          <a:effectLst/>
                        </a:rPr>
                        <a:t>CARENZE IGIENICO-STRUTTURALI ED AUTORIZZATIVE  </a:t>
                      </a:r>
                    </a:p>
                    <a:p>
                      <a:pPr marL="182563" indent="0" algn="l" fontAlgn="ctr">
                        <a:tabLst/>
                      </a:pPr>
                      <a:r>
                        <a:rPr lang="it-IT" sz="1400" u="none" strike="noStrike" kern="1200" baseline="0" dirty="0" smtClean="0">
                          <a:effectLst/>
                        </a:rPr>
                        <a:t>(</a:t>
                      </a:r>
                      <a:r>
                        <a:rPr lang="it-IT" sz="1400" u="none" strike="noStrike" kern="1200" baseline="0" dirty="0" err="1" smtClean="0">
                          <a:effectLst/>
                        </a:rPr>
                        <a:t>D.lgs</a:t>
                      </a:r>
                      <a:r>
                        <a:rPr lang="it-IT" sz="1400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it-IT" sz="1400" u="none" strike="noStrike" kern="1200" baseline="0" dirty="0">
                          <a:effectLst/>
                        </a:rPr>
                        <a:t>193/2007 e Reg. CE  882/2004)</a:t>
                      </a: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18490">
                <a:tc vMerge="1">
                  <a:txBody>
                    <a:bodyPr/>
                    <a:lstStyle/>
                    <a:p>
                      <a:pPr marL="182563" indent="0" algn="l" fontAlgn="b"/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563" indent="0" algn="l" fontAlgn="b"/>
                      <a:r>
                        <a:rPr lang="it-IT" sz="1400" b="1" u="none" strike="noStrike" kern="1200" baseline="0" dirty="0" smtClean="0">
                          <a:effectLst/>
                        </a:rPr>
                        <a:t>IRREGOLARITÀ ETICHETTATURA E TRACCIABILITÀ ALIMENTI </a:t>
                      </a:r>
                    </a:p>
                    <a:p>
                      <a:pPr marL="182563" indent="0" algn="l" fontAlgn="b"/>
                      <a:r>
                        <a:rPr lang="it-IT" sz="1400" b="1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it-IT" sz="1400" u="none" strike="noStrike" kern="1200" baseline="0" dirty="0">
                          <a:effectLst/>
                        </a:rPr>
                        <a:t>(</a:t>
                      </a:r>
                      <a:r>
                        <a:rPr lang="it-IT" sz="1400" u="none" strike="noStrike" kern="1200" baseline="0" dirty="0" err="1" smtClean="0">
                          <a:effectLst/>
                        </a:rPr>
                        <a:t>D.lgs</a:t>
                      </a:r>
                      <a:r>
                        <a:rPr lang="it-IT" sz="1400" u="none" strike="noStrike" kern="1200" baseline="0" dirty="0" smtClean="0">
                          <a:effectLst/>
                        </a:rPr>
                        <a:t> 231/2017 </a:t>
                      </a:r>
                      <a:r>
                        <a:rPr lang="it-IT" sz="1400" u="none" strike="noStrike" kern="1200" baseline="0" dirty="0">
                          <a:effectLst/>
                        </a:rPr>
                        <a:t>e 190/2006)</a:t>
                      </a: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68976">
                <a:tc vMerge="1">
                  <a:txBody>
                    <a:bodyPr/>
                    <a:lstStyle/>
                    <a:p>
                      <a:pPr marL="182563" indent="0" algn="l" fontAlgn="b"/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563" indent="0" algn="l" fontAlgn="b"/>
                      <a:r>
                        <a:rPr lang="it-IT" sz="1400" b="1" u="none" strike="noStrike" dirty="0" smtClean="0">
                          <a:effectLst/>
                        </a:rPr>
                        <a:t>INOSSERVANZA</a:t>
                      </a:r>
                      <a:r>
                        <a:rPr lang="it-IT" sz="1400" b="1" u="none" strike="noStrike" baseline="0" dirty="0" smtClean="0">
                          <a:effectLst/>
                        </a:rPr>
                        <a:t> A L</a:t>
                      </a:r>
                      <a:r>
                        <a:rPr lang="it-IT" sz="1400" b="1" u="none" strike="noStrike" dirty="0" smtClean="0">
                          <a:effectLst/>
                        </a:rPr>
                        <a:t>EGGI REGIONALI SULLA</a:t>
                      </a:r>
                      <a:r>
                        <a:rPr lang="it-IT" sz="1400" b="1" u="none" strike="noStrike" baseline="0" dirty="0" smtClean="0">
                          <a:effectLst/>
                        </a:rPr>
                        <a:t> DISCIPLINA DI VENDITA/ SOMMINISTRAZIONE ALIMENTI E RICETTIVITÀ TURISTICA</a:t>
                      </a: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00766">
                <a:tc vMerge="1">
                  <a:txBody>
                    <a:bodyPr/>
                    <a:lstStyle/>
                    <a:p>
                      <a:pPr marL="1825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effectLst/>
                        </a:rPr>
                        <a:t>I</a:t>
                      </a:r>
                      <a:r>
                        <a:rPr lang="it-IT" sz="1400" b="1" u="none" strike="noStrike" kern="1200" baseline="0" dirty="0" smtClean="0">
                          <a:effectLst/>
                        </a:rPr>
                        <a:t>NOSSERVANZA AL DIVIETO DI  FUMO </a:t>
                      </a:r>
                    </a:p>
                    <a:p>
                      <a:pPr marL="182563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baseline="0" dirty="0" smtClean="0">
                          <a:effectLst/>
                        </a:rPr>
                        <a:t>(L. 3/2003)</a:t>
                      </a:r>
                      <a:endParaRPr lang="it-IT" sz="1400" b="1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00766">
                <a:tc vMerge="1">
                  <a:txBody>
                    <a:bodyPr/>
                    <a:lstStyle/>
                    <a:p>
                      <a:pPr marL="176213" indent="0" algn="l" fontAlgn="b"/>
                      <a:endParaRPr lang="it-IT" sz="14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6213" indent="0" algn="l" fontAlgn="b"/>
                      <a:r>
                        <a:rPr lang="it-IT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INOSSERVANZA ALLE NORME VOLTE A CONTRASTARE  I RISCHI DI INCIDENTI  STRADALI  IN CASO DI GUIDA IN STATO EBBREZZA </a:t>
                      </a:r>
                    </a:p>
                    <a:p>
                      <a:pPr marL="176213" indent="0" algn="l" fontAlgn="b"/>
                      <a:r>
                        <a:rPr lang="it-IT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(D.L. 117 /2007)</a:t>
                      </a:r>
                      <a:endParaRPr lang="it-IT" sz="14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25942">
                <a:tc rowSpan="2">
                  <a:txBody>
                    <a:bodyPr/>
                    <a:lstStyle/>
                    <a:p>
                      <a:pPr marL="18256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effectLst/>
                          <a:latin typeface="Times New Roman"/>
                        </a:rPr>
                        <a:t>PENALI</a:t>
                      </a:r>
                      <a:endParaRPr lang="it-IT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 smtClean="0">
                          <a:effectLst/>
                        </a:rPr>
                        <a:t>FRODE IN COMMERCIO</a:t>
                      </a:r>
                    </a:p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effectLst/>
                          <a:latin typeface="Times New Roman"/>
                        </a:rPr>
                        <a:t>(Art.</a:t>
                      </a:r>
                      <a:r>
                        <a:rPr lang="it-IT" sz="1400" b="0" i="0" u="none" strike="noStrike" baseline="0" dirty="0" smtClean="0">
                          <a:effectLst/>
                          <a:latin typeface="Times New Roman"/>
                        </a:rPr>
                        <a:t> 515 c.p.)</a:t>
                      </a:r>
                      <a:endParaRPr lang="it-IT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975">
                <a:tc vMerge="1">
                  <a:txBody>
                    <a:bodyPr/>
                    <a:lstStyle/>
                    <a:p>
                      <a:pPr marL="182563" indent="0" algn="l" fontAlgn="ctr"/>
                      <a:endParaRPr lang="it-IT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it-IT" sz="1400" b="1" u="none" strike="noStrike" dirty="0" smtClean="0">
                          <a:effectLst/>
                        </a:rPr>
                        <a:t>IGIENE DEGLI ALIMENTI </a:t>
                      </a:r>
                    </a:p>
                    <a:p>
                      <a:pPr marL="182563" indent="0" algn="l" fontAlgn="ctr"/>
                      <a:r>
                        <a:rPr lang="it-IT" sz="1400" u="none" strike="noStrike" dirty="0" smtClean="0">
                          <a:effectLst/>
                        </a:rPr>
                        <a:t>(art. 5 L. 283/1962- cattivo stato di conservazione e/o alterati ed insudiciati)</a:t>
                      </a:r>
                      <a:endParaRPr lang="it-IT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llout 6 4"/>
          <p:cNvSpPr/>
          <p:nvPr/>
        </p:nvSpPr>
        <p:spPr>
          <a:xfrm>
            <a:off x="1403648" y="737435"/>
            <a:ext cx="6693304" cy="936104"/>
          </a:xfrm>
          <a:prstGeom prst="accentCallout2">
            <a:avLst>
              <a:gd name="adj1" fmla="val 18750"/>
              <a:gd name="adj2" fmla="val -3915"/>
              <a:gd name="adj3" fmla="val 18750"/>
              <a:gd name="adj4" fmla="val -11175"/>
              <a:gd name="adj5" fmla="val 625048"/>
              <a:gd name="adj6" fmla="val -1076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SICUREZZA ALIMENTARE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TIPOLOGIA VIOLAZIONI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" y="110767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9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9" b="12562"/>
          <a:stretch/>
        </p:blipFill>
        <p:spPr bwMode="auto">
          <a:xfrm>
            <a:off x="1619672" y="699593"/>
            <a:ext cx="6536584" cy="10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abruzzolive.it/wp-content/uploads/2015/02/Controllo-Nas-casa-di-riposo-Grotte-di-Cast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520280" cy="3131687"/>
          </a:xfrm>
          <a:prstGeom prst="rect">
            <a:avLst/>
          </a:prstGeom>
          <a:noFill/>
          <a:effectLst>
            <a:softEdge rad="165100"/>
          </a:effectLst>
        </p:spPr>
      </p:pic>
      <p:sp>
        <p:nvSpPr>
          <p:cNvPr id="10" name="Callout 6 9"/>
          <p:cNvSpPr/>
          <p:nvPr/>
        </p:nvSpPr>
        <p:spPr>
          <a:xfrm>
            <a:off x="1619672" y="699593"/>
            <a:ext cx="7200800" cy="1006049"/>
          </a:xfrm>
          <a:prstGeom prst="accentCallout2">
            <a:avLst>
              <a:gd name="adj1" fmla="val 18750"/>
              <a:gd name="adj2" fmla="val -3915"/>
              <a:gd name="adj3" fmla="val 18751"/>
              <a:gd name="adj4" fmla="val -11904"/>
              <a:gd name="adj5" fmla="val 565172"/>
              <a:gd name="adj6" fmla="val -12041"/>
            </a:avLst>
          </a:prstGeom>
          <a:solidFill>
            <a:schemeClr val="accent1">
              <a:lumMod val="75000"/>
              <a:alpha val="3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 COMPARTO SOCIO-SANITARIO </a:t>
            </a:r>
          </a:p>
          <a:p>
            <a:pPr algn="ctr"/>
            <a:r>
              <a:rPr lang="it-IT" sz="1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(STRUTTURE SANITARIE PUBBLICHE E PRIVATE, CASE DI RIPOSO, RSA </a:t>
            </a:r>
            <a:r>
              <a:rPr lang="it-IT" sz="10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sz="1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residenze sanitarie assistite)</a:t>
            </a:r>
            <a:endParaRPr lang="it-IT" sz="11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971011"/>
              </p:ext>
            </p:extLst>
          </p:nvPr>
        </p:nvGraphicFramePr>
        <p:xfrm>
          <a:off x="1245476" y="1902447"/>
          <a:ext cx="5444570" cy="3520891"/>
        </p:xfrm>
        <a:graphic>
          <a:graphicData uri="http://schemas.openxmlformats.org/drawingml/2006/table">
            <a:tbl>
              <a:tblPr/>
              <a:tblGrid>
                <a:gridCol w="3654519"/>
                <a:gridCol w="1790051"/>
              </a:tblGrid>
              <a:tr h="4869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ISPEZIONATE: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4218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738151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50972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151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43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268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43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MEDICINALI: 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Conf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219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50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€ 1.900.000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" y="110767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63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 6 9"/>
          <p:cNvSpPr/>
          <p:nvPr/>
        </p:nvSpPr>
        <p:spPr>
          <a:xfrm>
            <a:off x="1765201" y="717525"/>
            <a:ext cx="6336704" cy="1006049"/>
          </a:xfrm>
          <a:prstGeom prst="accentCallout2">
            <a:avLst>
              <a:gd name="adj1" fmla="val 18750"/>
              <a:gd name="adj2" fmla="val -3915"/>
              <a:gd name="adj3" fmla="val 18750"/>
              <a:gd name="adj4" fmla="val -11175"/>
              <a:gd name="adj5" fmla="val 564263"/>
              <a:gd name="adj6" fmla="val -1098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COMPARTO SOCIO-SANITARIO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TIPOLOGIA VIOLAZIONI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25721"/>
              </p:ext>
            </p:extLst>
          </p:nvPr>
        </p:nvGraphicFramePr>
        <p:xfrm>
          <a:off x="1765201" y="2132856"/>
          <a:ext cx="6175246" cy="37755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30535"/>
                <a:gridCol w="3888432"/>
                <a:gridCol w="1856279"/>
              </a:tblGrid>
              <a:tr h="489171">
                <a:tc rowSpan="5">
                  <a:txBody>
                    <a:bodyPr/>
                    <a:lstStyle/>
                    <a:p>
                      <a:pPr marL="182563" indent="0" algn="ctr" defTabSz="9144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PENALI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ABBANDONO D’INCAPACI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u="none" strike="noStrike" kern="1200" dirty="0">
                          <a:effectLst/>
                        </a:rPr>
                        <a:t>Art. 591 c.p.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33166">
                <a:tc vMerge="1"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ESERCIZIO ABUSIVO PROF. SANITARIA </a:t>
                      </a:r>
                    </a:p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(PERSONALE MEDICO ED INFERMIERISTICO)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</a:rPr>
                        <a:t>Art. </a:t>
                      </a:r>
                      <a:r>
                        <a:rPr lang="it-IT" sz="1400" u="none" strike="noStrike" kern="1200" dirty="0">
                          <a:effectLst/>
                        </a:rPr>
                        <a:t>348 c.p.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95037">
                <a:tc vMerge="1"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MALTRATTAMENTI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u="none" strike="noStrike" kern="1200" dirty="0">
                          <a:effectLst/>
                        </a:rPr>
                        <a:t>Art. 572 c.p.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96133">
                <a:tc vMerge="1"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OMESSA  NOTIFICA  AUTORITÀ  DI  P.S. PERSONE  ALLOGGIATE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u="none" strike="noStrike" kern="1200" dirty="0">
                          <a:effectLst/>
                        </a:rPr>
                        <a:t>Art. 109  </a:t>
                      </a:r>
                      <a:r>
                        <a:rPr lang="it-IT" sz="1400" u="none" strike="noStrike" kern="1200" dirty="0" smtClean="0">
                          <a:effectLst/>
                        </a:rPr>
                        <a:t>T.U.L.P.S</a:t>
                      </a:r>
                      <a:r>
                        <a:rPr lang="it-IT" sz="1400" u="none" strike="noStrike" kern="1200" dirty="0">
                          <a:effectLst/>
                        </a:rPr>
                        <a:t>.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99030">
                <a:tc vMerge="1"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DETENZIONE FARMACI SCADUTI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u="none" strike="noStrike" kern="1200" dirty="0">
                          <a:effectLst/>
                        </a:rPr>
                        <a:t>Art. 443 c.p.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543848"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AMM.VE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endParaRPr lang="it-IT" sz="1400" b="1" u="none" strike="noStrike" kern="1200" dirty="0" smtClean="0">
                        <a:effectLst/>
                      </a:endParaRPr>
                    </a:p>
                    <a:p>
                      <a:pPr marL="182563" indent="0" algn="l" defTabSz="914400" rtl="0" eaLnBrk="1" fontAlgn="ctr" latinLnBrk="0" hangingPunct="1"/>
                      <a:r>
                        <a:rPr lang="it-IT" sz="1400" b="1" u="none" strike="noStrike" kern="1200" dirty="0" smtClean="0">
                          <a:effectLst/>
                        </a:rPr>
                        <a:t>INADEGUATEZZE STRUTTURALI, ASSISTENZIALI, AUTORIZZATIVE</a:t>
                      </a:r>
                      <a:endParaRPr lang="it-IT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563" indent="0" algn="l" defTabSz="914400" rtl="0" eaLnBrk="1" fontAlgn="ctr" latinLnBrk="0" hangingPunct="1"/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</a:rPr>
                        <a:t>Leggi Regionali</a:t>
                      </a:r>
                      <a:endParaRPr lang="it-IT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" y="110767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2017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81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25702" r="4119"/>
          <a:stretch/>
        </p:blipFill>
        <p:spPr bwMode="auto">
          <a:xfrm>
            <a:off x="79939" y="3645024"/>
            <a:ext cx="4583876" cy="284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" y="110767"/>
            <a:ext cx="727453" cy="72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410521"/>
            <a:ext cx="7128792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rgbClr val="1F497D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it-IT"/>
            </a:defPPr>
            <a:lvl1pPr algn="ctr">
              <a:defRPr sz="3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it-IT" sz="4800" dirty="0">
                <a:solidFill>
                  <a:srgbClr val="FF0000"/>
                </a:solidFill>
              </a:rPr>
              <a:t>DAL 27 SETTEMBRE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90540" y="1484784"/>
            <a:ext cx="6030587" cy="923330"/>
          </a:xfrm>
          <a:prstGeom prst="rect">
            <a:avLst/>
          </a:prstGeom>
          <a:solidFill>
            <a:schemeClr val="bg1">
              <a:alpha val="95000"/>
            </a:schemeClr>
          </a:solidFill>
          <a:ln w="190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it-IT"/>
            </a:defPPr>
            <a:lvl1pPr algn="ctr">
              <a:defRPr sz="3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"NASNOTIZIE"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SARA' PIU' UN "TAB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it-IT" sz="11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sono illustrate, dal 2010, le operazioni di rilievo dei N.A.S.)</a:t>
            </a:r>
            <a:endParaRPr lang="it-IT" sz="105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7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7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DIFFUSIONE </a:t>
            </a:r>
            <a:r>
              <a:rPr lang="it-IT" sz="7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DELLE "NOTIZIE"  ANCHE SU SOCIAL NETWORK </a:t>
            </a:r>
            <a:r>
              <a:rPr lang="it-IT" sz="7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it-IT" sz="7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MINISTERO DELLA SALUTE (</a:t>
            </a:r>
            <a:r>
              <a:rPr lang="it-IT" sz="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FACEBOOK, TWITTER</a:t>
            </a:r>
            <a:r>
              <a:rPr lang="it-IT" sz="7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it-IT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07864" y="2581453"/>
            <a:ext cx="7016563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>
            <a:defPPr>
              <a:defRPr lang="it-IT"/>
            </a:defPPr>
            <a:lvl1pPr algn="ctr">
              <a:defRPr sz="3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SARA' CREATO UN APPOSITO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BOX PIU' VISIBILE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AMPLIERA' L'INFORMAZIONE  SULL'ATTIVITA' DEI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MIGLIORERA' I CONTATTI CON I CITTADINI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15616" y="1340768"/>
            <a:ext cx="7488832" cy="207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1560" y="4437112"/>
            <a:ext cx="82089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CIRCA UN ANNO LE VISUALIZZAZIONE SONO PASSATE DA 18.779 :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59632" y="5517232"/>
            <a:ext cx="676875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149.864 (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 </a:t>
            </a:r>
            <a:r>
              <a:rPr lang="it-IT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+ 698%</a:t>
            </a:r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8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35" r="19895" b="13942"/>
          <a:stretch/>
        </p:blipFill>
        <p:spPr>
          <a:xfrm>
            <a:off x="1402011" y="1128168"/>
            <a:ext cx="6979581" cy="4997590"/>
          </a:xfrm>
          <a:prstGeom prst="rect">
            <a:avLst/>
          </a:prstGeom>
          <a:effectLst>
            <a:glow rad="1333500">
              <a:srgbClr val="99CCFF">
                <a:alpha val="40000"/>
              </a:srgbClr>
            </a:glow>
            <a:softEdge rad="660400"/>
          </a:effectLst>
        </p:spPr>
      </p:pic>
      <p:sp>
        <p:nvSpPr>
          <p:cNvPr id="11" name="Rettangolo 10"/>
          <p:cNvSpPr/>
          <p:nvPr/>
        </p:nvSpPr>
        <p:spPr>
          <a:xfrm>
            <a:off x="1183240" y="3273020"/>
            <a:ext cx="666023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4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9639"/>
            <a:ext cx="1358368" cy="134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251519" y="4653136"/>
            <a:ext cx="8784975" cy="1117564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it-IT" sz="800" b="1" i="1" dirty="0" smtClean="0">
              <a:ln w="5080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954" b="1" i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SERVIZIO DELLA SALUTE</a:t>
            </a:r>
            <a:endParaRPr lang="it-IT" sz="800" b="1" i="1" dirty="0" smtClean="0">
              <a:ln w="5080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954" b="1" i="1" dirty="0" smtClean="0">
                <a:ln w="5080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CITTADINI</a:t>
            </a:r>
            <a:endParaRPr lang="it-IT" sz="2954" b="1" i="1" dirty="0">
              <a:ln w="5080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Risultati immagini per logo repubblica italian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251520" y="253379"/>
            <a:ext cx="3291366" cy="1233219"/>
            <a:chOff x="240136" y="160338"/>
            <a:chExt cx="3291366" cy="1233219"/>
          </a:xfrm>
        </p:grpSpPr>
        <p:pic>
          <p:nvPicPr>
            <p:cNvPr id="20" name="Picture 6" descr="Risultati immagini per logo repubblica italian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60338"/>
              <a:ext cx="792088" cy="82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sellaDiTesto 21"/>
            <p:cNvSpPr txBox="1"/>
            <p:nvPr/>
          </p:nvSpPr>
          <p:spPr>
            <a:xfrm>
              <a:off x="240136" y="870337"/>
              <a:ext cx="32913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latin typeface="English157 BT" panose="030306020304040D0D03" pitchFamily="66" charset="0"/>
                </a:rPr>
                <a:t>Ministero della Salute</a:t>
              </a: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304800" y="1833793"/>
            <a:ext cx="85156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Comando Carabinieri per la Tutela della Salute</a:t>
            </a:r>
            <a:endParaRPr lang="it-IT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96752" y="2852936"/>
            <a:ext cx="7790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GRAZIE PER L'ATTENZIONE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" y="110767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8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268760"/>
            <a:ext cx="3960440" cy="392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63954054"/>
              </p:ext>
            </p:extLst>
          </p:nvPr>
        </p:nvGraphicFramePr>
        <p:xfrm>
          <a:off x="-252536" y="836712"/>
          <a:ext cx="504055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158100255"/>
              </p:ext>
            </p:extLst>
          </p:nvPr>
        </p:nvGraphicFramePr>
        <p:xfrm>
          <a:off x="4283968" y="836712"/>
          <a:ext cx="504055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ttangolo 13"/>
          <p:cNvSpPr/>
          <p:nvPr/>
        </p:nvSpPr>
        <p:spPr>
          <a:xfrm>
            <a:off x="1187624" y="116632"/>
            <a:ext cx="66247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  <a:endParaRPr lang="it-IT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6"/>
          <p:cNvSpPr>
            <a:spLocks noChangeArrowheads="1"/>
          </p:cNvSpPr>
          <p:nvPr/>
        </p:nvSpPr>
        <p:spPr bwMode="auto">
          <a:xfrm>
            <a:off x="7699495" y="4597275"/>
            <a:ext cx="15298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it-IT" sz="280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3084"/>
              </p:ext>
            </p:extLst>
          </p:nvPr>
        </p:nvGraphicFramePr>
        <p:xfrm>
          <a:off x="449795" y="1683551"/>
          <a:ext cx="819118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063"/>
                <a:gridCol w="1261498"/>
                <a:gridCol w="1170714"/>
                <a:gridCol w="1206191"/>
                <a:gridCol w="117071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Obiettivo</a:t>
                      </a:r>
                    </a:p>
                  </a:txBody>
                  <a:tcPr marL="41031" marR="41031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Giugno</a:t>
                      </a:r>
                    </a:p>
                  </a:txBody>
                  <a:tcPr marL="41031" marR="41031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Luglio</a:t>
                      </a:r>
                    </a:p>
                  </a:txBody>
                  <a:tcPr marL="41031" marR="41031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Agosto </a:t>
                      </a:r>
                    </a:p>
                  </a:txBody>
                  <a:tcPr marL="41031" marR="41031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Settembre</a:t>
                      </a:r>
                    </a:p>
                  </a:txBody>
                  <a:tcPr marL="41031" marR="41031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Centri estivi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Prodotti ittici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Stabilimenti balneari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Posti di ristoro autostradali e grandi vie di comunicazione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Villaggi turistici e campeggi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it-IT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Gelaterie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Posti di ristoro presso stazioni ferroviarie ed aeroportuali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Discoteche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Agriturismo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Strutture socio-sanitarie</a:t>
                      </a:r>
                    </a:p>
                  </a:txBody>
                  <a:tcPr marL="41031" marR="41031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Gallone 35"/>
          <p:cNvSpPr/>
          <p:nvPr/>
        </p:nvSpPr>
        <p:spPr>
          <a:xfrm>
            <a:off x="4488185" y="2099372"/>
            <a:ext cx="1440160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72"/>
            <a:ext cx="899592" cy="8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3685587" y="99676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55576" y="922519"/>
            <a:ext cx="273630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CRONOPROGRAMMA</a:t>
            </a:r>
            <a:endParaRPr lang="it-IT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allone 32"/>
          <p:cNvSpPr/>
          <p:nvPr/>
        </p:nvSpPr>
        <p:spPr>
          <a:xfrm>
            <a:off x="7580528" y="2116486"/>
            <a:ext cx="1023919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  -    </a:t>
            </a:r>
            <a:r>
              <a:rPr lang="it-IT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" name="Gallone 33"/>
          <p:cNvSpPr/>
          <p:nvPr/>
        </p:nvSpPr>
        <p:spPr>
          <a:xfrm>
            <a:off x="4498082" y="2483729"/>
            <a:ext cx="1440160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5" name="Gallone 34"/>
          <p:cNvSpPr/>
          <p:nvPr/>
        </p:nvSpPr>
        <p:spPr>
          <a:xfrm>
            <a:off x="6860448" y="2490033"/>
            <a:ext cx="1440160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  -    7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7" name="Gallone 36"/>
          <p:cNvSpPr/>
          <p:nvPr/>
        </p:nvSpPr>
        <p:spPr>
          <a:xfrm>
            <a:off x="3912121" y="2852936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8" name="Gallone 37"/>
          <p:cNvSpPr/>
          <p:nvPr/>
        </p:nvSpPr>
        <p:spPr>
          <a:xfrm>
            <a:off x="5701077" y="2857897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9" name="Gallone 38"/>
          <p:cNvSpPr/>
          <p:nvPr/>
        </p:nvSpPr>
        <p:spPr>
          <a:xfrm>
            <a:off x="3922018" y="3645024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0" name="Gallone 39"/>
          <p:cNvSpPr/>
          <p:nvPr/>
        </p:nvSpPr>
        <p:spPr>
          <a:xfrm>
            <a:off x="3912121" y="4005064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1" name="Gallone 40"/>
          <p:cNvSpPr/>
          <p:nvPr/>
        </p:nvSpPr>
        <p:spPr>
          <a:xfrm>
            <a:off x="3914031" y="3249090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2" name="Gallone 41"/>
          <p:cNvSpPr/>
          <p:nvPr/>
        </p:nvSpPr>
        <p:spPr>
          <a:xfrm>
            <a:off x="5701077" y="3259680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4" name="Gallone 43"/>
          <p:cNvSpPr/>
          <p:nvPr/>
        </p:nvSpPr>
        <p:spPr>
          <a:xfrm>
            <a:off x="5701077" y="3651051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5" name="Gallone 44"/>
          <p:cNvSpPr/>
          <p:nvPr/>
        </p:nvSpPr>
        <p:spPr>
          <a:xfrm>
            <a:off x="5701077" y="4005064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6" name="Gallone 45"/>
          <p:cNvSpPr/>
          <p:nvPr/>
        </p:nvSpPr>
        <p:spPr>
          <a:xfrm>
            <a:off x="7607912" y="3259680"/>
            <a:ext cx="1023919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  -    </a:t>
            </a:r>
            <a:r>
              <a:rPr lang="it-IT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7" name="Gallone 46"/>
          <p:cNvSpPr/>
          <p:nvPr/>
        </p:nvSpPr>
        <p:spPr>
          <a:xfrm>
            <a:off x="7580527" y="4005064"/>
            <a:ext cx="1023919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  -    </a:t>
            </a:r>
            <a:r>
              <a:rPr lang="it-IT" sz="1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Gallone 47"/>
          <p:cNvSpPr/>
          <p:nvPr/>
        </p:nvSpPr>
        <p:spPr>
          <a:xfrm>
            <a:off x="3944119" y="4401219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15  -    22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49" name="Gallone 48"/>
          <p:cNvSpPr/>
          <p:nvPr/>
        </p:nvSpPr>
        <p:spPr>
          <a:xfrm>
            <a:off x="5701077" y="4427772"/>
            <a:ext cx="1152128" cy="243755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  -    20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0" name="Gallone 49"/>
          <p:cNvSpPr/>
          <p:nvPr/>
        </p:nvSpPr>
        <p:spPr>
          <a:xfrm>
            <a:off x="4574282" y="4831059"/>
            <a:ext cx="1023919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23  -    9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1" name="Gallone 50"/>
          <p:cNvSpPr/>
          <p:nvPr/>
        </p:nvSpPr>
        <p:spPr>
          <a:xfrm>
            <a:off x="6315242" y="4821534"/>
            <a:ext cx="1095266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13  -    19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2" name="Gallone 51"/>
          <p:cNvSpPr/>
          <p:nvPr/>
        </p:nvSpPr>
        <p:spPr>
          <a:xfrm>
            <a:off x="5682002" y="5552156"/>
            <a:ext cx="1124034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28  -    24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53" name="Gallone 52"/>
          <p:cNvSpPr/>
          <p:nvPr/>
        </p:nvSpPr>
        <p:spPr>
          <a:xfrm>
            <a:off x="6964751" y="5201334"/>
            <a:ext cx="1095266" cy="254093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20  -    7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ARABINIERI 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86" y="4221089"/>
            <a:ext cx="2791574" cy="19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in giù 13"/>
          <p:cNvSpPr/>
          <p:nvPr/>
        </p:nvSpPr>
        <p:spPr>
          <a:xfrm>
            <a:off x="1165121" y="1625451"/>
            <a:ext cx="1390655" cy="25956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5391091" y="1583902"/>
            <a:ext cx="1485165" cy="3223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23"/>
          <p:cNvSpPr>
            <a:spLocks noChangeArrowheads="1"/>
          </p:cNvSpPr>
          <p:nvPr/>
        </p:nvSpPr>
        <p:spPr bwMode="auto">
          <a:xfrm>
            <a:off x="827584" y="2305584"/>
            <a:ext cx="2160240" cy="88984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</a:pPr>
            <a:r>
              <a:rPr lang="it-IT" altLang="it-IT" sz="3200" b="1" u="none" dirty="0" smtClean="0">
                <a:solidFill>
                  <a:schemeClr val="tx1"/>
                </a:solidFill>
                <a:cs typeface="Times New Roman" pitchFamily="18" charset="0"/>
              </a:rPr>
              <a:t>NAS</a:t>
            </a:r>
            <a:r>
              <a:rPr lang="it-IT" altLang="it-IT" sz="1400" b="1" u="none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spcBef>
                <a:spcPts val="0"/>
              </a:spcBef>
            </a:pPr>
            <a:r>
              <a:rPr lang="it-IT" altLang="it-IT" sz="1400" u="none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it-IT" altLang="it-IT" sz="1400" b="1" u="none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690380" y="836712"/>
            <a:ext cx="5688632" cy="584775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 smtClean="0">
                <a:solidFill>
                  <a:srgbClr val="000066"/>
                </a:solidFill>
              </a:rPr>
              <a:t>CONTROLLI INTEGRATI</a:t>
            </a:r>
            <a:endParaRPr lang="it-IT" sz="3200" b="1" u="none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0" name="Ovale 23"/>
          <p:cNvSpPr>
            <a:spLocks noChangeArrowheads="1"/>
          </p:cNvSpPr>
          <p:nvPr/>
        </p:nvSpPr>
        <p:spPr bwMode="auto">
          <a:xfrm>
            <a:off x="4067944" y="2060848"/>
            <a:ext cx="4320480" cy="1890768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</a:pPr>
            <a:r>
              <a:rPr lang="it-IT" altLang="it-IT" b="1" u="none" dirty="0" smtClean="0">
                <a:solidFill>
                  <a:schemeClr val="tx1"/>
                </a:solidFill>
                <a:cs typeface="Times New Roman" pitchFamily="18" charset="0"/>
              </a:rPr>
              <a:t>Arma Territoriale </a:t>
            </a:r>
          </a:p>
          <a:p>
            <a:pPr algn="ctr" eaLnBrk="0" hangingPunct="0">
              <a:spcBef>
                <a:spcPts val="0"/>
              </a:spcBef>
            </a:pPr>
            <a:r>
              <a:rPr lang="it-IT" altLang="it-IT" b="1" u="none" dirty="0" smtClean="0">
                <a:solidFill>
                  <a:schemeClr val="tx1"/>
                </a:solidFill>
                <a:cs typeface="Times New Roman" pitchFamily="18" charset="0"/>
              </a:rPr>
              <a:t>Carabinieri </a:t>
            </a:r>
            <a:r>
              <a:rPr lang="it-IT" altLang="it-IT" b="1" dirty="0" smtClean="0">
                <a:cs typeface="Times New Roman" pitchFamily="18" charset="0"/>
              </a:rPr>
              <a:t>Tutela Lavoro</a:t>
            </a:r>
          </a:p>
          <a:p>
            <a:pPr algn="ctr" eaLnBrk="0" hangingPunct="0">
              <a:spcBef>
                <a:spcPts val="0"/>
              </a:spcBef>
            </a:pPr>
            <a:r>
              <a:rPr lang="it-IT" altLang="it-IT" b="1" dirty="0" smtClean="0">
                <a:cs typeface="Times New Roman" pitchFamily="18" charset="0"/>
              </a:rPr>
              <a:t>Carabinieri Tutela Forestale</a:t>
            </a:r>
          </a:p>
          <a:p>
            <a:pPr algn="ctr" eaLnBrk="0" hangingPunct="0">
              <a:spcBef>
                <a:spcPts val="0"/>
              </a:spcBef>
            </a:pPr>
            <a:r>
              <a:rPr lang="it-IT" altLang="it-IT" sz="2000" b="1" dirty="0" smtClean="0">
                <a:cs typeface="Times New Roman" pitchFamily="18" charset="0"/>
              </a:rPr>
              <a:t>R.A.C. </a:t>
            </a:r>
          </a:p>
          <a:p>
            <a:pPr algn="ctr" eaLnBrk="0" hangingPunct="0">
              <a:spcBef>
                <a:spcPts val="0"/>
              </a:spcBef>
            </a:pPr>
            <a:r>
              <a:rPr lang="it-IT" altLang="it-IT" sz="1050" b="1" dirty="0" smtClean="0">
                <a:cs typeface="Times New Roman" pitchFamily="18" charset="0"/>
              </a:rPr>
              <a:t>(Raggruppamento Aeromobili Carabinieri)</a:t>
            </a:r>
            <a:endParaRPr lang="it-IT" altLang="it-IT" sz="1050" b="1" u="none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203848" y="2364427"/>
            <a:ext cx="510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endParaRPr lang="it-IT" sz="48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Risultati immagini per CARABINIERI NAS DISCOTECH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1"/>
          <a:stretch/>
        </p:blipFill>
        <p:spPr bwMode="auto">
          <a:xfrm>
            <a:off x="482699" y="4365104"/>
            <a:ext cx="2755497" cy="18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99592" cy="8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31640" y="5182632"/>
            <a:ext cx="6984776" cy="1198696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ctr" eaLnBrk="0" hangingPunct="0">
              <a:spcBef>
                <a:spcPts val="0"/>
              </a:spcBef>
              <a:defRPr b="1" u="none">
                <a:cs typeface="Times New Roman" pitchFamily="18" charset="0"/>
              </a:defRPr>
            </a:lvl1pPr>
          </a:lstStyle>
          <a:p>
            <a:pPr algn="just"/>
            <a:r>
              <a:rPr lang="it-IT" sz="2000" dirty="0" smtClean="0"/>
              <a:t>DURANTE IL PERIODO ESTIVO SONO STATI EFFETTUATI 767 </a:t>
            </a:r>
            <a:r>
              <a:rPr lang="it-IT" sz="2000" dirty="0" smtClean="0">
                <a:solidFill>
                  <a:srgbClr val="FF0000"/>
                </a:solidFill>
              </a:rPr>
              <a:t>SERVIZI DI CONTROLLO CONGIUNTI  </a:t>
            </a:r>
            <a:r>
              <a:rPr lang="it-IT" sz="2000" dirty="0" smtClean="0"/>
              <a:t>CON L' IMPIEGO DI 1.574 MILITARI CHE HA DETERMINATO L'ISPEZIONE DI OLTRE 1.000 OPERATORI ECONOMICI</a:t>
            </a:r>
            <a:endParaRPr lang="it-IT" sz="2000" dirty="0"/>
          </a:p>
        </p:txBody>
      </p:sp>
      <p:sp>
        <p:nvSpPr>
          <p:cNvPr id="15" name="Rettangolo 14"/>
          <p:cNvSpPr/>
          <p:nvPr/>
        </p:nvSpPr>
        <p:spPr>
          <a:xfrm>
            <a:off x="3685587" y="99676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1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57437" y="1833884"/>
            <a:ext cx="6264769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IGIENICO STRUTTURALI ED AUTORIZZATIVE</a:t>
            </a:r>
            <a:endParaRPr lang="it-IT" sz="2000" b="1" dirty="0">
              <a:solidFill>
                <a:srgbClr val="1F49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700102"/>
            <a:ext cx="2232249" cy="1533892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57499" y="2548871"/>
            <a:ext cx="7920891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STOCCAGGIO, CONSERVAZIONE E SOMMINISTRAZIONE ALIMENTI</a:t>
            </a:r>
            <a:endParaRPr lang="it-IT" b="1" dirty="0">
              <a:solidFill>
                <a:srgbClr val="1F49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581933" y="3172906"/>
            <a:ext cx="7896458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FRODI COMMERCIALI</a:t>
            </a:r>
            <a:endParaRPr lang="it-IT" sz="2000" b="1" dirty="0">
              <a:solidFill>
                <a:srgbClr val="1F49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99592" cy="8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1933" y="3861048"/>
            <a:ext cx="7896458" cy="67710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QUALITA' EROGAZIONE SERVIZI SANITARI ASSISTENZIALI </a:t>
            </a:r>
            <a:r>
              <a:rPr lang="it-IT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it-IT" sz="1600" b="1" i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prevenzione assenteismo, diminuzione assistenza medico-infermieristica</a:t>
            </a:r>
            <a:endParaRPr lang="it-IT" b="1" dirty="0">
              <a:solidFill>
                <a:srgbClr val="1F49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69715" y="4725144"/>
            <a:ext cx="7896458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PROFESSIONI SANITARIE (CONTRASTO ABUSIVISMO)</a:t>
            </a:r>
            <a:endParaRPr lang="it-IT" sz="2000" b="1" dirty="0">
              <a:solidFill>
                <a:srgbClr val="1F49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57437" y="5325566"/>
            <a:ext cx="7896458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CONSERVAZIONE </a:t>
            </a:r>
            <a:r>
              <a:rPr lang="it-IT" sz="2000" b="1" dirty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lang="it-IT" sz="20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SOMMINISTRAZIONE MEDICINALI</a:t>
            </a:r>
            <a:endParaRPr lang="it-IT" sz="2000" b="1" dirty="0">
              <a:solidFill>
                <a:srgbClr val="1F49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90045" y="1193354"/>
            <a:ext cx="2070694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VERIFICHE:</a:t>
            </a: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685587" y="99676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1253951"/>
            <a:ext cx="3744416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CONSEGUITI</a:t>
            </a:r>
            <a:endParaRPr lang="it-IT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43589" y="1902023"/>
            <a:ext cx="723403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buClr>
                <a:srgbClr val="1F497D"/>
              </a:buClr>
              <a:tabLst>
                <a:tab pos="182563" algn="l"/>
              </a:tabLst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3.741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ispezioni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43589" y="2468795"/>
            <a:ext cx="723403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tabLst>
                <a:tab pos="180975" algn="l"/>
              </a:tabLst>
              <a:defRPr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1.020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segnalate all’Autorità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Amministrativa 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43589" y="3044859"/>
            <a:ext cx="723403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segnalate all’Autorità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Giudiziaria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51254" y="3668171"/>
            <a:ext cx="723403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sanzioni penali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90570" y="4212877"/>
            <a:ext cx="7234034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1.540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sanzioni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amministrative per €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1.323.783,00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43589" y="4820299"/>
            <a:ext cx="610467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defTabSz="182563" eaLnBrk="0" hangingPunct="0">
              <a:spcBef>
                <a:spcPct val="50000"/>
              </a:spcBef>
              <a:tabLst>
                <a:tab pos="182563" algn="l"/>
              </a:tabLst>
              <a:defRPr/>
            </a:pP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strutture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sottoposte a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sequestro/chiusura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ttore 1 15"/>
          <p:cNvCxnSpPr>
            <a:endCxn id="22" idx="0"/>
          </p:cNvCxnSpPr>
          <p:nvPr/>
        </p:nvCxnSpPr>
        <p:spPr bwMode="auto">
          <a:xfrm>
            <a:off x="345208" y="1715616"/>
            <a:ext cx="20773" cy="40028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345208" y="2694111"/>
            <a:ext cx="388584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it-IT" sz="1662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372522" y="3198167"/>
            <a:ext cx="385342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 wrap="square">
            <a:spAutoFit/>
          </a:bodyPr>
          <a:lstStyle/>
          <a:p>
            <a:endParaRPr lang="it-IT" sz="1662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72522" y="2118047"/>
            <a:ext cx="367811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>
            <a:spAutoFit/>
          </a:bodyPr>
          <a:lstStyle/>
          <a:p>
            <a:endParaRPr lang="it-IT" sz="1662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90053" y="3821479"/>
            <a:ext cx="367811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>
            <a:spAutoFit/>
          </a:bodyPr>
          <a:lstStyle/>
          <a:p>
            <a:endParaRPr lang="it-IT" sz="1662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90053" y="4397543"/>
            <a:ext cx="367811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>
            <a:spAutoFit/>
          </a:bodyPr>
          <a:lstStyle/>
          <a:p>
            <a:endParaRPr lang="it-IT" sz="1662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90053" y="4973607"/>
            <a:ext cx="367811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>
            <a:spAutoFit/>
          </a:bodyPr>
          <a:lstStyle/>
          <a:p>
            <a:endParaRPr lang="it-IT" sz="1662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92560" y="5533781"/>
            <a:ext cx="6271728" cy="78483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Sequestri: 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Kg. 14.824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alimenti</a:t>
            </a:r>
          </a:p>
          <a:p>
            <a:pPr marL="1257300" algn="just" eaLnBrk="0" hangingPunct="0"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219 </a:t>
            </a:r>
            <a:r>
              <a:rPr lang="it-IT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medicinali/dispositivi medici</a:t>
            </a:r>
            <a:endParaRPr lang="it-IT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365981" y="5718447"/>
            <a:ext cx="367811" cy="0"/>
          </a:xfrm>
          <a:prstGeom prst="line">
            <a:avLst/>
          </a:prstGeom>
          <a:noFill/>
          <a:ln w="9525">
            <a:solidFill>
              <a:srgbClr val="FF1D1D"/>
            </a:solidFill>
            <a:round/>
            <a:headEnd type="oval" w="med" len="med"/>
            <a:tailEnd type="triangle" w="med" len="med"/>
          </a:ln>
        </p:spPr>
        <p:txBody>
          <a:bodyPr>
            <a:spAutoFit/>
          </a:bodyPr>
          <a:lstStyle/>
          <a:p>
            <a:endParaRPr lang="it-IT" sz="1662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188640"/>
            <a:ext cx="899592" cy="8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6084168" y="4820298"/>
            <a:ext cx="2664296" cy="1417013"/>
          </a:xfrm>
          <a:prstGeom prst="ellipse">
            <a:avLst/>
          </a:prstGeom>
          <a:solidFill>
            <a:srgbClr val="FFFFFF">
              <a:alpha val="56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 </a:t>
            </a:r>
          </a:p>
          <a:p>
            <a:pPr algn="just" eaLnBrk="0" hangingPunct="0">
              <a:spcBef>
                <a:spcPct val="50000"/>
              </a:spcBef>
            </a:pP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 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20.000.000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685587" y="99676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290412" y="692696"/>
            <a:ext cx="6593956" cy="432048"/>
          </a:xfrm>
          <a:prstGeom prst="rect">
            <a:avLst/>
          </a:prstGeom>
          <a:ln w="19050">
            <a:solidFill>
              <a:srgbClr val="1F497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b="1" cap="small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defRPr>
            </a:lvl1pPr>
          </a:lstStyle>
          <a:p>
            <a:r>
              <a:rPr lang="it-IT" sz="2400" dirty="0" smtClean="0">
                <a:solidFill>
                  <a:srgbClr val="FF0000"/>
                </a:solidFill>
              </a:rPr>
              <a:t>CONTROLLI EFFETTUATI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79367665"/>
              </p:ext>
            </p:extLst>
          </p:nvPr>
        </p:nvGraphicFramePr>
        <p:xfrm>
          <a:off x="251520" y="1397000"/>
          <a:ext cx="849694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99592" cy="8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CENTRI ESTI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7568"/>
            <a:ext cx="7036471" cy="12332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3923928" y="116632"/>
            <a:ext cx="50583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TRANQUILLA 2018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 6 10"/>
          <p:cNvSpPr/>
          <p:nvPr/>
        </p:nvSpPr>
        <p:spPr>
          <a:xfrm>
            <a:off x="1331640" y="836712"/>
            <a:ext cx="7036471" cy="1224136"/>
          </a:xfrm>
          <a:prstGeom prst="accentCallout2">
            <a:avLst>
              <a:gd name="adj1" fmla="val 18750"/>
              <a:gd name="adj2" fmla="val -3161"/>
              <a:gd name="adj3" fmla="val 18750"/>
              <a:gd name="adj4" fmla="val -12142"/>
              <a:gd name="adj5" fmla="val 463676"/>
              <a:gd name="adj6" fmla="val -11788"/>
            </a:avLst>
          </a:prstGeom>
          <a:solidFill>
            <a:srgbClr val="FFFF00">
              <a:alpha val="66000"/>
            </a:srgbClr>
          </a:solidFill>
          <a:ln w="19050">
            <a:solidFill>
              <a:srgbClr val="1F4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 ESTIVI</a:t>
            </a:r>
            <a:endParaRPr lang="it-IT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92795"/>
              </p:ext>
            </p:extLst>
          </p:nvPr>
        </p:nvGraphicFramePr>
        <p:xfrm>
          <a:off x="1151853" y="2358146"/>
          <a:ext cx="5652395" cy="2753540"/>
        </p:xfrm>
        <a:graphic>
          <a:graphicData uri="http://schemas.openxmlformats.org/drawingml/2006/table">
            <a:tbl>
              <a:tblPr/>
              <a:tblGrid>
                <a:gridCol w="4322363"/>
                <a:gridCol w="1330032"/>
              </a:tblGrid>
              <a:tr h="4222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ISPEZIONATI: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422525" algn="l"/>
                        </a:tabLst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IRREGOLARI: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85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STRUTTURE CHIUSE/SEQUESTRATE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00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buSzPct val="100000"/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SEGNALATI A.G./A.A. : 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SEQUESTRI  ALIMENTI: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KG. 240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VALORE SEQUESTRI: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€ 350.000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Risultati immagini per CENTRI ESTIVI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99" y="4509120"/>
            <a:ext cx="2510637" cy="2212272"/>
          </a:xfrm>
          <a:prstGeom prst="ellipse">
            <a:avLst/>
          </a:prstGeom>
          <a:noFill/>
          <a:effectLst>
            <a:glow>
              <a:schemeClr val="accent1"/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11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2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8004</TotalTime>
  <Words>981</Words>
  <Application>Microsoft Office PowerPoint</Application>
  <PresentationFormat>Presentazione su schermo (4:3)</PresentationFormat>
  <Paragraphs>285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Barbieri Michele (Mar.ca.)</dc:creator>
  <cp:lastModifiedBy>Nas-Praturlon Dario</cp:lastModifiedBy>
  <cp:revision>966</cp:revision>
  <cp:lastPrinted>2017-09-28T11:46:26Z</cp:lastPrinted>
  <dcterms:created xsi:type="dcterms:W3CDTF">2015-07-09T08:14:00Z</dcterms:created>
  <dcterms:modified xsi:type="dcterms:W3CDTF">2018-10-16T07:34:27Z</dcterms:modified>
</cp:coreProperties>
</file>