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962" r:id="rId3"/>
    <p:sldMasterId id="2147483998" r:id="rId4"/>
    <p:sldMasterId id="2147484010" r:id="rId5"/>
    <p:sldMasterId id="2147484022" r:id="rId6"/>
  </p:sldMasterIdLst>
  <p:notesMasterIdLst>
    <p:notesMasterId r:id="rId28"/>
  </p:notesMasterIdLst>
  <p:handoutMasterIdLst>
    <p:handoutMasterId r:id="rId29"/>
  </p:handoutMasterIdLst>
  <p:sldIdLst>
    <p:sldId id="256" r:id="rId7"/>
    <p:sldId id="488" r:id="rId8"/>
    <p:sldId id="419" r:id="rId9"/>
    <p:sldId id="501" r:id="rId10"/>
    <p:sldId id="420" r:id="rId11"/>
    <p:sldId id="505" r:id="rId12"/>
    <p:sldId id="487" r:id="rId13"/>
    <p:sldId id="458" r:id="rId14"/>
    <p:sldId id="459" r:id="rId15"/>
    <p:sldId id="495" r:id="rId16"/>
    <p:sldId id="492" r:id="rId17"/>
    <p:sldId id="494" r:id="rId18"/>
    <p:sldId id="482" r:id="rId19"/>
    <p:sldId id="498" r:id="rId20"/>
    <p:sldId id="427" r:id="rId21"/>
    <p:sldId id="434" r:id="rId22"/>
    <p:sldId id="485" r:id="rId23"/>
    <p:sldId id="454" r:id="rId24"/>
    <p:sldId id="503" r:id="rId25"/>
    <p:sldId id="504" r:id="rId26"/>
    <p:sldId id="457" r:id="rId27"/>
  </p:sldIdLst>
  <p:sldSz cx="9144000" cy="6858000" type="screen4x3"/>
  <p:notesSz cx="6735763" cy="98663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4080"/>
    <a:srgbClr val="4F81BD"/>
    <a:srgbClr val="FF6600"/>
    <a:srgbClr val="008000"/>
    <a:srgbClr val="3366FF"/>
    <a:srgbClr val="6600CC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312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0170" tIns="45085" rIns="90170" bIns="45085" rtlCol="0"/>
          <a:lstStyle>
            <a:lvl1pPr algn="l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0170" tIns="45085" rIns="90170" bIns="45085" rtlCol="0"/>
          <a:lstStyle>
            <a:lvl1pPr algn="r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6A197D1-BB0B-400C-97D9-E64FE8DE7351}" type="datetimeFigureOut">
              <a:rPr lang="it-IT"/>
              <a:pPr>
                <a:defRPr/>
              </a:pPr>
              <a:t>04/04/2014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9413" cy="492125"/>
          </a:xfrm>
          <a:prstGeom prst="rect">
            <a:avLst/>
          </a:prstGeom>
        </p:spPr>
        <p:txBody>
          <a:bodyPr vert="horz" lIns="90170" tIns="45085" rIns="90170" bIns="45085" rtlCol="0" anchor="b"/>
          <a:lstStyle>
            <a:lvl1pPr algn="l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2600"/>
            <a:ext cx="2919412" cy="492125"/>
          </a:xfrm>
          <a:prstGeom prst="rect">
            <a:avLst/>
          </a:prstGeom>
        </p:spPr>
        <p:txBody>
          <a:bodyPr vert="horz" lIns="90170" tIns="45085" rIns="90170" bIns="45085" rtlCol="0" anchor="b"/>
          <a:lstStyle>
            <a:lvl1pPr algn="r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42FB31E-4FD3-4D58-A79A-B58292AF69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5085" rIns="90170" bIns="450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5085" rIns="90170" bIns="450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5085" rIns="90170" bIns="45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5085" rIns="90170" bIns="450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5085" rIns="90170" bIns="450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C4FA10-BE03-483C-A054-A448E2042E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2E840-367A-4489-AAC6-C2DF724822A2}" type="slidenum">
              <a:rPr lang="it-IT" smtClean="0">
                <a:ea typeface="ＭＳ Ｐゴシック"/>
                <a:cs typeface="ＭＳ Ｐゴシック"/>
              </a:rPr>
              <a:pPr/>
              <a:t>1</a:t>
            </a:fld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AC98E-F922-4C2D-BC1C-629ECB22DF36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10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CB79B-4F99-4BE2-81A2-8A68E4C3A6FF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11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2D4CA-EBAB-4C88-A9B1-65F3B132D927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12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02CA5-2452-4C99-92FD-44CF375F5E49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13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40A24-067D-4B7C-B9DD-7B874AD57E03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14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B42E5-28C0-4948-A7B9-2156C678A8D5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15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488A8-A2D8-4A51-96B1-04B685532D41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16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AE99C-72AB-4F4E-8701-B6095D7467B8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17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AA183-1068-457A-9FDE-A4B0AA861994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18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59F22-C555-4D92-8FBF-5BF83C8AC935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19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50288-EEC0-4907-9E29-009A9C054F12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2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D8C7-024A-4C31-A33C-31343C21E6B4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20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2A703-99EB-471E-B26A-43B7394D5475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21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11A68-8763-4698-9DF7-4ABFEFEC0603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3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3F5AA-3D83-4FFB-852F-29B9A9F74EF9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4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F01B0-5D53-47AC-827C-D2D9A95E9F74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5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7F630-04ED-477D-877F-E12F3C6E3D81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6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2B0BA-3B2B-413A-9E0E-7EF67E8B088A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7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1A66C-4752-4F59-AED5-4DCF6A7B0D2A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8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z="90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CE804-F8F5-4FBE-80FE-72F07263E1B7}" type="slidenum">
              <a:rPr lang="it-IT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9</a:t>
            </a:fld>
            <a:endParaRPr lang="it-IT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z="900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2494-6E1D-430F-AF9F-B7731DF37F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4BBEC-334D-45FF-92D0-FD3D96368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0811-2A71-4C57-8D19-55F307256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0B75-5752-43CC-91FE-B6407ADB0F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9B94-667C-4A5C-9E67-4E50A09B78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32AC-4F1B-4E33-BB42-7D25F883BA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1BF5-656D-4CC7-9E40-B4656ED9CB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17C7-10A7-4DFD-A5C9-6FBB6F031D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B7A5-E847-4FD2-92F4-9BC3908F03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CFF0-7BE2-4341-92ED-43BAD1BB78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AAF1-4793-49A2-A19B-7427CF94B2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09B9-A600-46F9-B7AA-180BC139D7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DDA8-7279-4003-ACA8-62A03B20D2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2A15-9A79-4600-BB7B-4E5166C744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EAAB-0407-4B1D-AAE6-72C601164C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4B02-8273-4685-B4CC-849CA588E0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C9D6-379D-4720-A21B-825D9599C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964F-1B77-4B91-8C49-88F48CD1A4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BA44-F39D-4597-9062-B67D2720C4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4464-2E25-4C8C-A04F-3EA8358D56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F473-6F5F-4BF8-841B-752DAB4312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F98BA-6C99-4A16-929D-3F2EE8CF06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1EB7-9136-4F50-ABAD-415544883B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7413-165A-4281-9B22-4A0134FD5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C2062-05C9-4DAD-AB4D-91FF82D7F7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035F-BAAC-4BEE-BBFE-6EB1258A48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AD76-0394-48B6-BB94-D98C05DE3E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FEB2-2144-42EE-BFCB-91813E9120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2C72-BC38-4DDC-9F8C-DABE366AFB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4A81-6D55-45A7-BA2F-4A55C9D0CE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6593-0972-48D7-89C2-A79913F91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874B-E17B-48D0-A4DC-EB2D0F83FF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635E-D4B9-472B-8E9D-74BDB1CD86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4FFA-FBA5-48B5-A95A-41A0B8B9E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15E9-8A7A-4B2E-8899-D216EA44A6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2064-E7C7-46B6-A471-3E42DC4D63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23DE-CE0A-43ED-BDD8-C607A7E063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CC7D-33B2-431F-BE54-AB6E7CCDCA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6EA4-098C-43B8-BEB9-7A8F7E4940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74654-0EDB-4757-BA91-F4B1D15CD5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CD24-3920-49A8-A73F-DCFF1B8EB3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8649-EE7A-43B9-B8D8-C37AF32F68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EBCF-A699-49F5-A0C5-05F83A87FB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9011-3CF6-4A51-81EF-3834A8DFF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B694-D04C-48D1-B879-15EFCCB3D3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E71C-5B7B-4E6D-A702-B6D549ACFF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41D4A-4FD3-4655-A2BF-53E21EB9C4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71CCC-8459-48F0-8A48-5C2420C654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CE00-BC3E-46E2-B159-E56852123E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0B4A-6B1E-4AC8-B47C-85C5293CDE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C864-F938-4796-8F92-32502C5193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A59C-CA56-4FCF-85A9-976D11C687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387-6342-4724-A720-506AADD720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1656-C974-484F-AA64-47B32A4FF9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8699-535B-4D68-89CF-FE715B43CF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C266-DB83-46D8-8B7B-4F7E4E3B42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5634-35A1-4427-92D3-D11BB583B6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A2F4-B342-4FA0-885D-77F3498799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DC1-9265-4E04-8674-9ED5EE700D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FD35-D4E0-42D0-B907-C3E275C69B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2A53-DE94-42D8-B09C-9681F8F035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A230-3C66-4D0B-BD0C-774D5F38D2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155D-1840-4B9A-BCEB-FF3F0C5F01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7C90-D4D5-4CED-A008-FB961DD237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6455-9DBB-4952-8550-8EDDE7C3AC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7D62-6032-412C-892C-E19BE835EB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9250AD-1BC6-4645-ABEC-096EB67C85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2" r:id="rId2"/>
    <p:sldLayoutId id="2147484031" r:id="rId3"/>
    <p:sldLayoutId id="2147484030" r:id="rId4"/>
    <p:sldLayoutId id="2147484029" r:id="rId5"/>
    <p:sldLayoutId id="2147484028" r:id="rId6"/>
    <p:sldLayoutId id="2147484027" r:id="rId7"/>
    <p:sldLayoutId id="2147484026" r:id="rId8"/>
    <p:sldLayoutId id="2147484025" r:id="rId9"/>
    <p:sldLayoutId id="2147484024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7B65C80-B318-4A76-8230-9FAD481B8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42" r:id="rId3"/>
    <p:sldLayoutId id="2147484041" r:id="rId4"/>
    <p:sldLayoutId id="2147484040" r:id="rId5"/>
    <p:sldLayoutId id="2147484039" r:id="rId6"/>
    <p:sldLayoutId id="2147484038" r:id="rId7"/>
    <p:sldLayoutId id="2147484037" r:id="rId8"/>
    <p:sldLayoutId id="2147484036" r:id="rId9"/>
    <p:sldLayoutId id="2147484035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284BDEA-8714-4B8B-934F-A25E2AFE93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4" r:id="rId2"/>
    <p:sldLayoutId id="2147484053" r:id="rId3"/>
    <p:sldLayoutId id="2147484052" r:id="rId4"/>
    <p:sldLayoutId id="2147484051" r:id="rId5"/>
    <p:sldLayoutId id="2147484050" r:id="rId6"/>
    <p:sldLayoutId id="2147484049" r:id="rId7"/>
    <p:sldLayoutId id="2147484048" r:id="rId8"/>
    <p:sldLayoutId id="2147484047" r:id="rId9"/>
    <p:sldLayoutId id="2147484046" r:id="rId10"/>
    <p:sldLayoutId id="21474840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E10CDDA-8877-4300-9AB7-D0F214F1F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5" r:id="rId2"/>
    <p:sldLayoutId id="2147484064" r:id="rId3"/>
    <p:sldLayoutId id="2147484063" r:id="rId4"/>
    <p:sldLayoutId id="2147484062" r:id="rId5"/>
    <p:sldLayoutId id="2147484061" r:id="rId6"/>
    <p:sldLayoutId id="2147484060" r:id="rId7"/>
    <p:sldLayoutId id="2147484059" r:id="rId8"/>
    <p:sldLayoutId id="2147484058" r:id="rId9"/>
    <p:sldLayoutId id="2147484057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81FD3A-EE52-42E7-9CCB-6BECB116ED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6" r:id="rId2"/>
    <p:sldLayoutId id="2147484075" r:id="rId3"/>
    <p:sldLayoutId id="2147484074" r:id="rId4"/>
    <p:sldLayoutId id="2147484073" r:id="rId5"/>
    <p:sldLayoutId id="2147484072" r:id="rId6"/>
    <p:sldLayoutId id="2147484071" r:id="rId7"/>
    <p:sldLayoutId id="2147484070" r:id="rId8"/>
    <p:sldLayoutId id="2147484069" r:id="rId9"/>
    <p:sldLayoutId id="2147484068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513096C-183D-402D-B604-4865078F4B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7" r:id="rId2"/>
    <p:sldLayoutId id="2147484086" r:id="rId3"/>
    <p:sldLayoutId id="2147484085" r:id="rId4"/>
    <p:sldLayoutId id="2147484084" r:id="rId5"/>
    <p:sldLayoutId id="2147484083" r:id="rId6"/>
    <p:sldLayoutId id="2147484082" r:id="rId7"/>
    <p:sldLayoutId id="2147484081" r:id="rId8"/>
    <p:sldLayoutId id="2147484080" r:id="rId9"/>
    <p:sldLayoutId id="2147484079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3.png"/><Relationship Id="rId18" Type="http://schemas.openxmlformats.org/officeDocument/2006/relationships/hyperlink" Target="http://upload.wikimedia.org/wikipedia/commons/b/ba/Flag_of_Germany.svg" TargetMode="External"/><Relationship Id="rId3" Type="http://schemas.openxmlformats.org/officeDocument/2006/relationships/tags" Target="../tags/tag3.xml"/><Relationship Id="rId21" Type="http://schemas.openxmlformats.org/officeDocument/2006/relationships/image" Target="../media/image27.png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24.png"/><Relationship Id="rId20" Type="http://schemas.openxmlformats.org/officeDocument/2006/relationships/hyperlink" Target="http://upload.wikimedia.org/wikipedia/commons/4/45/Flag_of_Ireland.svg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.xml"/><Relationship Id="rId15" Type="http://schemas.openxmlformats.org/officeDocument/2006/relationships/hyperlink" Target="http://upload.wikimedia.org/wikipedia/commons/0/03/Flag_of_Italy.svg" TargetMode="External"/><Relationship Id="rId23" Type="http://schemas.openxmlformats.org/officeDocument/2006/relationships/image" Target="../media/image29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11" Type="http://schemas.openxmlformats.org/officeDocument/2006/relationships/hyperlink" Target="http://www.google.it/url?sa=i&amp;rct=j&amp;q=&amp;source=images&amp;cd=&amp;cad=rja&amp;docid=6Ud0iCrBf2HJbM&amp;tbnid=rOiZpFRsbnMOUM:&amp;ved=0CAUQjRw&amp;url=http://www.acpculturesplus.eu/en/logos&amp;ei=xbi6UeG0DMnCPPj0gegD&amp;bvm=bv.47883778,d.ZWU&amp;psig=AFQjCNFjkxrjLDo5Rko_W6aMqiyO7ege1w&amp;ust=1371277866918538" TargetMode="External"/><Relationship Id="rId5" Type="http://schemas.openxmlformats.org/officeDocument/2006/relationships/image" Target="../media/image37.emf"/><Relationship Id="rId10" Type="http://schemas.openxmlformats.org/officeDocument/2006/relationships/image" Target="../media/image12.png"/><Relationship Id="rId4" Type="http://schemas.openxmlformats.org/officeDocument/2006/relationships/image" Target="../media/image36.png"/><Relationship Id="rId9" Type="http://schemas.openxmlformats.org/officeDocument/2006/relationships/image" Target="../media/image11.emf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50" Type="http://schemas.openxmlformats.org/officeDocument/2006/relationships/tags" Target="../tags/tag59.xml"/><Relationship Id="rId55" Type="http://schemas.openxmlformats.org/officeDocument/2006/relationships/tags" Target="../tags/tag64.xml"/><Relationship Id="rId63" Type="http://schemas.openxmlformats.org/officeDocument/2006/relationships/tags" Target="../tags/tag72.xml"/><Relationship Id="rId68" Type="http://schemas.openxmlformats.org/officeDocument/2006/relationships/tags" Target="../tags/tag77.xml"/><Relationship Id="rId76" Type="http://schemas.openxmlformats.org/officeDocument/2006/relationships/tags" Target="../tags/tag85.xml"/><Relationship Id="rId84" Type="http://schemas.openxmlformats.org/officeDocument/2006/relationships/image" Target="../media/image2.jpeg"/><Relationship Id="rId89" Type="http://schemas.openxmlformats.org/officeDocument/2006/relationships/image" Target="../media/image42.png"/><Relationship Id="rId7" Type="http://schemas.openxmlformats.org/officeDocument/2006/relationships/tags" Target="../tags/tag16.xml"/><Relationship Id="rId71" Type="http://schemas.openxmlformats.org/officeDocument/2006/relationships/tags" Target="../tags/tag80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9" Type="http://schemas.openxmlformats.org/officeDocument/2006/relationships/tags" Target="../tags/tag38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53" Type="http://schemas.openxmlformats.org/officeDocument/2006/relationships/tags" Target="../tags/tag62.xml"/><Relationship Id="rId58" Type="http://schemas.openxmlformats.org/officeDocument/2006/relationships/tags" Target="../tags/tag67.xml"/><Relationship Id="rId66" Type="http://schemas.openxmlformats.org/officeDocument/2006/relationships/tags" Target="../tags/tag75.xml"/><Relationship Id="rId74" Type="http://schemas.openxmlformats.org/officeDocument/2006/relationships/tags" Target="../tags/tag83.xml"/><Relationship Id="rId79" Type="http://schemas.openxmlformats.org/officeDocument/2006/relationships/tags" Target="../tags/tag88.xml"/><Relationship Id="rId87" Type="http://schemas.openxmlformats.org/officeDocument/2006/relationships/image" Target="../media/image40.png"/><Relationship Id="rId5" Type="http://schemas.openxmlformats.org/officeDocument/2006/relationships/tags" Target="../tags/tag14.xml"/><Relationship Id="rId61" Type="http://schemas.openxmlformats.org/officeDocument/2006/relationships/tags" Target="../tags/tag70.xml"/><Relationship Id="rId82" Type="http://schemas.openxmlformats.org/officeDocument/2006/relationships/slideLayout" Target="../slideLayouts/slideLayout24.xml"/><Relationship Id="rId90" Type="http://schemas.openxmlformats.org/officeDocument/2006/relationships/image" Target="../media/image43.png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tags" Target="../tags/tag65.xml"/><Relationship Id="rId64" Type="http://schemas.openxmlformats.org/officeDocument/2006/relationships/tags" Target="../tags/tag73.xml"/><Relationship Id="rId69" Type="http://schemas.openxmlformats.org/officeDocument/2006/relationships/tags" Target="../tags/tag78.xml"/><Relationship Id="rId77" Type="http://schemas.openxmlformats.org/officeDocument/2006/relationships/tags" Target="../tags/tag86.xml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72" Type="http://schemas.openxmlformats.org/officeDocument/2006/relationships/tags" Target="../tags/tag81.xml"/><Relationship Id="rId80" Type="http://schemas.openxmlformats.org/officeDocument/2006/relationships/tags" Target="../tags/tag89.xml"/><Relationship Id="rId85" Type="http://schemas.openxmlformats.org/officeDocument/2006/relationships/image" Target="../media/image5.png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59" Type="http://schemas.openxmlformats.org/officeDocument/2006/relationships/tags" Target="../tags/tag68.xml"/><Relationship Id="rId67" Type="http://schemas.openxmlformats.org/officeDocument/2006/relationships/tags" Target="../tags/tag76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tags" Target="../tags/tag63.xml"/><Relationship Id="rId62" Type="http://schemas.openxmlformats.org/officeDocument/2006/relationships/tags" Target="../tags/tag71.xml"/><Relationship Id="rId70" Type="http://schemas.openxmlformats.org/officeDocument/2006/relationships/tags" Target="../tags/tag79.xml"/><Relationship Id="rId75" Type="http://schemas.openxmlformats.org/officeDocument/2006/relationships/tags" Target="../tags/tag84.xml"/><Relationship Id="rId83" Type="http://schemas.openxmlformats.org/officeDocument/2006/relationships/notesSlide" Target="../notesSlides/notesSlide16.xml"/><Relationship Id="rId88" Type="http://schemas.openxmlformats.org/officeDocument/2006/relationships/image" Target="../media/image41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tags" Target="../tags/tag66.xml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Relationship Id="rId60" Type="http://schemas.openxmlformats.org/officeDocument/2006/relationships/tags" Target="../tags/tag69.xml"/><Relationship Id="rId65" Type="http://schemas.openxmlformats.org/officeDocument/2006/relationships/tags" Target="../tags/tag74.xml"/><Relationship Id="rId73" Type="http://schemas.openxmlformats.org/officeDocument/2006/relationships/tags" Target="../tags/tag82.xml"/><Relationship Id="rId78" Type="http://schemas.openxmlformats.org/officeDocument/2006/relationships/tags" Target="../tags/tag87.xml"/><Relationship Id="rId81" Type="http://schemas.openxmlformats.org/officeDocument/2006/relationships/tags" Target="../tags/tag90.xml"/><Relationship Id="rId86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2.jpe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7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hyperlink" Target="http://www.google.it/url?sa=i&amp;rct=j&amp;q=&amp;source=images&amp;cd=&amp;cad=rja&amp;docid=6Ud0iCrBf2HJbM&amp;tbnid=rOiZpFRsbnMOUM:&amp;ved=0CAUQjRw&amp;url=http://www.acpculturesplus.eu/en/logos&amp;ei=xbi6UeG0DMnCPPj0gegD&amp;bvm=bv.47883778,d.ZWU&amp;psig=AFQjCNFjkxrjLDo5Rko_W6aMqiyO7ege1w&amp;ust=137127786691853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1.emf"/><Relationship Id="rId5" Type="http://schemas.openxmlformats.org/officeDocument/2006/relationships/image" Target="../media/image4.png"/><Relationship Id="rId10" Type="http://schemas.openxmlformats.org/officeDocument/2006/relationships/image" Target="../media/image10.emf"/><Relationship Id="rId4" Type="http://schemas.openxmlformats.org/officeDocument/2006/relationships/image" Target="../media/image7.png"/><Relationship Id="rId9" Type="http://schemas.openxmlformats.org/officeDocument/2006/relationships/image" Target="../media/image9.emf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889000" y="2205038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600">
                <a:solidFill>
                  <a:schemeClr val="bg1"/>
                </a:solidFill>
                <a:latin typeface="Lucida Sans" pitchFamily="34" charset="0"/>
              </a:rPr>
              <a:t>Produzione di Valore</a:t>
            </a:r>
          </a:p>
          <a:p>
            <a:r>
              <a:rPr lang="it-IT" sz="2600">
                <a:solidFill>
                  <a:schemeClr val="bg1"/>
                </a:solidFill>
                <a:latin typeface="Lucida Sans" pitchFamily="34" charset="0"/>
              </a:rPr>
              <a:t>L’industria del farmaco: un patrimonio</a:t>
            </a:r>
          </a:p>
          <a:p>
            <a:r>
              <a:rPr lang="it-IT" sz="2600">
                <a:solidFill>
                  <a:schemeClr val="bg1"/>
                </a:solidFill>
                <a:latin typeface="Lucida Sans" pitchFamily="34" charset="0"/>
              </a:rPr>
              <a:t>che l’Italia non può perdere</a:t>
            </a: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889000" y="3914775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400">
                <a:solidFill>
                  <a:schemeClr val="bg1"/>
                </a:solidFill>
                <a:latin typeface="Lucida Sans" pitchFamily="34" charset="0"/>
              </a:rPr>
              <a:t>Latina, 4 Aprile 2014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890588" y="4708525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40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38471" t="20606" r="28679" b="34755"/>
          <a:stretch>
            <a:fillRect/>
          </a:stretch>
        </p:blipFill>
        <p:spPr bwMode="auto">
          <a:xfrm>
            <a:off x="1926000" y="1340768"/>
            <a:ext cx="5292000" cy="449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14"/>
          <a:srcRect l="16212" t="18703" r="76405" b="71454"/>
          <a:stretch>
            <a:fillRect/>
          </a:stretch>
        </p:blipFill>
        <p:spPr bwMode="auto">
          <a:xfrm>
            <a:off x="738188" y="5035550"/>
            <a:ext cx="5937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14"/>
          <a:srcRect l="16212" t="18703" r="76405" b="71454"/>
          <a:stretch>
            <a:fillRect/>
          </a:stretch>
        </p:blipFill>
        <p:spPr bwMode="auto">
          <a:xfrm>
            <a:off x="738188" y="3879850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14"/>
          <a:srcRect l="16212" t="18703" r="76405" b="71454"/>
          <a:stretch>
            <a:fillRect/>
          </a:stretch>
        </p:blipFill>
        <p:spPr bwMode="auto">
          <a:xfrm>
            <a:off x="738188" y="2744788"/>
            <a:ext cx="5937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14"/>
          <a:srcRect l="16212" t="18703" r="76405" b="71454"/>
          <a:stretch>
            <a:fillRect/>
          </a:stretch>
        </p:blipFill>
        <p:spPr bwMode="auto">
          <a:xfrm>
            <a:off x="738188" y="1628775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53"/>
          <p:cNvSpPr>
            <a:spLocks noChangeArrowheads="1"/>
          </p:cNvSpPr>
          <p:nvPr/>
        </p:nvSpPr>
        <p:spPr bwMode="auto">
          <a:xfrm>
            <a:off x="5219700" y="6223000"/>
            <a:ext cx="34131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Farmindustria</a:t>
            </a:r>
          </a:p>
        </p:txBody>
      </p:sp>
      <p:sp>
        <p:nvSpPr>
          <p:cNvPr id="95240" name="Text Box 2"/>
          <p:cNvSpPr>
            <a:spLocks noGrp="1" noChangeArrowheads="1"/>
          </p:cNvSpPr>
          <p:nvPr>
            <p:ph type="title"/>
          </p:nvPr>
        </p:nvSpPr>
        <p:spPr>
          <a:xfrm>
            <a:off x="687388" y="260350"/>
            <a:ext cx="7772400" cy="892175"/>
          </a:xfrm>
        </p:spPr>
        <p:txBody>
          <a:bodyPr>
            <a:spAutoFit/>
          </a:bodyPr>
          <a:lstStyle/>
          <a:p>
            <a:pPr algn="l"/>
            <a:r>
              <a:rPr lang="it-IT" sz="2600" smtClean="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La farmaceutica nel Lazio:                                 un settore di eccellenza in Italia e in Europa</a:t>
            </a:r>
          </a:p>
        </p:txBody>
      </p:sp>
      <p:cxnSp>
        <p:nvCxnSpPr>
          <p:cNvPr id="14" name="Connettore 1 13"/>
          <p:cNvCxnSpPr/>
          <p:nvPr/>
        </p:nvCxnSpPr>
        <p:spPr bwMode="auto">
          <a:xfrm flipH="1">
            <a:off x="1289050" y="1901825"/>
            <a:ext cx="3814763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 bwMode="auto">
          <a:xfrm flipH="1">
            <a:off x="1289050" y="3051175"/>
            <a:ext cx="3167063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243" name="Text Box 25"/>
          <p:cNvSpPr txBox="1">
            <a:spLocks noChangeArrowheads="1"/>
          </p:cNvSpPr>
          <p:nvPr/>
        </p:nvSpPr>
        <p:spPr bwMode="auto">
          <a:xfrm>
            <a:off x="1289050" y="1504950"/>
            <a:ext cx="3951288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800" b="1">
                <a:solidFill>
                  <a:srgbClr val="FF9900"/>
                </a:solidFill>
                <a:latin typeface="Lucida Sans" pitchFamily="34" charset="0"/>
                <a:ea typeface="MS Gothic"/>
                <a:cs typeface="Lucida Sans" pitchFamily="34" charset="0"/>
              </a:rPr>
              <a:t>prima</a:t>
            </a:r>
            <a:r>
              <a:rPr lang="it-IT" sz="18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regione farmaceutica per export</a:t>
            </a:r>
          </a:p>
          <a:p>
            <a:pPr eaLnBrk="0" hangingPunct="0"/>
            <a:endParaRPr lang="it-IT" sz="800">
              <a:solidFill>
                <a:srgbClr val="004080"/>
              </a:solidFill>
              <a:latin typeface="Lucida Sans" pitchFamily="34" charset="0"/>
              <a:ea typeface="MS Gothic"/>
              <a:cs typeface="Lucida Sans" pitchFamily="34" charset="0"/>
            </a:endParaRPr>
          </a:p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più di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7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 miliardi di vendite all’estero</a:t>
            </a:r>
          </a:p>
        </p:txBody>
      </p:sp>
      <p:sp>
        <p:nvSpPr>
          <p:cNvPr id="95244" name="Text Box 25"/>
          <p:cNvSpPr txBox="1">
            <a:spLocks noChangeArrowheads="1"/>
          </p:cNvSpPr>
          <p:nvPr/>
        </p:nvSpPr>
        <p:spPr bwMode="auto">
          <a:xfrm>
            <a:off x="1289050" y="2649538"/>
            <a:ext cx="3735388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800" b="1">
                <a:solidFill>
                  <a:srgbClr val="FF9900"/>
                </a:solidFill>
                <a:latin typeface="Lucida Sans" pitchFamily="34" charset="0"/>
                <a:ea typeface="MS Gothic"/>
                <a:cs typeface="Lucida Sans" pitchFamily="34" charset="0"/>
              </a:rPr>
              <a:t>seconda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 regione farmaceutica italiana</a:t>
            </a:r>
          </a:p>
          <a:p>
            <a:pPr eaLnBrk="0" hangingPunct="0"/>
            <a:endParaRPr lang="it-IT" sz="800">
              <a:solidFill>
                <a:srgbClr val="004080"/>
              </a:solidFill>
              <a:latin typeface="Lucida Sans" pitchFamily="34" charset="0"/>
              <a:ea typeface="MS Gothic"/>
              <a:cs typeface="Lucida Sans" pitchFamily="34" charset="0"/>
            </a:endParaRPr>
          </a:p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oltre 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50</a:t>
            </a:r>
            <a:r>
              <a:rPr lang="it-IT" sz="1400" b="1">
                <a:solidFill>
                  <a:srgbClr val="FF9900"/>
                </a:solidFill>
                <a:latin typeface="Lucida Sans" pitchFamily="34" charset="0"/>
                <a:ea typeface="MS Gothic"/>
                <a:cs typeface="Lucida Sans" pitchFamily="34" charset="0"/>
              </a:rPr>
              <a:t> aziende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 farmaceutiche</a:t>
            </a:r>
          </a:p>
        </p:txBody>
      </p:sp>
      <p:cxnSp>
        <p:nvCxnSpPr>
          <p:cNvPr id="20" name="Connettore 1 19"/>
          <p:cNvCxnSpPr/>
          <p:nvPr/>
        </p:nvCxnSpPr>
        <p:spPr bwMode="auto">
          <a:xfrm flipH="1">
            <a:off x="1289050" y="5337175"/>
            <a:ext cx="3814763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 bwMode="auto">
          <a:xfrm flipH="1">
            <a:off x="1289050" y="4189413"/>
            <a:ext cx="3167063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247" name="Text Box 25"/>
          <p:cNvSpPr txBox="1">
            <a:spLocks noChangeArrowheads="1"/>
          </p:cNvSpPr>
          <p:nvPr/>
        </p:nvSpPr>
        <p:spPr bwMode="auto">
          <a:xfrm>
            <a:off x="1289050" y="3779838"/>
            <a:ext cx="3794125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800" b="1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15 mila</a:t>
            </a:r>
            <a:r>
              <a:rPr lang="it-IT" sz="1400" b="1">
                <a:solidFill>
                  <a:srgbClr val="FF9900"/>
                </a:solidFill>
                <a:latin typeface="Lucida Sans" pitchFamily="34" charset="0"/>
                <a:ea typeface="MS Gothic"/>
                <a:cs typeface="Lucida Sans" pitchFamily="34" charset="0"/>
              </a:rPr>
              <a:t> addetti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 farmaceutici                                                               </a:t>
            </a:r>
          </a:p>
          <a:p>
            <a:pPr eaLnBrk="0" hangingPunct="0"/>
            <a:endParaRPr lang="it-IT" sz="800" b="1">
              <a:solidFill>
                <a:srgbClr val="004080"/>
              </a:solidFill>
              <a:latin typeface="Lucida Sans" pitchFamily="34" charset="0"/>
              <a:ea typeface="MS Gothic"/>
              <a:cs typeface="Lucida Sans" pitchFamily="34" charset="0"/>
            </a:endParaRPr>
          </a:p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e altri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5 mila</a:t>
            </a:r>
            <a:r>
              <a:rPr lang="it-IT" sz="1400" b="1">
                <a:solidFill>
                  <a:srgbClr val="FF9900"/>
                </a:solidFill>
                <a:latin typeface="Lucida Sans" pitchFamily="34" charset="0"/>
                <a:ea typeface="MS Gothic"/>
                <a:cs typeface="Lucida Sans" pitchFamily="34" charset="0"/>
              </a:rPr>
              <a:t> dell’indotto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89050" y="4946650"/>
            <a:ext cx="445611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al </a:t>
            </a:r>
            <a:r>
              <a:rPr lang="it-IT" sz="1800" b="1" dirty="0">
                <a:solidFill>
                  <a:srgbClr val="FF990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secondo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 </a:t>
            </a:r>
            <a:r>
              <a:rPr lang="it-IT" sz="1800" b="1" dirty="0">
                <a:solidFill>
                  <a:srgbClr val="FF990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posto nella </a:t>
            </a:r>
            <a:r>
              <a:rPr lang="it-IT" sz="1800" b="1" dirty="0" err="1">
                <a:solidFill>
                  <a:srgbClr val="FF990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R&amp;S</a:t>
            </a:r>
            <a:endParaRPr lang="it-IT" sz="1400" dirty="0">
              <a:solidFill>
                <a:srgbClr val="004080"/>
              </a:solidFill>
              <a:latin typeface="Lucida Sans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it-IT" sz="800" dirty="0">
              <a:solidFill>
                <a:srgbClr val="004080"/>
              </a:solidFill>
              <a:latin typeface="Lucida Sans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it-IT" sz="1800" b="1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1.075 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addetti </a:t>
            </a:r>
            <a:r>
              <a:rPr lang="it-IT" sz="1400" dirty="0" err="1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R&amp;S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 e </a:t>
            </a:r>
            <a:r>
              <a:rPr lang="it-IT" sz="1800" b="1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280</a:t>
            </a:r>
            <a:r>
              <a:rPr lang="it-IT" sz="1400" b="1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 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milioni di € investiti</a:t>
            </a:r>
          </a:p>
          <a:p>
            <a:pPr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(circa il 20% del totale in Italia)</a:t>
            </a:r>
            <a:endParaRPr lang="it-IT" sz="1400" dirty="0">
              <a:solidFill>
                <a:srgbClr val="004080"/>
              </a:solidFill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5249" name="Text Box 4"/>
          <p:cNvSpPr txBox="1">
            <a:spLocks noChangeArrowheads="1"/>
          </p:cNvSpPr>
          <p:nvPr/>
        </p:nvSpPr>
        <p:spPr bwMode="auto">
          <a:xfrm>
            <a:off x="5148263" y="1484313"/>
            <a:ext cx="3816350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Addetti nell’industria farmaceutica                              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(in % sul totale dell’industria manifatturiera                    e valore assoluto)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5057775" y="3048000"/>
            <a:ext cx="1204913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Hovedstaden</a:t>
            </a:r>
            <a:endParaRPr lang="it-IT" sz="105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057775" y="4810125"/>
            <a:ext cx="1204913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Karlsruhe</a:t>
            </a:r>
            <a:endParaRPr lang="it-IT" sz="105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5057775" y="2706688"/>
            <a:ext cx="1204913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Cataluña</a:t>
            </a:r>
            <a:endParaRPr lang="it-IT" sz="105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5057775" y="4464050"/>
            <a:ext cx="1204913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Tübingen</a:t>
            </a:r>
            <a:endParaRPr lang="it-IT" sz="105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057775" y="5070475"/>
            <a:ext cx="12049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Comunidad</a:t>
            </a:r>
            <a:r>
              <a:rPr lang="it-IT" sz="1050" dirty="0">
                <a:solidFill>
                  <a:srgbClr val="004080"/>
                </a:solidFill>
                <a:latin typeface="Lucida Sans" pitchFamily="34" charset="0"/>
              </a:rPr>
              <a:t> de Madrid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5057775" y="3398838"/>
            <a:ext cx="1204913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Darmstad</a:t>
            </a:r>
            <a:endParaRPr lang="it-IT" sz="105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5057775" y="3757613"/>
            <a:ext cx="1204913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>
                <a:solidFill>
                  <a:srgbClr val="004080"/>
                </a:solidFill>
                <a:latin typeface="Lucida Sans" pitchFamily="34" charset="0"/>
              </a:rPr>
              <a:t>Lazio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5057775" y="4017963"/>
            <a:ext cx="120491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Southern</a:t>
            </a:r>
            <a:r>
              <a:rPr lang="it-IT" sz="1050" dirty="0">
                <a:solidFill>
                  <a:srgbClr val="004080"/>
                </a:solidFill>
                <a:latin typeface="Lucida Sans" pitchFamily="34" charset="0"/>
              </a:rPr>
              <a:t> and </a:t>
            </a: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</a:rPr>
              <a:t>Eastern</a:t>
            </a:r>
            <a:endParaRPr lang="it-IT" sz="105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057775" y="2352675"/>
            <a:ext cx="1204913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50" dirty="0">
                <a:solidFill>
                  <a:srgbClr val="004080"/>
                </a:solidFill>
                <a:latin typeface="Lucida Sans" pitchFamily="34" charset="0"/>
              </a:rPr>
              <a:t>Lombardia</a:t>
            </a:r>
          </a:p>
        </p:txBody>
      </p:sp>
      <p:pic>
        <p:nvPicPr>
          <p:cNvPr id="95259" name="flag_italy" descr="Datei:Flag of Italy.svg">
            <a:hlinkClick r:id="rId15"/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6"/>
          <a:srcRect/>
          <a:stretch>
            <a:fillRect/>
          </a:stretch>
        </p:blipFill>
        <p:spPr bwMode="gray">
          <a:xfrm>
            <a:off x="6321425" y="2397125"/>
            <a:ext cx="287338" cy="1809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0" name="flag_spain" descr="Spanien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321425" y="2743200"/>
            <a:ext cx="287338" cy="17938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1" name="flag_italy" descr="Datei:Flag of Italy.svg">
            <a:hlinkClick r:id="rId15"/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/>
          <a:srcRect/>
          <a:stretch>
            <a:fillRect/>
          </a:stretch>
        </p:blipFill>
        <p:spPr bwMode="gray">
          <a:xfrm>
            <a:off x="6321425" y="3805238"/>
            <a:ext cx="287338" cy="1809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2" name="flag_germany" descr="Datei:Flag of Germany.svg">
            <a:hlinkClick r:id="rId18"/>
          </p:cNvPr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gray">
          <a:xfrm>
            <a:off x="6321425" y="4505325"/>
            <a:ext cx="287338" cy="17938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3" name="flag_germany" descr="Datei:Flag of Germany.svg">
            <a:hlinkClick r:id="rId18"/>
          </p:cNvPr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gray">
          <a:xfrm>
            <a:off x="6321425" y="3448050"/>
            <a:ext cx="287338" cy="1809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4" name="flag_ireland" descr="Datei:Flag of Ireland.svg">
            <a:hlinkClick r:id="rId20"/>
          </p:cNvPr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gray">
          <a:xfrm>
            <a:off x="6326188" y="4152900"/>
            <a:ext cx="282575" cy="1809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5" name="flag_denmark" descr="Denmark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2"/>
          <a:srcRect/>
          <a:stretch>
            <a:fillRect/>
          </a:stretch>
        </p:blipFill>
        <p:spPr bwMode="gray">
          <a:xfrm>
            <a:off x="6321425" y="3098800"/>
            <a:ext cx="287338" cy="17938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6" name="flag_spain" descr="Spanien.png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321425" y="5199063"/>
            <a:ext cx="287338" cy="1809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95267" name="flag_germany" descr="Datei:Flag of Germany.svg">
            <a:hlinkClick r:id="rId18"/>
          </p:cNvPr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gray">
          <a:xfrm>
            <a:off x="6321425" y="4854575"/>
            <a:ext cx="287338" cy="17938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grpSp>
        <p:nvGrpSpPr>
          <p:cNvPr id="95268" name="Gruppo 79"/>
          <p:cNvGrpSpPr>
            <a:grpSpLocks/>
          </p:cNvGrpSpPr>
          <p:nvPr/>
        </p:nvGrpSpPr>
        <p:grpSpPr bwMode="auto">
          <a:xfrm>
            <a:off x="6342063" y="2127250"/>
            <a:ext cx="1884362" cy="3678238"/>
            <a:chOff x="7007312" y="2203766"/>
            <a:chExt cx="2112210" cy="3678758"/>
          </a:xfrm>
        </p:grpSpPr>
        <p:sp>
          <p:nvSpPr>
            <p:cNvPr id="95279" name="Text Box 25"/>
            <p:cNvSpPr txBox="1">
              <a:spLocks noChangeArrowheads="1"/>
            </p:cNvSpPr>
            <p:nvPr/>
          </p:nvSpPr>
          <p:spPr bwMode="auto">
            <a:xfrm>
              <a:off x="7007312" y="5605525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0</a:t>
              </a:r>
            </a:p>
          </p:txBody>
        </p:sp>
        <p:sp>
          <p:nvSpPr>
            <p:cNvPr id="95280" name="Text Box 25"/>
            <p:cNvSpPr txBox="1">
              <a:spLocks noChangeArrowheads="1"/>
            </p:cNvSpPr>
            <p:nvPr/>
          </p:nvSpPr>
          <p:spPr bwMode="auto">
            <a:xfrm>
              <a:off x="7471669" y="5605525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10</a:t>
              </a:r>
            </a:p>
          </p:txBody>
        </p:sp>
        <p:sp>
          <p:nvSpPr>
            <p:cNvPr id="95281" name="Text Box 25"/>
            <p:cNvSpPr txBox="1">
              <a:spLocks noChangeArrowheads="1"/>
            </p:cNvSpPr>
            <p:nvPr/>
          </p:nvSpPr>
          <p:spPr bwMode="auto">
            <a:xfrm>
              <a:off x="7936026" y="5605525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20</a:t>
              </a:r>
            </a:p>
          </p:txBody>
        </p:sp>
        <p:sp>
          <p:nvSpPr>
            <p:cNvPr id="95282" name="Text Box 25"/>
            <p:cNvSpPr txBox="1">
              <a:spLocks noChangeArrowheads="1"/>
            </p:cNvSpPr>
            <p:nvPr/>
          </p:nvSpPr>
          <p:spPr bwMode="auto">
            <a:xfrm>
              <a:off x="8400384" y="5605525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30</a:t>
              </a:r>
            </a:p>
          </p:txBody>
        </p:sp>
        <p:pic>
          <p:nvPicPr>
            <p:cNvPr id="95283" name="Picture 3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310662" y="2203766"/>
              <a:ext cx="1486669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269" name="Text Box 25"/>
          <p:cNvSpPr txBox="1">
            <a:spLocks noChangeArrowheads="1"/>
          </p:cNvSpPr>
          <p:nvPr/>
        </p:nvSpPr>
        <p:spPr bwMode="auto">
          <a:xfrm>
            <a:off x="7723188" y="2339975"/>
            <a:ext cx="792162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20</a:t>
            </a:r>
          </a:p>
        </p:txBody>
      </p:sp>
      <p:sp>
        <p:nvSpPr>
          <p:cNvPr id="95270" name="Text Box 25"/>
          <p:cNvSpPr txBox="1">
            <a:spLocks noChangeArrowheads="1"/>
          </p:cNvSpPr>
          <p:nvPr/>
        </p:nvSpPr>
        <p:spPr bwMode="auto">
          <a:xfrm>
            <a:off x="7723188" y="2700338"/>
            <a:ext cx="7921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20</a:t>
            </a:r>
          </a:p>
        </p:txBody>
      </p:sp>
      <p:sp>
        <p:nvSpPr>
          <p:cNvPr id="95271" name="Text Box 25"/>
          <p:cNvSpPr txBox="1">
            <a:spLocks noChangeArrowheads="1"/>
          </p:cNvSpPr>
          <p:nvPr/>
        </p:nvSpPr>
        <p:spPr bwMode="auto">
          <a:xfrm>
            <a:off x="7723188" y="3043238"/>
            <a:ext cx="7921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19</a:t>
            </a:r>
          </a:p>
        </p:txBody>
      </p:sp>
      <p:sp>
        <p:nvSpPr>
          <p:cNvPr id="95272" name="Text Box 25"/>
          <p:cNvSpPr txBox="1">
            <a:spLocks noChangeArrowheads="1"/>
          </p:cNvSpPr>
          <p:nvPr/>
        </p:nvSpPr>
        <p:spPr bwMode="auto">
          <a:xfrm>
            <a:off x="7723188" y="3390900"/>
            <a:ext cx="792162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16</a:t>
            </a:r>
          </a:p>
        </p:txBody>
      </p:sp>
      <p:sp>
        <p:nvSpPr>
          <p:cNvPr id="95273" name="Text Box 25"/>
          <p:cNvSpPr txBox="1">
            <a:spLocks noChangeArrowheads="1"/>
          </p:cNvSpPr>
          <p:nvPr/>
        </p:nvSpPr>
        <p:spPr bwMode="auto">
          <a:xfrm>
            <a:off x="7723188" y="3754438"/>
            <a:ext cx="7921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15</a:t>
            </a:r>
          </a:p>
        </p:txBody>
      </p:sp>
      <p:sp>
        <p:nvSpPr>
          <p:cNvPr id="95274" name="Text Box 25"/>
          <p:cNvSpPr txBox="1">
            <a:spLocks noChangeArrowheads="1"/>
          </p:cNvSpPr>
          <p:nvPr/>
        </p:nvSpPr>
        <p:spPr bwMode="auto">
          <a:xfrm>
            <a:off x="7723188" y="4103688"/>
            <a:ext cx="7921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13</a:t>
            </a:r>
          </a:p>
        </p:txBody>
      </p:sp>
      <p:sp>
        <p:nvSpPr>
          <p:cNvPr id="95275" name="Text Box 25"/>
          <p:cNvSpPr txBox="1">
            <a:spLocks noChangeArrowheads="1"/>
          </p:cNvSpPr>
          <p:nvPr/>
        </p:nvSpPr>
        <p:spPr bwMode="auto">
          <a:xfrm>
            <a:off x="7723188" y="4459288"/>
            <a:ext cx="792162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12</a:t>
            </a:r>
          </a:p>
        </p:txBody>
      </p:sp>
      <p:sp>
        <p:nvSpPr>
          <p:cNvPr id="95276" name="Text Box 25"/>
          <p:cNvSpPr txBox="1">
            <a:spLocks noChangeArrowheads="1"/>
          </p:cNvSpPr>
          <p:nvPr/>
        </p:nvSpPr>
        <p:spPr bwMode="auto">
          <a:xfrm>
            <a:off x="7723188" y="4799013"/>
            <a:ext cx="792162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11</a:t>
            </a:r>
          </a:p>
        </p:txBody>
      </p:sp>
      <p:sp>
        <p:nvSpPr>
          <p:cNvPr id="95277" name="Text Box 25"/>
          <p:cNvSpPr txBox="1">
            <a:spLocks noChangeArrowheads="1"/>
          </p:cNvSpPr>
          <p:nvPr/>
        </p:nvSpPr>
        <p:spPr bwMode="auto">
          <a:xfrm>
            <a:off x="7723188" y="5151438"/>
            <a:ext cx="7921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10</a:t>
            </a:r>
          </a:p>
        </p:txBody>
      </p:sp>
      <p:sp>
        <p:nvSpPr>
          <p:cNvPr id="95278" name="Text Box 4"/>
          <p:cNvSpPr txBox="1">
            <a:spLocks noChangeArrowheads="1"/>
          </p:cNvSpPr>
          <p:nvPr/>
        </p:nvSpPr>
        <p:spPr bwMode="auto">
          <a:xfrm>
            <a:off x="7677150" y="1982788"/>
            <a:ext cx="1287463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1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N°(.000)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49828" t="30141" r="28762" b="50172"/>
          <a:stretch>
            <a:fillRect/>
          </a:stretch>
        </p:blipFill>
        <p:spPr bwMode="auto">
          <a:xfrm rot="9822487">
            <a:off x="6388263" y="1028696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9806301">
            <a:off x="417512" y="4241595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38471" t="20606" r="28679" b="34755"/>
          <a:stretch>
            <a:fillRect/>
          </a:stretch>
        </p:blipFill>
        <p:spPr bwMode="auto">
          <a:xfrm>
            <a:off x="1890000" y="1412776"/>
            <a:ext cx="5364000" cy="45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53"/>
          <p:cNvSpPr>
            <a:spLocks noChangeArrowheads="1"/>
          </p:cNvSpPr>
          <p:nvPr/>
        </p:nvSpPr>
        <p:spPr bwMode="auto">
          <a:xfrm>
            <a:off x="3203575" y="6223000"/>
            <a:ext cx="54292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Farmindustria, Intesa SanPaolo, Banca d’Italia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260350"/>
            <a:ext cx="7772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2600" kern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Il ruolo dell’industria f</a:t>
            </a:r>
            <a:r>
              <a:rPr lang="it-IT" sz="2600" kern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armaceutica</a:t>
            </a:r>
            <a:r>
              <a:rPr lang="it-IT" sz="2600" kern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 nel Lazio:  l’importanza  per l’economia regionale</a:t>
            </a:r>
            <a:endParaRPr lang="it-IT" sz="2600" kern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97287" name="Rettangolo 35"/>
          <p:cNvSpPr>
            <a:spLocks noChangeArrowheads="1"/>
          </p:cNvSpPr>
          <p:nvPr/>
        </p:nvSpPr>
        <p:spPr bwMode="auto">
          <a:xfrm>
            <a:off x="5067300" y="2890838"/>
            <a:ext cx="3382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FF9900"/>
                </a:solidFill>
                <a:latin typeface="Lucida Sans" pitchFamily="34" charset="0"/>
              </a:rPr>
              <a:t>primo settore esportatore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                    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42%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del totale della Regione</a:t>
            </a:r>
          </a:p>
        </p:txBody>
      </p:sp>
      <p:grpSp>
        <p:nvGrpSpPr>
          <p:cNvPr id="97288" name="Gruppo 52"/>
          <p:cNvGrpSpPr>
            <a:grpSpLocks/>
          </p:cNvGrpSpPr>
          <p:nvPr/>
        </p:nvGrpSpPr>
        <p:grpSpPr bwMode="auto">
          <a:xfrm>
            <a:off x="827088" y="5473700"/>
            <a:ext cx="7783512" cy="720725"/>
            <a:chOff x="395536" y="1628800"/>
            <a:chExt cx="7782873" cy="720080"/>
          </a:xfrm>
        </p:grpSpPr>
        <p:pic>
          <p:nvPicPr>
            <p:cNvPr id="9731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12" t="18703" r="76405" b="71454"/>
            <a:stretch>
              <a:fillRect/>
            </a:stretch>
          </p:blipFill>
          <p:spPr bwMode="auto">
            <a:xfrm>
              <a:off x="395536" y="1628800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Connettore 1 13"/>
            <p:cNvCxnSpPr/>
            <p:nvPr/>
          </p:nvCxnSpPr>
          <p:spPr bwMode="auto">
            <a:xfrm flipH="1">
              <a:off x="1051119" y="1961877"/>
              <a:ext cx="7127290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7289" name="Rettangolo 59"/>
          <p:cNvSpPr>
            <a:spLocks noChangeArrowheads="1"/>
          </p:cNvSpPr>
          <p:nvPr/>
        </p:nvSpPr>
        <p:spPr bwMode="auto">
          <a:xfrm>
            <a:off x="5067300" y="1484313"/>
            <a:ext cx="33829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Incidenza sull’industria manifatturiera regionale:                           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10%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dell’occupazione totale                                         e </a:t>
            </a:r>
            <a:r>
              <a:rPr lang="it-IT" sz="1800" b="1">
                <a:solidFill>
                  <a:srgbClr val="FF9900"/>
                </a:solidFill>
                <a:latin typeface="Lucida Sans" pitchFamily="34" charset="0"/>
              </a:rPr>
              <a:t>1 laureato su 3</a:t>
            </a:r>
            <a:endParaRPr lang="it-IT" sz="1400" b="1">
              <a:solidFill>
                <a:srgbClr val="FF9900"/>
              </a:solidFill>
              <a:latin typeface="Lucida Sans" pitchFamily="34" charset="0"/>
            </a:endParaRPr>
          </a:p>
        </p:txBody>
      </p:sp>
      <p:cxnSp>
        <p:nvCxnSpPr>
          <p:cNvPr id="61" name="Connettore 1 60"/>
          <p:cNvCxnSpPr/>
          <p:nvPr/>
        </p:nvCxnSpPr>
        <p:spPr bwMode="auto">
          <a:xfrm rot="5400000" flipH="1">
            <a:off x="6498431" y="3701257"/>
            <a:ext cx="4211637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729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8224838" y="9652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2" name="Text Box 4"/>
          <p:cNvSpPr txBox="1">
            <a:spLocks noChangeArrowheads="1"/>
          </p:cNvSpPr>
          <p:nvPr/>
        </p:nvSpPr>
        <p:spPr bwMode="auto">
          <a:xfrm>
            <a:off x="755650" y="1476375"/>
            <a:ext cx="4392613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L’industria farmaceutica nel Lazio                           </a:t>
            </a:r>
            <a:r>
              <a:rPr lang="it-IT" sz="11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(valori per addetto, indice ind. manifatturiera=100)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067300" y="3867150"/>
            <a:ext cx="375285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Il </a:t>
            </a:r>
            <a:r>
              <a:rPr lang="it-IT" sz="1800" b="1" dirty="0">
                <a:solidFill>
                  <a:srgbClr val="FF990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farmaceutico del Lazio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             è primo per export                                      tra i poli tecnologici italiani</a:t>
            </a:r>
            <a:endParaRPr lang="it-IT" sz="1050" dirty="0">
              <a:solidFill>
                <a:srgbClr val="004080"/>
              </a:solidFill>
              <a:latin typeface="Lucida Sans" pitchFamily="34" charset="0"/>
              <a:ea typeface="ＭＳ Ｐゴシック" pitchFamily="34" charset="-128"/>
              <a:cs typeface="Lucida Sans" pitchFamily="34" charset="0"/>
            </a:endParaRPr>
          </a:p>
        </p:txBody>
      </p:sp>
      <p:grpSp>
        <p:nvGrpSpPr>
          <p:cNvPr id="97294" name="Gruppo 46"/>
          <p:cNvGrpSpPr>
            <a:grpSpLocks/>
          </p:cNvGrpSpPr>
          <p:nvPr/>
        </p:nvGrpSpPr>
        <p:grpSpPr bwMode="auto">
          <a:xfrm>
            <a:off x="647700" y="2025650"/>
            <a:ext cx="3932238" cy="2698750"/>
            <a:chOff x="647761" y="2028448"/>
            <a:chExt cx="3932865" cy="2941598"/>
          </a:xfrm>
        </p:grpSpPr>
        <p:sp>
          <p:nvSpPr>
            <p:cNvPr id="97298" name="Rettangolo 30"/>
            <p:cNvSpPr>
              <a:spLocks noChangeArrowheads="1"/>
            </p:cNvSpPr>
            <p:nvPr/>
          </p:nvSpPr>
          <p:spPr bwMode="auto">
            <a:xfrm>
              <a:off x="1276884" y="4693047"/>
              <a:ext cx="16561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Investimenti</a:t>
              </a:r>
            </a:p>
          </p:txBody>
        </p:sp>
        <p:pic>
          <p:nvPicPr>
            <p:cNvPr id="97299" name="Picture 2"/>
            <p:cNvPicPr>
              <a:picLocks noChangeAspect="1" noChangeArrowheads="1"/>
            </p:cNvPicPr>
            <p:nvPr/>
          </p:nvPicPr>
          <p:blipFill>
            <a:blip r:embed="rId8"/>
            <a:srcRect r="34550"/>
            <a:stretch>
              <a:fillRect/>
            </a:stretch>
          </p:blipFill>
          <p:spPr bwMode="auto">
            <a:xfrm>
              <a:off x="1124242" y="2028448"/>
              <a:ext cx="3447758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00" name="Rettangolo 33"/>
            <p:cNvSpPr>
              <a:spLocks noChangeArrowheads="1"/>
            </p:cNvSpPr>
            <p:nvPr/>
          </p:nvSpPr>
          <p:spPr bwMode="auto">
            <a:xfrm>
              <a:off x="2924442" y="4693047"/>
              <a:ext cx="16561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Valore Aggiunto</a:t>
              </a:r>
            </a:p>
          </p:txBody>
        </p:sp>
        <p:sp>
          <p:nvSpPr>
            <p:cNvPr id="97301" name="Text Box 68"/>
            <p:cNvSpPr txBox="1">
              <a:spLocks noChangeArrowheads="1"/>
            </p:cNvSpPr>
            <p:nvPr/>
          </p:nvSpPr>
          <p:spPr bwMode="auto">
            <a:xfrm>
              <a:off x="647761" y="4493550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0</a:t>
              </a:r>
            </a:p>
          </p:txBody>
        </p:sp>
        <p:sp>
          <p:nvSpPr>
            <p:cNvPr id="97302" name="Text Box 68"/>
            <p:cNvSpPr txBox="1">
              <a:spLocks noChangeArrowheads="1"/>
            </p:cNvSpPr>
            <p:nvPr/>
          </p:nvSpPr>
          <p:spPr bwMode="auto">
            <a:xfrm>
              <a:off x="647761" y="4083633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50</a:t>
              </a:r>
            </a:p>
          </p:txBody>
        </p:sp>
        <p:sp>
          <p:nvSpPr>
            <p:cNvPr id="97303" name="Text Box 68"/>
            <p:cNvSpPr txBox="1">
              <a:spLocks noChangeArrowheads="1"/>
            </p:cNvSpPr>
            <p:nvPr/>
          </p:nvSpPr>
          <p:spPr bwMode="auto">
            <a:xfrm>
              <a:off x="647761" y="3673718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100</a:t>
              </a:r>
            </a:p>
          </p:txBody>
        </p:sp>
        <p:sp>
          <p:nvSpPr>
            <p:cNvPr id="97304" name="Text Box 68"/>
            <p:cNvSpPr txBox="1">
              <a:spLocks noChangeArrowheads="1"/>
            </p:cNvSpPr>
            <p:nvPr/>
          </p:nvSpPr>
          <p:spPr bwMode="auto">
            <a:xfrm>
              <a:off x="647761" y="3263803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150</a:t>
              </a:r>
            </a:p>
          </p:txBody>
        </p:sp>
        <p:sp>
          <p:nvSpPr>
            <p:cNvPr id="97305" name="Text Box 68"/>
            <p:cNvSpPr txBox="1">
              <a:spLocks noChangeArrowheads="1"/>
            </p:cNvSpPr>
            <p:nvPr/>
          </p:nvSpPr>
          <p:spPr bwMode="auto">
            <a:xfrm>
              <a:off x="647761" y="2853888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200</a:t>
              </a:r>
            </a:p>
          </p:txBody>
        </p:sp>
        <p:sp>
          <p:nvSpPr>
            <p:cNvPr id="97306" name="Text Box 68"/>
            <p:cNvSpPr txBox="1">
              <a:spLocks noChangeArrowheads="1"/>
            </p:cNvSpPr>
            <p:nvPr/>
          </p:nvSpPr>
          <p:spPr bwMode="auto">
            <a:xfrm>
              <a:off x="647761" y="2443973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250</a:t>
              </a:r>
            </a:p>
          </p:txBody>
        </p:sp>
        <p:sp>
          <p:nvSpPr>
            <p:cNvPr id="97307" name="Text Box 68"/>
            <p:cNvSpPr txBox="1">
              <a:spLocks noChangeArrowheads="1"/>
            </p:cNvSpPr>
            <p:nvPr/>
          </p:nvSpPr>
          <p:spPr bwMode="auto">
            <a:xfrm>
              <a:off x="647761" y="2034058"/>
              <a:ext cx="5762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300</a:t>
              </a:r>
            </a:p>
          </p:txBody>
        </p:sp>
        <p:grpSp>
          <p:nvGrpSpPr>
            <p:cNvPr id="97308" name="Gruppo 42"/>
            <p:cNvGrpSpPr>
              <a:grpSpLocks/>
            </p:cNvGrpSpPr>
            <p:nvPr/>
          </p:nvGrpSpPr>
          <p:grpSpPr bwMode="auto">
            <a:xfrm>
              <a:off x="1403648" y="2056915"/>
              <a:ext cx="1520794" cy="246221"/>
              <a:chOff x="1547664" y="6002510"/>
              <a:chExt cx="1520794" cy="246221"/>
            </a:xfrm>
          </p:grpSpPr>
          <p:sp>
            <p:nvSpPr>
              <p:cNvPr id="97312" name="Rettangolo 28"/>
              <p:cNvSpPr>
                <a:spLocks noChangeArrowheads="1"/>
              </p:cNvSpPr>
              <p:nvPr/>
            </p:nvSpPr>
            <p:spPr bwMode="auto">
              <a:xfrm>
                <a:off x="1547664" y="6099741"/>
                <a:ext cx="144016" cy="72008"/>
              </a:xfrm>
              <a:prstGeom prst="rect">
                <a:avLst/>
              </a:prstGeom>
              <a:solidFill>
                <a:srgbClr val="4F81BD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 baseline="30000"/>
              </a:p>
            </p:txBody>
          </p:sp>
          <p:sp>
            <p:nvSpPr>
              <p:cNvPr id="97313" name="Rettangolo 34"/>
              <p:cNvSpPr>
                <a:spLocks noChangeArrowheads="1"/>
              </p:cNvSpPr>
              <p:nvPr/>
            </p:nvSpPr>
            <p:spPr bwMode="auto">
              <a:xfrm>
                <a:off x="1708932" y="6002510"/>
                <a:ext cx="135952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000">
                    <a:solidFill>
                      <a:srgbClr val="004080"/>
                    </a:solidFill>
                    <a:latin typeface="Lucida Sans" pitchFamily="34" charset="0"/>
                  </a:rPr>
                  <a:t>Ind. Manifatturiera</a:t>
                </a:r>
              </a:p>
            </p:txBody>
          </p:sp>
        </p:grpSp>
        <p:grpSp>
          <p:nvGrpSpPr>
            <p:cNvPr id="97309" name="Gruppo 40"/>
            <p:cNvGrpSpPr>
              <a:grpSpLocks/>
            </p:cNvGrpSpPr>
            <p:nvPr/>
          </p:nvGrpSpPr>
          <p:grpSpPr bwMode="auto">
            <a:xfrm>
              <a:off x="1403648" y="2242107"/>
              <a:ext cx="1584176" cy="268258"/>
              <a:chOff x="3707904" y="5931767"/>
              <a:chExt cx="1584176" cy="268258"/>
            </a:xfrm>
          </p:grpSpPr>
          <p:sp>
            <p:nvSpPr>
              <p:cNvPr id="97310" name="Rettangolo 29"/>
              <p:cNvSpPr>
                <a:spLocks noChangeArrowheads="1"/>
              </p:cNvSpPr>
              <p:nvPr/>
            </p:nvSpPr>
            <p:spPr bwMode="auto">
              <a:xfrm>
                <a:off x="3707904" y="6037475"/>
                <a:ext cx="144016" cy="72008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 baseline="30000"/>
              </a:p>
            </p:txBody>
          </p:sp>
          <p:sp>
            <p:nvSpPr>
              <p:cNvPr id="97311" name="Rettangolo 38"/>
              <p:cNvSpPr>
                <a:spLocks noChangeArrowheads="1"/>
              </p:cNvSpPr>
              <p:nvPr/>
            </p:nvSpPr>
            <p:spPr bwMode="auto">
              <a:xfrm>
                <a:off x="3869172" y="5931767"/>
                <a:ext cx="1422908" cy="26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000">
                    <a:solidFill>
                      <a:srgbClr val="004080"/>
                    </a:solidFill>
                    <a:latin typeface="Lucida Sans" pitchFamily="34" charset="0"/>
                  </a:rPr>
                  <a:t>Farmaceutica</a:t>
                </a:r>
              </a:p>
            </p:txBody>
          </p:sp>
        </p:grpSp>
      </p:grpSp>
      <p:sp>
        <p:nvSpPr>
          <p:cNvPr id="97295" name="Rettangolo 43"/>
          <p:cNvSpPr>
            <a:spLocks noChangeArrowheads="1"/>
          </p:cNvSpPr>
          <p:nvPr/>
        </p:nvSpPr>
        <p:spPr bwMode="auto">
          <a:xfrm>
            <a:off x="1576388" y="5145088"/>
            <a:ext cx="6740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“La tendenza recessiva dell’economia del Lazio si è attenuata nella prima metà del 2013; soltanto le </a:t>
            </a:r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esportazioni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 e il turismo hanno sostenuto la domanda (…)</a:t>
            </a:r>
          </a:p>
          <a:p>
            <a:pPr algn="ct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L’</a:t>
            </a:r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impulso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 legato alle esportazioni si è concentrato sulla </a:t>
            </a:r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farmaceutica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”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5076825" y="4576763"/>
            <a:ext cx="37528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05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(dati Intesa </a:t>
            </a:r>
            <a:r>
              <a:rPr lang="it-IT" sz="1050" dirty="0" err="1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SanPaolo</a:t>
            </a:r>
            <a:r>
              <a:rPr lang="it-IT" sz="105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, Monitor dei Distretti 2013)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1763713" y="5838825"/>
            <a:ext cx="453707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05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Lucida Sans" pitchFamily="34" charset="0"/>
              </a:rPr>
              <a:t>(Banca d’Italia, Rapporto sull’Economia del Lazio,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49828" t="30141" r="28762" b="50172"/>
          <a:stretch>
            <a:fillRect/>
          </a:stretch>
        </p:blipFill>
        <p:spPr bwMode="auto">
          <a:xfrm rot="11181044">
            <a:off x="6658996" y="875780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7956550" y="5138738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38471" t="20606" r="28679" b="34755"/>
          <a:stretch>
            <a:fillRect/>
          </a:stretch>
        </p:blipFill>
        <p:spPr bwMode="auto">
          <a:xfrm>
            <a:off x="1800288" y="1412776"/>
            <a:ext cx="5364000" cy="45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3"/>
          <p:cNvSpPr>
            <a:spLocks noChangeArrowheads="1"/>
          </p:cNvSpPr>
          <p:nvPr/>
        </p:nvSpPr>
        <p:spPr bwMode="auto">
          <a:xfrm>
            <a:off x="5219700" y="6223000"/>
            <a:ext cx="34131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Farmindustria</a:t>
            </a:r>
          </a:p>
        </p:txBody>
      </p:sp>
      <p:sp>
        <p:nvSpPr>
          <p:cNvPr id="99334" name="Text Box 2"/>
          <p:cNvSpPr>
            <a:spLocks noGrp="1" noChangeArrowheads="1"/>
          </p:cNvSpPr>
          <p:nvPr>
            <p:ph type="title"/>
          </p:nvPr>
        </p:nvSpPr>
        <p:spPr>
          <a:xfrm>
            <a:off x="720725" y="277813"/>
            <a:ext cx="7772400" cy="892175"/>
          </a:xfrm>
        </p:spPr>
        <p:txBody>
          <a:bodyPr>
            <a:spAutoFit/>
          </a:bodyPr>
          <a:lstStyle/>
          <a:p>
            <a:pPr algn="l"/>
            <a:r>
              <a:rPr lang="it-IT" sz="2600" smtClean="0">
                <a:solidFill>
                  <a:srgbClr val="004080"/>
                </a:solidFill>
                <a:latin typeface="Lucida Sans" pitchFamily="34" charset="0"/>
                <a:ea typeface="MS Gothic"/>
                <a:cs typeface="Lucida Sans" pitchFamily="34" charset="0"/>
              </a:rPr>
              <a:t>Il valore per il territorio degli investimenti farmaceutici nel Lazio</a:t>
            </a:r>
          </a:p>
        </p:txBody>
      </p:sp>
      <p:pic>
        <p:nvPicPr>
          <p:cNvPr id="99335" name="Picture 4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2038350"/>
            <a:ext cx="33115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CasellaDiTesto 34"/>
          <p:cNvSpPr txBox="1">
            <a:spLocks noChangeArrowheads="1"/>
          </p:cNvSpPr>
          <p:nvPr/>
        </p:nvSpPr>
        <p:spPr bwMode="auto">
          <a:xfrm>
            <a:off x="4808538" y="2049463"/>
            <a:ext cx="561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300</a:t>
            </a:r>
          </a:p>
        </p:txBody>
      </p:sp>
      <p:sp>
        <p:nvSpPr>
          <p:cNvPr id="99337" name="CasellaDiTesto 36"/>
          <p:cNvSpPr txBox="1">
            <a:spLocks noChangeArrowheads="1"/>
          </p:cNvSpPr>
          <p:nvPr/>
        </p:nvSpPr>
        <p:spPr bwMode="auto">
          <a:xfrm>
            <a:off x="4808538" y="2476500"/>
            <a:ext cx="561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250</a:t>
            </a:r>
          </a:p>
        </p:txBody>
      </p:sp>
      <p:sp>
        <p:nvSpPr>
          <p:cNvPr id="99338" name="CasellaDiTesto 39"/>
          <p:cNvSpPr txBox="1">
            <a:spLocks noChangeArrowheads="1"/>
          </p:cNvSpPr>
          <p:nvPr/>
        </p:nvSpPr>
        <p:spPr bwMode="auto">
          <a:xfrm>
            <a:off x="4808538" y="2903538"/>
            <a:ext cx="561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200</a:t>
            </a:r>
          </a:p>
        </p:txBody>
      </p:sp>
      <p:sp>
        <p:nvSpPr>
          <p:cNvPr id="99339" name="CasellaDiTesto 40"/>
          <p:cNvSpPr txBox="1">
            <a:spLocks noChangeArrowheads="1"/>
          </p:cNvSpPr>
          <p:nvPr/>
        </p:nvSpPr>
        <p:spPr bwMode="auto">
          <a:xfrm>
            <a:off x="4808538" y="3330575"/>
            <a:ext cx="561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150</a:t>
            </a:r>
          </a:p>
        </p:txBody>
      </p:sp>
      <p:sp>
        <p:nvSpPr>
          <p:cNvPr id="99340" name="CasellaDiTesto 41"/>
          <p:cNvSpPr txBox="1">
            <a:spLocks noChangeArrowheads="1"/>
          </p:cNvSpPr>
          <p:nvPr/>
        </p:nvSpPr>
        <p:spPr bwMode="auto">
          <a:xfrm>
            <a:off x="4808538" y="3757613"/>
            <a:ext cx="561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100</a:t>
            </a:r>
          </a:p>
        </p:txBody>
      </p:sp>
      <p:sp>
        <p:nvSpPr>
          <p:cNvPr id="99341" name="CasellaDiTesto 42"/>
          <p:cNvSpPr txBox="1">
            <a:spLocks noChangeArrowheads="1"/>
          </p:cNvSpPr>
          <p:nvPr/>
        </p:nvSpPr>
        <p:spPr bwMode="auto">
          <a:xfrm>
            <a:off x="4808538" y="4186238"/>
            <a:ext cx="561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50</a:t>
            </a:r>
          </a:p>
        </p:txBody>
      </p:sp>
      <p:sp>
        <p:nvSpPr>
          <p:cNvPr id="99342" name="CasellaDiTesto 45"/>
          <p:cNvSpPr txBox="1">
            <a:spLocks noChangeArrowheads="1"/>
          </p:cNvSpPr>
          <p:nvPr/>
        </p:nvSpPr>
        <p:spPr bwMode="auto">
          <a:xfrm>
            <a:off x="5446713" y="4413250"/>
            <a:ext cx="720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2003</a:t>
            </a:r>
          </a:p>
        </p:txBody>
      </p:sp>
      <p:sp>
        <p:nvSpPr>
          <p:cNvPr id="99343" name="CasellaDiTesto 46"/>
          <p:cNvSpPr txBox="1">
            <a:spLocks noChangeArrowheads="1"/>
          </p:cNvSpPr>
          <p:nvPr/>
        </p:nvSpPr>
        <p:spPr bwMode="auto">
          <a:xfrm>
            <a:off x="7997825" y="4413250"/>
            <a:ext cx="720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2013</a:t>
            </a:r>
          </a:p>
        </p:txBody>
      </p:sp>
      <p:sp>
        <p:nvSpPr>
          <p:cNvPr id="99344" name="CasellaDiTesto 47"/>
          <p:cNvSpPr txBox="1">
            <a:spLocks noChangeArrowheads="1"/>
          </p:cNvSpPr>
          <p:nvPr/>
        </p:nvSpPr>
        <p:spPr bwMode="auto">
          <a:xfrm>
            <a:off x="5940425" y="4413250"/>
            <a:ext cx="71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2005</a:t>
            </a:r>
          </a:p>
        </p:txBody>
      </p:sp>
      <p:sp>
        <p:nvSpPr>
          <p:cNvPr id="99345" name="CasellaDiTesto 47"/>
          <p:cNvSpPr txBox="1">
            <a:spLocks noChangeArrowheads="1"/>
          </p:cNvSpPr>
          <p:nvPr/>
        </p:nvSpPr>
        <p:spPr bwMode="auto">
          <a:xfrm>
            <a:off x="6461125" y="4413250"/>
            <a:ext cx="71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2007</a:t>
            </a:r>
          </a:p>
        </p:txBody>
      </p:sp>
      <p:sp>
        <p:nvSpPr>
          <p:cNvPr id="99346" name="CasellaDiTesto 47"/>
          <p:cNvSpPr txBox="1">
            <a:spLocks noChangeArrowheads="1"/>
          </p:cNvSpPr>
          <p:nvPr/>
        </p:nvSpPr>
        <p:spPr bwMode="auto">
          <a:xfrm>
            <a:off x="6965950" y="4413250"/>
            <a:ext cx="7191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2009</a:t>
            </a:r>
          </a:p>
        </p:txBody>
      </p:sp>
      <p:sp>
        <p:nvSpPr>
          <p:cNvPr id="99347" name="CasellaDiTesto 47"/>
          <p:cNvSpPr txBox="1">
            <a:spLocks noChangeArrowheads="1"/>
          </p:cNvSpPr>
          <p:nvPr/>
        </p:nvSpPr>
        <p:spPr bwMode="auto">
          <a:xfrm>
            <a:off x="7481888" y="4413250"/>
            <a:ext cx="719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2011</a:t>
            </a:r>
          </a:p>
        </p:txBody>
      </p:sp>
      <p:sp>
        <p:nvSpPr>
          <p:cNvPr id="99348" name="CasellaDiTesto 66"/>
          <p:cNvSpPr txBox="1">
            <a:spLocks noChangeArrowheads="1"/>
          </p:cNvSpPr>
          <p:nvPr/>
        </p:nvSpPr>
        <p:spPr bwMode="auto">
          <a:xfrm>
            <a:off x="4932363" y="1498600"/>
            <a:ext cx="30241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Export farmaceutico di Latina                                  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(indice 2002-2010=100)</a:t>
            </a:r>
          </a:p>
        </p:txBody>
      </p:sp>
      <p:cxnSp>
        <p:nvCxnSpPr>
          <p:cNvPr id="36" name="Connettore 1 35"/>
          <p:cNvCxnSpPr/>
          <p:nvPr/>
        </p:nvCxnSpPr>
        <p:spPr bwMode="auto">
          <a:xfrm flipH="1">
            <a:off x="811213" y="5472113"/>
            <a:ext cx="7235825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350" name="Rettangolo 37"/>
          <p:cNvSpPr>
            <a:spLocks noChangeArrowheads="1"/>
          </p:cNvSpPr>
          <p:nvPr/>
        </p:nvSpPr>
        <p:spPr bwMode="auto">
          <a:xfrm>
            <a:off x="760413" y="4851400"/>
            <a:ext cx="7627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A Latina 1°settore manifatturiero per 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addetti 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(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20%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del totale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)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,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 laureati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(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54%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),                                        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presenza femminile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(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30%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)	e 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investimenti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(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34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%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): </a:t>
            </a:r>
          </a:p>
        </p:txBody>
      </p:sp>
      <p:sp>
        <p:nvSpPr>
          <p:cNvPr id="99351" name="Rettangolo 38"/>
          <p:cNvSpPr>
            <a:spLocks noChangeArrowheads="1"/>
          </p:cNvSpPr>
          <p:nvPr/>
        </p:nvSpPr>
        <p:spPr bwMode="auto">
          <a:xfrm>
            <a:off x="684213" y="5534025"/>
            <a:ext cx="734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la presenza dell’industria farmaceutica nella provincia                                           garantisce ogni anno più di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100 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milioni di € per consumi privati </a:t>
            </a:r>
          </a:p>
        </p:txBody>
      </p:sp>
      <p:sp>
        <p:nvSpPr>
          <p:cNvPr id="99352" name="Rectangle 5"/>
          <p:cNvSpPr>
            <a:spLocks noChangeArrowheads="1"/>
          </p:cNvSpPr>
          <p:nvPr/>
        </p:nvSpPr>
        <p:spPr bwMode="auto">
          <a:xfrm>
            <a:off x="798513" y="2352675"/>
            <a:ext cx="460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Lazio</a:t>
            </a:r>
          </a:p>
        </p:txBody>
      </p:sp>
      <p:sp>
        <p:nvSpPr>
          <p:cNvPr id="99353" name="Rectangle 8"/>
          <p:cNvSpPr>
            <a:spLocks noChangeArrowheads="1"/>
          </p:cNvSpPr>
          <p:nvPr/>
        </p:nvSpPr>
        <p:spPr bwMode="auto">
          <a:xfrm>
            <a:off x="2760663" y="2352675"/>
            <a:ext cx="3714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42%</a:t>
            </a:r>
          </a:p>
        </p:txBody>
      </p:sp>
      <p:sp>
        <p:nvSpPr>
          <p:cNvPr id="99354" name="Rectangle 11"/>
          <p:cNvSpPr>
            <a:spLocks noChangeArrowheads="1"/>
          </p:cNvSpPr>
          <p:nvPr/>
        </p:nvSpPr>
        <p:spPr bwMode="auto">
          <a:xfrm>
            <a:off x="798513" y="4152900"/>
            <a:ext cx="439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Rieti </a:t>
            </a:r>
          </a:p>
        </p:txBody>
      </p:sp>
      <p:sp>
        <p:nvSpPr>
          <p:cNvPr id="99355" name="Rectangle 14"/>
          <p:cNvSpPr>
            <a:spLocks noChangeArrowheads="1"/>
          </p:cNvSpPr>
          <p:nvPr/>
        </p:nvSpPr>
        <p:spPr bwMode="auto">
          <a:xfrm>
            <a:off x="2760663" y="4152900"/>
            <a:ext cx="371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53%</a:t>
            </a:r>
          </a:p>
        </p:txBody>
      </p:sp>
      <p:sp>
        <p:nvSpPr>
          <p:cNvPr id="99356" name="Rectangle 17"/>
          <p:cNvSpPr>
            <a:spLocks noChangeArrowheads="1"/>
          </p:cNvSpPr>
          <p:nvPr/>
        </p:nvSpPr>
        <p:spPr bwMode="auto">
          <a:xfrm>
            <a:off x="798513" y="3756025"/>
            <a:ext cx="549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Roma </a:t>
            </a:r>
          </a:p>
        </p:txBody>
      </p:sp>
      <p:sp>
        <p:nvSpPr>
          <p:cNvPr id="99357" name="Rectangle 20"/>
          <p:cNvSpPr>
            <a:spLocks noChangeArrowheads="1"/>
          </p:cNvSpPr>
          <p:nvPr/>
        </p:nvSpPr>
        <p:spPr bwMode="auto">
          <a:xfrm>
            <a:off x="2760663" y="3756025"/>
            <a:ext cx="371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16%</a:t>
            </a:r>
          </a:p>
        </p:txBody>
      </p:sp>
      <p:sp>
        <p:nvSpPr>
          <p:cNvPr id="99358" name="Rectangle 23"/>
          <p:cNvSpPr>
            <a:spLocks noChangeArrowheads="1"/>
          </p:cNvSpPr>
          <p:nvPr/>
        </p:nvSpPr>
        <p:spPr bwMode="auto">
          <a:xfrm>
            <a:off x="798513" y="2963863"/>
            <a:ext cx="582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Latina </a:t>
            </a:r>
          </a:p>
        </p:txBody>
      </p:sp>
      <p:sp>
        <p:nvSpPr>
          <p:cNvPr id="99359" name="Rectangle 26"/>
          <p:cNvSpPr>
            <a:spLocks noChangeArrowheads="1"/>
          </p:cNvSpPr>
          <p:nvPr/>
        </p:nvSpPr>
        <p:spPr bwMode="auto">
          <a:xfrm>
            <a:off x="2760663" y="2963863"/>
            <a:ext cx="371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76%</a:t>
            </a:r>
          </a:p>
        </p:txBody>
      </p:sp>
      <p:sp>
        <p:nvSpPr>
          <p:cNvPr id="99360" name="Rectangle 29"/>
          <p:cNvSpPr>
            <a:spLocks noChangeArrowheads="1"/>
          </p:cNvSpPr>
          <p:nvPr/>
        </p:nvSpPr>
        <p:spPr bwMode="auto">
          <a:xfrm>
            <a:off x="798513" y="3360738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Frosinone </a:t>
            </a:r>
          </a:p>
        </p:txBody>
      </p:sp>
      <p:sp>
        <p:nvSpPr>
          <p:cNvPr id="99361" name="Rectangle 32"/>
          <p:cNvSpPr>
            <a:spLocks noChangeArrowheads="1"/>
          </p:cNvSpPr>
          <p:nvPr/>
        </p:nvSpPr>
        <p:spPr bwMode="auto">
          <a:xfrm>
            <a:off x="2760663" y="3360738"/>
            <a:ext cx="3714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58%</a:t>
            </a:r>
          </a:p>
        </p:txBody>
      </p:sp>
      <p:sp>
        <p:nvSpPr>
          <p:cNvPr id="99362" name="CasellaDiTesto 52"/>
          <p:cNvSpPr txBox="1">
            <a:spLocks noChangeArrowheads="1"/>
          </p:cNvSpPr>
          <p:nvPr/>
        </p:nvSpPr>
        <p:spPr bwMode="auto">
          <a:xfrm>
            <a:off x="720725" y="1501775"/>
            <a:ext cx="424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Incidenza % della farmaceutica                     sull’export manifatturiero 2013</a:t>
            </a:r>
            <a:endParaRPr lang="it-IT" sz="1200">
              <a:solidFill>
                <a:srgbClr val="004080"/>
              </a:solidFill>
              <a:latin typeface="Lucida Sans" pitchFamily="34" charset="0"/>
            </a:endParaRPr>
          </a:p>
        </p:txBody>
      </p:sp>
      <p:cxnSp>
        <p:nvCxnSpPr>
          <p:cNvPr id="99363" name="Connettore 1 54"/>
          <p:cNvCxnSpPr>
            <a:cxnSpLocks noChangeShapeType="1"/>
          </p:cNvCxnSpPr>
          <p:nvPr/>
        </p:nvCxnSpPr>
        <p:spPr bwMode="auto">
          <a:xfrm>
            <a:off x="798513" y="2746375"/>
            <a:ext cx="2447925" cy="0"/>
          </a:xfrm>
          <a:prstGeom prst="line">
            <a:avLst/>
          </a:prstGeom>
          <a:noFill/>
          <a:ln w="19050" algn="ctr">
            <a:solidFill>
              <a:srgbClr val="00408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31838" y="304800"/>
            <a:ext cx="8077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L’ecosistema della Ricerca farmaceutica</a:t>
            </a: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21774" t="28172" r="6250" b="17688"/>
          <a:stretch>
            <a:fillRect/>
          </a:stretch>
        </p:blipFill>
        <p:spPr bwMode="auto">
          <a:xfrm>
            <a:off x="469699" y="908720"/>
            <a:ext cx="820460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" name="Ovale 12"/>
          <p:cNvSpPr>
            <a:spLocks noChangeAspect="1"/>
          </p:cNvSpPr>
          <p:nvPr/>
        </p:nvSpPr>
        <p:spPr bwMode="auto">
          <a:xfrm>
            <a:off x="1835150" y="1412875"/>
            <a:ext cx="2232025" cy="2232025"/>
          </a:xfrm>
          <a:prstGeom prst="ellipse">
            <a:avLst/>
          </a:prstGeom>
          <a:gradFill>
            <a:gsLst>
              <a:gs pos="0">
                <a:srgbClr val="00408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4080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rgbClr val="00408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000" b="1" dirty="0">
              <a:solidFill>
                <a:srgbClr val="333399"/>
              </a:solidFill>
              <a:latin typeface="Lucida Sans" pitchFamily="34" charset="0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 bwMode="auto">
          <a:xfrm>
            <a:off x="4859338" y="1268413"/>
            <a:ext cx="1944687" cy="1944687"/>
          </a:xfrm>
          <a:prstGeom prst="ellipse">
            <a:avLst/>
          </a:prstGeom>
          <a:gradFill>
            <a:gsLst>
              <a:gs pos="0">
                <a:srgbClr val="00408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2000" b="1" dirty="0">
              <a:solidFill>
                <a:srgbClr val="004080"/>
              </a:solidFill>
              <a:latin typeface="Lucida Sans" pitchFamily="34" charset="0"/>
            </a:endParaRP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004080"/>
                </a:solidFill>
                <a:latin typeface="Lucida Sans" pitchFamily="34" charset="0"/>
              </a:rPr>
              <a:t>Brevetto</a:t>
            </a:r>
          </a:p>
          <a:p>
            <a:pPr algn="ctr" eaLnBrk="0" hangingPunct="0">
              <a:defRPr/>
            </a:pPr>
            <a:endParaRPr lang="it-IT" sz="1800" b="1" dirty="0">
              <a:solidFill>
                <a:srgbClr val="004080"/>
              </a:solidFill>
              <a:latin typeface="Lucida Sans" pitchFamily="34" charset="0"/>
            </a:endParaRPr>
          </a:p>
          <a:p>
            <a:pPr algn="ctr" eaLnBrk="0" hangingPunct="0">
              <a:defRPr/>
            </a:pPr>
            <a:endParaRPr lang="it-IT" sz="1800" b="1" dirty="0">
              <a:solidFill>
                <a:srgbClr val="004080"/>
              </a:solidFill>
              <a:latin typeface="Lucida Sans" pitchFamily="34" charset="0"/>
            </a:endParaRPr>
          </a:p>
          <a:p>
            <a:pPr algn="ctr" eaLnBrk="0" hangingPunct="0">
              <a:defRPr/>
            </a:pPr>
            <a:endParaRPr lang="it-IT" sz="1800" b="1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 bwMode="auto">
          <a:xfrm>
            <a:off x="5508625" y="3429000"/>
            <a:ext cx="2051050" cy="2052638"/>
          </a:xfrm>
          <a:prstGeom prst="ellipse">
            <a:avLst/>
          </a:prstGeom>
          <a:gradFill>
            <a:gsLst>
              <a:gs pos="0">
                <a:srgbClr val="00408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rgbClr val="004080"/>
                </a:solidFill>
                <a:latin typeface="Lucida Sans" pitchFamily="34" charset="0"/>
              </a:rPr>
              <a:t>Marchio</a:t>
            </a:r>
          </a:p>
          <a:p>
            <a:pPr algn="ctr" eaLnBrk="0" hangingPunct="0">
              <a:defRPr/>
            </a:pPr>
            <a:endParaRPr lang="it-IT" sz="2000" b="1" dirty="0">
              <a:solidFill>
                <a:srgbClr val="004080"/>
              </a:solidFill>
              <a:latin typeface="Lucida Sans" pitchFamily="34" charset="0"/>
            </a:endParaRPr>
          </a:p>
          <a:p>
            <a:pPr algn="ctr" eaLnBrk="0" hangingPunct="0">
              <a:defRPr/>
            </a:pPr>
            <a:endParaRPr lang="it-IT" sz="120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01383" name="Ovale 17"/>
          <p:cNvSpPr>
            <a:spLocks noChangeArrowheads="1"/>
          </p:cNvSpPr>
          <p:nvPr/>
        </p:nvSpPr>
        <p:spPr bwMode="auto">
          <a:xfrm>
            <a:off x="3419475" y="3068638"/>
            <a:ext cx="144463" cy="144462"/>
          </a:xfrm>
          <a:prstGeom prst="ellipse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baseline="30000">
              <a:solidFill>
                <a:srgbClr val="004080"/>
              </a:solidFill>
            </a:endParaRPr>
          </a:p>
        </p:txBody>
      </p:sp>
      <p:sp>
        <p:nvSpPr>
          <p:cNvPr id="101384" name="Ovale 19"/>
          <p:cNvSpPr>
            <a:spLocks noChangeArrowheads="1"/>
          </p:cNvSpPr>
          <p:nvPr/>
        </p:nvSpPr>
        <p:spPr bwMode="auto">
          <a:xfrm>
            <a:off x="5272088" y="2708275"/>
            <a:ext cx="144462" cy="144463"/>
          </a:xfrm>
          <a:prstGeom prst="ellipse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baseline="30000">
              <a:solidFill>
                <a:srgbClr val="004080"/>
              </a:solidFill>
            </a:endParaRPr>
          </a:p>
        </p:txBody>
      </p:sp>
      <p:sp>
        <p:nvSpPr>
          <p:cNvPr id="101385" name="Ovale 20"/>
          <p:cNvSpPr>
            <a:spLocks noChangeArrowheads="1"/>
          </p:cNvSpPr>
          <p:nvPr/>
        </p:nvSpPr>
        <p:spPr bwMode="auto">
          <a:xfrm>
            <a:off x="5784850" y="4221163"/>
            <a:ext cx="144463" cy="144462"/>
          </a:xfrm>
          <a:prstGeom prst="ellipse">
            <a:avLst/>
          </a:prstGeom>
          <a:solidFill>
            <a:srgbClr val="004080"/>
          </a:solidFill>
          <a:ln w="9525" algn="ctr">
            <a:solidFill>
              <a:srgbClr val="004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baseline="30000">
              <a:solidFill>
                <a:srgbClr val="004080"/>
              </a:solidFill>
            </a:endParaRPr>
          </a:p>
        </p:txBody>
      </p:sp>
      <p:sp>
        <p:nvSpPr>
          <p:cNvPr id="101386" name="Figura a mano libera 34"/>
          <p:cNvSpPr>
            <a:spLocks/>
          </p:cNvSpPr>
          <p:nvPr/>
        </p:nvSpPr>
        <p:spPr bwMode="auto">
          <a:xfrm>
            <a:off x="3563938" y="2565400"/>
            <a:ext cx="2295525" cy="1728788"/>
          </a:xfrm>
          <a:custGeom>
            <a:avLst/>
            <a:gdLst>
              <a:gd name="T0" fmla="*/ 0 w 2295525"/>
              <a:gd name="T1" fmla="*/ 557212 h 1728787"/>
              <a:gd name="T2" fmla="*/ 1771651 w 2295525"/>
              <a:gd name="T3" fmla="*/ 195262 h 1728787"/>
              <a:gd name="T4" fmla="*/ 2295525 w 2295525"/>
              <a:gd name="T5" fmla="*/ 1728787 h 17287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95525" h="1728787">
                <a:moveTo>
                  <a:pt x="0" y="557212"/>
                </a:moveTo>
                <a:cubicBezTo>
                  <a:pt x="694531" y="278606"/>
                  <a:pt x="1389063" y="0"/>
                  <a:pt x="1771650" y="195262"/>
                </a:cubicBezTo>
                <a:cubicBezTo>
                  <a:pt x="2154238" y="390525"/>
                  <a:pt x="2224881" y="1059656"/>
                  <a:pt x="2295525" y="1728787"/>
                </a:cubicBezTo>
              </a:path>
            </a:pathLst>
          </a:custGeom>
          <a:noFill/>
          <a:ln w="381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1387" name="Triangolo isoscele 35"/>
          <p:cNvSpPr>
            <a:spLocks noChangeArrowheads="1"/>
          </p:cNvSpPr>
          <p:nvPr/>
        </p:nvSpPr>
        <p:spPr bwMode="auto">
          <a:xfrm rot="4245978">
            <a:off x="4356894" y="2726532"/>
            <a:ext cx="215900" cy="144462"/>
          </a:xfrm>
          <a:prstGeom prst="triangle">
            <a:avLst>
              <a:gd name="adj" fmla="val 50000"/>
            </a:avLst>
          </a:prstGeom>
          <a:solidFill>
            <a:srgbClr val="004080"/>
          </a:solidFill>
          <a:ln w="9525" algn="ctr">
            <a:solidFill>
              <a:srgbClr val="004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baseline="30000">
              <a:solidFill>
                <a:srgbClr val="004080"/>
              </a:solidFill>
            </a:endParaRPr>
          </a:p>
        </p:txBody>
      </p:sp>
      <p:sp>
        <p:nvSpPr>
          <p:cNvPr id="101388" name="Triangolo isoscele 36"/>
          <p:cNvSpPr>
            <a:spLocks noChangeArrowheads="1"/>
          </p:cNvSpPr>
          <p:nvPr/>
        </p:nvSpPr>
        <p:spPr bwMode="auto">
          <a:xfrm rot="10197670">
            <a:off x="5643563" y="34591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004080"/>
          </a:solidFill>
          <a:ln w="9525" algn="ctr">
            <a:solidFill>
              <a:srgbClr val="00408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baseline="30000">
              <a:solidFill>
                <a:srgbClr val="004080"/>
              </a:solidFill>
            </a:endParaRPr>
          </a:p>
        </p:txBody>
      </p:sp>
      <p:sp>
        <p:nvSpPr>
          <p:cNvPr id="101389" name="CasellaDiTesto 18"/>
          <p:cNvSpPr txBox="1">
            <a:spLocks noChangeArrowheads="1"/>
          </p:cNvSpPr>
          <p:nvPr/>
        </p:nvSpPr>
        <p:spPr bwMode="auto">
          <a:xfrm>
            <a:off x="5508625" y="4365625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Qualità e riconoscibilità, </a:t>
            </a:r>
          </a:p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fiducia dei Pazienti, impegno industriale</a:t>
            </a:r>
          </a:p>
        </p:txBody>
      </p:sp>
      <p:sp>
        <p:nvSpPr>
          <p:cNvPr id="101390" name="CasellaDiTesto 21"/>
          <p:cNvSpPr txBox="1">
            <a:spLocks noChangeArrowheads="1"/>
          </p:cNvSpPr>
          <p:nvPr/>
        </p:nvSpPr>
        <p:spPr bwMode="auto">
          <a:xfrm>
            <a:off x="4643438" y="2174875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Necessario per sostenere</a:t>
            </a:r>
          </a:p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gli investimenti</a:t>
            </a:r>
          </a:p>
        </p:txBody>
      </p:sp>
      <p:sp>
        <p:nvSpPr>
          <p:cNvPr id="101391" name="CasellaDiTesto 22"/>
          <p:cNvSpPr txBox="1">
            <a:spLocks noChangeArrowheads="1"/>
          </p:cNvSpPr>
          <p:nvPr/>
        </p:nvSpPr>
        <p:spPr bwMode="auto">
          <a:xfrm>
            <a:off x="1908175" y="1804988"/>
            <a:ext cx="208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000" b="1">
                <a:solidFill>
                  <a:srgbClr val="004080"/>
                </a:solidFill>
                <a:latin typeface="Lucida Sans" pitchFamily="34" charset="0"/>
              </a:rPr>
              <a:t>Innovazione</a:t>
            </a:r>
          </a:p>
        </p:txBody>
      </p:sp>
      <p:sp>
        <p:nvSpPr>
          <p:cNvPr id="101392" name="CasellaDiTesto 23"/>
          <p:cNvSpPr txBox="1">
            <a:spLocks noChangeArrowheads="1"/>
          </p:cNvSpPr>
          <p:nvPr/>
        </p:nvSpPr>
        <p:spPr bwMode="auto">
          <a:xfrm>
            <a:off x="1908175" y="2205038"/>
            <a:ext cx="2087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La Ricerca è Vita.</a:t>
            </a:r>
          </a:p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La R&amp;S farmaceutica                    per il 90% è sostenuta dalle imprese</a:t>
            </a:r>
          </a:p>
        </p:txBody>
      </p:sp>
      <p:sp>
        <p:nvSpPr>
          <p:cNvPr id="101393" name="Text Box 3"/>
          <p:cNvSpPr txBox="1">
            <a:spLocks noChangeArrowheads="1"/>
          </p:cNvSpPr>
          <p:nvPr/>
        </p:nvSpPr>
        <p:spPr bwMode="auto">
          <a:xfrm>
            <a:off x="1074738" y="4830763"/>
            <a:ext cx="4248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000" b="1">
                <a:solidFill>
                  <a:srgbClr val="004080"/>
                </a:solidFill>
                <a:latin typeface="Lucida Sans" pitchFamily="34" charset="0"/>
              </a:rPr>
              <a:t>che non può essere interrotto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158698" y="4257574"/>
            <a:ext cx="3205390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processo continuo</a:t>
            </a:r>
            <a:endParaRPr lang="it-IT" b="1" dirty="0">
              <a:solidFill>
                <a:srgbClr val="004080"/>
              </a:solidFill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397" name="Text Box 3"/>
          <p:cNvSpPr txBox="1">
            <a:spLocks noChangeArrowheads="1"/>
          </p:cNvSpPr>
          <p:nvPr/>
        </p:nvSpPr>
        <p:spPr bwMode="auto">
          <a:xfrm>
            <a:off x="1241425" y="4270375"/>
            <a:ext cx="6477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000">
                <a:solidFill>
                  <a:srgbClr val="004080"/>
                </a:solidFill>
                <a:latin typeface="Lucida Sans" pitchFamily="34" charset="0"/>
              </a:rPr>
              <a:t>un</a:t>
            </a:r>
          </a:p>
        </p:txBody>
      </p:sp>
      <p:sp>
        <p:nvSpPr>
          <p:cNvPr id="101398" name="Text Box 3"/>
          <p:cNvSpPr txBox="1">
            <a:spLocks noChangeArrowheads="1"/>
          </p:cNvSpPr>
          <p:nvPr/>
        </p:nvSpPr>
        <p:spPr bwMode="auto">
          <a:xfrm>
            <a:off x="1074738" y="5167313"/>
            <a:ext cx="42481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000" b="1">
                <a:solidFill>
                  <a:srgbClr val="004080"/>
                </a:solidFill>
                <a:latin typeface="Lucida Sans" pitchFamily="34" charset="0"/>
              </a:rPr>
              <a:t>per la sostenibilità        dell’attività industriale</a:t>
            </a:r>
          </a:p>
        </p:txBody>
      </p:sp>
      <p:sp>
        <p:nvSpPr>
          <p:cNvPr id="101399" name="Figura a mano libera 32"/>
          <p:cNvSpPr>
            <a:spLocks/>
          </p:cNvSpPr>
          <p:nvPr/>
        </p:nvSpPr>
        <p:spPr bwMode="auto">
          <a:xfrm>
            <a:off x="1974850" y="3606800"/>
            <a:ext cx="3551238" cy="1350963"/>
          </a:xfrm>
          <a:custGeom>
            <a:avLst/>
            <a:gdLst>
              <a:gd name="T0" fmla="*/ 700644 w 3550722"/>
              <a:gd name="T1" fmla="*/ 0 h 1351807"/>
              <a:gd name="T2" fmla="*/ 475013 w 3550722"/>
              <a:gd name="T3" fmla="*/ 1187532 h 1351807"/>
              <a:gd name="T4" fmla="*/ 3550722 w 3550722"/>
              <a:gd name="T5" fmla="*/ 985652 h 13518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0722" h="1351807">
                <a:moveTo>
                  <a:pt x="700644" y="0"/>
                </a:moveTo>
                <a:cubicBezTo>
                  <a:pt x="350322" y="511628"/>
                  <a:pt x="0" y="1023257"/>
                  <a:pt x="475013" y="1187532"/>
                </a:cubicBezTo>
                <a:cubicBezTo>
                  <a:pt x="950026" y="1351807"/>
                  <a:pt x="2250374" y="1168729"/>
                  <a:pt x="3550722" y="985652"/>
                </a:cubicBezTo>
              </a:path>
            </a:pathLst>
          </a:custGeom>
          <a:noFill/>
          <a:ln w="381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074929" y="3861048"/>
            <a:ext cx="4248472" cy="426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it-IT" sz="2000" dirty="0">
                <a:solidFill>
                  <a:srgbClr val="00408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Dall’innovazione al marchio:                   </a:t>
            </a:r>
            <a:endParaRPr lang="it-IT" sz="2000" dirty="0">
              <a:solidFill>
                <a:srgbClr val="004080"/>
              </a:solidFill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cercacamere.com/images/mappamondo2.jpg"/>
          <p:cNvPicPr>
            <a:picLocks noChangeAspect="1" noChangeArrowheads="1"/>
          </p:cNvPicPr>
          <p:nvPr/>
        </p:nvPicPr>
        <p:blipFill>
          <a:blip r:embed="rId4"/>
          <a:srcRect b="6500"/>
          <a:stretch>
            <a:fillRect/>
          </a:stretch>
        </p:blipFill>
        <p:spPr bwMode="auto">
          <a:xfrm>
            <a:off x="685800" y="1773238"/>
            <a:ext cx="77724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2"/>
          <p:cNvSpPr>
            <a:spLocks noChangeArrowheads="1"/>
          </p:cNvSpPr>
          <p:nvPr/>
        </p:nvSpPr>
        <p:spPr bwMode="auto">
          <a:xfrm>
            <a:off x="755650" y="304800"/>
            <a:ext cx="80772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800">
                <a:solidFill>
                  <a:srgbClr val="004080"/>
                </a:solidFill>
                <a:latin typeface="Lucida Sans" pitchFamily="34" charset="0"/>
                <a:sym typeface="Apex New Medium"/>
              </a:rPr>
              <a:t>Rilocalizzazione a livello globale: la sfida                per consolidare e attrarre gli investimenti </a:t>
            </a:r>
          </a:p>
        </p:txBody>
      </p:sp>
      <p:sp>
        <p:nvSpPr>
          <p:cNvPr id="103428" name="CasellaDiTesto 50"/>
          <p:cNvSpPr txBox="1">
            <a:spLocks noChangeArrowheads="1"/>
          </p:cNvSpPr>
          <p:nvPr/>
        </p:nvSpPr>
        <p:spPr bwMode="auto">
          <a:xfrm>
            <a:off x="3924300" y="6191250"/>
            <a:ext cx="4679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IMS, The New England Journal of Medicine </a:t>
            </a:r>
          </a:p>
        </p:txBody>
      </p:sp>
      <p:sp>
        <p:nvSpPr>
          <p:cNvPr id="103429" name="Text Box 14"/>
          <p:cNvSpPr txBox="1">
            <a:spLocks noChangeArrowheads="1"/>
          </p:cNvSpPr>
          <p:nvPr/>
        </p:nvSpPr>
        <p:spPr bwMode="auto">
          <a:xfrm>
            <a:off x="739775" y="1844675"/>
            <a:ext cx="371475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Crescita del fatturato, 2007-2017 </a:t>
            </a:r>
          </a:p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(miliardi di dollari e crescita media annua)</a:t>
            </a:r>
          </a:p>
        </p:txBody>
      </p:sp>
      <p:sp>
        <p:nvSpPr>
          <p:cNvPr id="103430" name="Rectangle 2"/>
          <p:cNvSpPr>
            <a:spLocks noChangeArrowheads="1"/>
          </p:cNvSpPr>
          <p:nvPr/>
        </p:nvSpPr>
        <p:spPr bwMode="auto">
          <a:xfrm>
            <a:off x="4846638" y="1844675"/>
            <a:ext cx="3686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Localizzazione della R&amp;S farmaceutica</a:t>
            </a:r>
          </a:p>
          <a:p>
            <a:pPr algn="just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(% sul totale)</a:t>
            </a:r>
          </a:p>
        </p:txBody>
      </p:sp>
      <p:grpSp>
        <p:nvGrpSpPr>
          <p:cNvPr id="103431" name="Gruppo 83"/>
          <p:cNvGrpSpPr>
            <a:grpSpLocks/>
          </p:cNvGrpSpPr>
          <p:nvPr/>
        </p:nvGrpSpPr>
        <p:grpSpPr bwMode="auto">
          <a:xfrm>
            <a:off x="4714875" y="2392363"/>
            <a:ext cx="4033838" cy="3360737"/>
            <a:chOff x="4714876" y="1868208"/>
            <a:chExt cx="4033936" cy="3577016"/>
          </a:xfrm>
        </p:grpSpPr>
        <p:sp>
          <p:nvSpPr>
            <p:cNvPr id="103459" name="CasellaDiTesto 45"/>
            <p:cNvSpPr txBox="1">
              <a:spLocks noChangeArrowheads="1"/>
            </p:cNvSpPr>
            <p:nvPr/>
          </p:nvSpPr>
          <p:spPr bwMode="auto">
            <a:xfrm>
              <a:off x="4766113" y="4590276"/>
              <a:ext cx="72072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2007</a:t>
              </a:r>
            </a:p>
          </p:txBody>
        </p:sp>
        <p:sp>
          <p:nvSpPr>
            <p:cNvPr id="103460" name="CasellaDiTesto 46"/>
            <p:cNvSpPr txBox="1">
              <a:spLocks noChangeArrowheads="1"/>
            </p:cNvSpPr>
            <p:nvPr/>
          </p:nvSpPr>
          <p:spPr bwMode="auto">
            <a:xfrm>
              <a:off x="7647078" y="4590276"/>
              <a:ext cx="72072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2012</a:t>
              </a:r>
            </a:p>
          </p:txBody>
        </p:sp>
        <p:sp>
          <p:nvSpPr>
            <p:cNvPr id="103461" name="CasellaDiTesto 47"/>
            <p:cNvSpPr txBox="1">
              <a:spLocks noChangeArrowheads="1"/>
            </p:cNvSpPr>
            <p:nvPr/>
          </p:nvSpPr>
          <p:spPr bwMode="auto">
            <a:xfrm>
              <a:off x="5343576" y="4590276"/>
              <a:ext cx="7191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2008</a:t>
              </a:r>
            </a:p>
          </p:txBody>
        </p:sp>
        <p:pic>
          <p:nvPicPr>
            <p:cNvPr id="10346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4876" y="1968728"/>
              <a:ext cx="3673548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63" name="CasellaDiTesto 47"/>
            <p:cNvSpPr txBox="1">
              <a:spLocks noChangeArrowheads="1"/>
            </p:cNvSpPr>
            <p:nvPr/>
          </p:nvSpPr>
          <p:spPr bwMode="auto">
            <a:xfrm>
              <a:off x="5919451" y="4590276"/>
              <a:ext cx="7191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2009</a:t>
              </a:r>
            </a:p>
          </p:txBody>
        </p:sp>
        <p:sp>
          <p:nvSpPr>
            <p:cNvPr id="103464" name="CasellaDiTesto 47"/>
            <p:cNvSpPr txBox="1">
              <a:spLocks noChangeArrowheads="1"/>
            </p:cNvSpPr>
            <p:nvPr/>
          </p:nvSpPr>
          <p:spPr bwMode="auto">
            <a:xfrm>
              <a:off x="6495326" y="4590276"/>
              <a:ext cx="7191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2010</a:t>
              </a:r>
            </a:p>
          </p:txBody>
        </p:sp>
        <p:sp>
          <p:nvSpPr>
            <p:cNvPr id="103465" name="CasellaDiTesto 47"/>
            <p:cNvSpPr txBox="1">
              <a:spLocks noChangeArrowheads="1"/>
            </p:cNvSpPr>
            <p:nvPr/>
          </p:nvSpPr>
          <p:spPr bwMode="auto">
            <a:xfrm>
              <a:off x="7071201" y="4590276"/>
              <a:ext cx="7191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2011</a:t>
              </a:r>
            </a:p>
          </p:txBody>
        </p:sp>
        <p:sp>
          <p:nvSpPr>
            <p:cNvPr id="103466" name="CasellaDiTesto 46"/>
            <p:cNvSpPr txBox="1">
              <a:spLocks noChangeArrowheads="1"/>
            </p:cNvSpPr>
            <p:nvPr/>
          </p:nvSpPr>
          <p:spPr bwMode="auto">
            <a:xfrm>
              <a:off x="4753971" y="3828326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52,4</a:t>
              </a:r>
            </a:p>
          </p:txBody>
        </p:sp>
        <p:sp>
          <p:nvSpPr>
            <p:cNvPr id="103467" name="CasellaDiTesto 46"/>
            <p:cNvSpPr txBox="1">
              <a:spLocks noChangeArrowheads="1"/>
            </p:cNvSpPr>
            <p:nvPr/>
          </p:nvSpPr>
          <p:spPr bwMode="auto">
            <a:xfrm>
              <a:off x="4753326" y="2780459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31,9</a:t>
              </a:r>
            </a:p>
          </p:txBody>
        </p:sp>
        <p:sp>
          <p:nvSpPr>
            <p:cNvPr id="103468" name="CasellaDiTesto 46"/>
            <p:cNvSpPr txBox="1">
              <a:spLocks noChangeArrowheads="1"/>
            </p:cNvSpPr>
            <p:nvPr/>
          </p:nvSpPr>
          <p:spPr bwMode="auto">
            <a:xfrm>
              <a:off x="4753971" y="2228352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10,8</a:t>
              </a:r>
            </a:p>
          </p:txBody>
        </p:sp>
        <p:sp>
          <p:nvSpPr>
            <p:cNvPr id="103469" name="CasellaDiTesto 46"/>
            <p:cNvSpPr txBox="1">
              <a:spLocks noChangeArrowheads="1"/>
            </p:cNvSpPr>
            <p:nvPr/>
          </p:nvSpPr>
          <p:spPr bwMode="auto">
            <a:xfrm>
              <a:off x="4761277" y="1876608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004080"/>
                  </a:solidFill>
                  <a:latin typeface="Lucida Sans" pitchFamily="34" charset="0"/>
                </a:rPr>
                <a:t>4,9</a:t>
              </a:r>
            </a:p>
          </p:txBody>
        </p:sp>
        <p:sp>
          <p:nvSpPr>
            <p:cNvPr id="103470" name="CasellaDiTesto 46"/>
            <p:cNvSpPr txBox="1">
              <a:spLocks noChangeArrowheads="1"/>
            </p:cNvSpPr>
            <p:nvPr/>
          </p:nvSpPr>
          <p:spPr bwMode="auto">
            <a:xfrm>
              <a:off x="7636445" y="1868208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004080"/>
                  </a:solidFill>
                  <a:latin typeface="Lucida Sans" pitchFamily="34" charset="0"/>
                </a:rPr>
                <a:t>9,2</a:t>
              </a:r>
            </a:p>
          </p:txBody>
        </p:sp>
        <p:sp>
          <p:nvSpPr>
            <p:cNvPr id="103471" name="CasellaDiTesto 46"/>
            <p:cNvSpPr txBox="1">
              <a:spLocks noChangeArrowheads="1"/>
            </p:cNvSpPr>
            <p:nvPr/>
          </p:nvSpPr>
          <p:spPr bwMode="auto">
            <a:xfrm>
              <a:off x="7637735" y="3909167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46,4</a:t>
              </a:r>
            </a:p>
          </p:txBody>
        </p:sp>
        <p:sp>
          <p:nvSpPr>
            <p:cNvPr id="103472" name="CasellaDiTesto 46"/>
            <p:cNvSpPr txBox="1">
              <a:spLocks noChangeArrowheads="1"/>
            </p:cNvSpPr>
            <p:nvPr/>
          </p:nvSpPr>
          <p:spPr bwMode="auto">
            <a:xfrm>
              <a:off x="7637090" y="2940810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30,5</a:t>
              </a:r>
            </a:p>
          </p:txBody>
        </p:sp>
        <p:sp>
          <p:nvSpPr>
            <p:cNvPr id="103473" name="CasellaDiTesto 46"/>
            <p:cNvSpPr txBox="1">
              <a:spLocks noChangeArrowheads="1"/>
            </p:cNvSpPr>
            <p:nvPr/>
          </p:nvSpPr>
          <p:spPr bwMode="auto">
            <a:xfrm>
              <a:off x="7637735" y="2372802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13,9</a:t>
              </a:r>
            </a:p>
          </p:txBody>
        </p:sp>
        <p:sp>
          <p:nvSpPr>
            <p:cNvPr id="103474" name="Rettangolo 45"/>
            <p:cNvSpPr>
              <a:spLocks noChangeAspect="1"/>
            </p:cNvSpPr>
            <p:nvPr/>
          </p:nvSpPr>
          <p:spPr bwMode="auto">
            <a:xfrm>
              <a:off x="4932040" y="4993136"/>
              <a:ext cx="173748" cy="10795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1000">
                <a:solidFill>
                  <a:srgbClr val="004080"/>
                </a:solidFill>
                <a:latin typeface="Times" pitchFamily="18" charset="0"/>
              </a:endParaRPr>
            </a:p>
          </p:txBody>
        </p:sp>
        <p:sp>
          <p:nvSpPr>
            <p:cNvPr id="103475" name="Text Box 3"/>
            <p:cNvSpPr txBox="1">
              <a:spLocks noChangeArrowheads="1"/>
            </p:cNvSpPr>
            <p:nvPr/>
          </p:nvSpPr>
          <p:spPr bwMode="auto">
            <a:xfrm>
              <a:off x="5055179" y="4921056"/>
              <a:ext cx="1262592" cy="52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USA</a:t>
              </a:r>
            </a:p>
          </p:txBody>
        </p:sp>
        <p:sp>
          <p:nvSpPr>
            <p:cNvPr id="103476" name="Rettangolo 46"/>
            <p:cNvSpPr>
              <a:spLocks noChangeAspect="1"/>
            </p:cNvSpPr>
            <p:nvPr/>
          </p:nvSpPr>
          <p:spPr bwMode="auto">
            <a:xfrm>
              <a:off x="5652120" y="5003619"/>
              <a:ext cx="173748" cy="107950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1000">
                <a:solidFill>
                  <a:srgbClr val="004080"/>
                </a:solidFill>
                <a:latin typeface="Times" pitchFamily="18" charset="0"/>
              </a:endParaRPr>
            </a:p>
          </p:txBody>
        </p:sp>
        <p:sp>
          <p:nvSpPr>
            <p:cNvPr id="103477" name="Text Box 3"/>
            <p:cNvSpPr txBox="1">
              <a:spLocks noChangeArrowheads="1"/>
            </p:cNvSpPr>
            <p:nvPr/>
          </p:nvSpPr>
          <p:spPr bwMode="auto">
            <a:xfrm>
              <a:off x="5822710" y="4921056"/>
              <a:ext cx="803584" cy="38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Ue</a:t>
              </a:r>
            </a:p>
          </p:txBody>
        </p:sp>
        <p:sp>
          <p:nvSpPr>
            <p:cNvPr id="103478" name="Rettangolo 49"/>
            <p:cNvSpPr>
              <a:spLocks noChangeAspect="1"/>
            </p:cNvSpPr>
            <p:nvPr/>
          </p:nvSpPr>
          <p:spPr bwMode="auto">
            <a:xfrm>
              <a:off x="7236296" y="5003620"/>
              <a:ext cx="158417" cy="107950"/>
            </a:xfrm>
            <a:prstGeom prst="rect">
              <a:avLst/>
            </a:prstGeom>
            <a:solidFill>
              <a:srgbClr val="6CA62C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1000">
                <a:solidFill>
                  <a:srgbClr val="004080"/>
                </a:solidFill>
                <a:latin typeface="Times" pitchFamily="18" charset="0"/>
              </a:endParaRPr>
            </a:p>
          </p:txBody>
        </p:sp>
        <p:sp>
          <p:nvSpPr>
            <p:cNvPr id="103479" name="Text Box 3"/>
            <p:cNvSpPr txBox="1">
              <a:spLocks noChangeArrowheads="1"/>
            </p:cNvSpPr>
            <p:nvPr/>
          </p:nvSpPr>
          <p:spPr bwMode="auto">
            <a:xfrm>
              <a:off x="7375110" y="4921056"/>
              <a:ext cx="137370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Asia e Pacifico (escl. Giappone)</a:t>
              </a:r>
            </a:p>
          </p:txBody>
        </p:sp>
        <p:sp>
          <p:nvSpPr>
            <p:cNvPr id="103480" name="Text Box 3"/>
            <p:cNvSpPr txBox="1">
              <a:spLocks noChangeArrowheads="1"/>
            </p:cNvSpPr>
            <p:nvPr/>
          </p:nvSpPr>
          <p:spPr bwMode="auto">
            <a:xfrm>
              <a:off x="6452025" y="4921056"/>
              <a:ext cx="93528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Giappone</a:t>
              </a:r>
            </a:p>
            <a:p>
              <a:pPr eaLnBrk="0" hangingPunct="0">
                <a:spcBef>
                  <a:spcPct val="50000"/>
                </a:spcBef>
              </a:pPr>
              <a:endParaRPr lang="it-IT" sz="1000">
                <a:solidFill>
                  <a:srgbClr val="004080"/>
                </a:solidFill>
                <a:latin typeface="Lucida Sans" pitchFamily="34" charset="0"/>
              </a:endParaRPr>
            </a:p>
          </p:txBody>
        </p:sp>
        <p:sp>
          <p:nvSpPr>
            <p:cNvPr id="103481" name="Rettangolo 49"/>
            <p:cNvSpPr>
              <a:spLocks noChangeAspect="1"/>
            </p:cNvSpPr>
            <p:nvPr/>
          </p:nvSpPr>
          <p:spPr bwMode="auto">
            <a:xfrm>
              <a:off x="6300192" y="5000566"/>
              <a:ext cx="158417" cy="107950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1000">
                <a:solidFill>
                  <a:srgbClr val="004080"/>
                </a:solidFill>
                <a:latin typeface="Times" pitchFamily="18" charset="0"/>
              </a:endParaRP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11234051">
            <a:off x="322003" y="4824550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33" name="Gruppo 78"/>
          <p:cNvGrpSpPr>
            <a:grpSpLocks/>
          </p:cNvGrpSpPr>
          <p:nvPr/>
        </p:nvGrpSpPr>
        <p:grpSpPr bwMode="auto">
          <a:xfrm>
            <a:off x="658813" y="2492375"/>
            <a:ext cx="4273550" cy="2973388"/>
            <a:chOff x="659449" y="1968728"/>
            <a:chExt cx="4272591" cy="3152963"/>
          </a:xfrm>
        </p:grpSpPr>
        <p:sp>
          <p:nvSpPr>
            <p:cNvPr id="103434" name="CasellaDiTesto 6"/>
            <p:cNvSpPr txBox="1">
              <a:spLocks noChangeArrowheads="1"/>
            </p:cNvSpPr>
            <p:nvPr/>
          </p:nvSpPr>
          <p:spPr bwMode="auto">
            <a:xfrm>
              <a:off x="1195834" y="4875470"/>
              <a:ext cx="16162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Economie Avanzate</a:t>
              </a:r>
            </a:p>
          </p:txBody>
        </p:sp>
        <p:sp>
          <p:nvSpPr>
            <p:cNvPr id="103435" name="CasellaDiTesto 15"/>
            <p:cNvSpPr txBox="1">
              <a:spLocks noChangeArrowheads="1"/>
            </p:cNvSpPr>
            <p:nvPr/>
          </p:nvSpPr>
          <p:spPr bwMode="auto">
            <a:xfrm>
              <a:off x="2899424" y="4873192"/>
              <a:ext cx="20326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BRIC e resto del mondo</a:t>
              </a:r>
            </a:p>
          </p:txBody>
        </p:sp>
        <p:sp>
          <p:nvSpPr>
            <p:cNvPr id="103436" name="Rettangolo 33"/>
            <p:cNvSpPr>
              <a:spLocks noChangeArrowheads="1"/>
            </p:cNvSpPr>
            <p:nvPr/>
          </p:nvSpPr>
          <p:spPr bwMode="auto">
            <a:xfrm>
              <a:off x="1115616" y="4955130"/>
              <a:ext cx="173148" cy="108000"/>
            </a:xfrm>
            <a:prstGeom prst="rect">
              <a:avLst/>
            </a:prstGeom>
            <a:solidFill>
              <a:srgbClr val="33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sp>
          <p:nvSpPr>
            <p:cNvPr id="103437" name="Rettangolo 34"/>
            <p:cNvSpPr>
              <a:spLocks noChangeArrowheads="1"/>
            </p:cNvSpPr>
            <p:nvPr/>
          </p:nvSpPr>
          <p:spPr bwMode="auto">
            <a:xfrm>
              <a:off x="2742668" y="4955130"/>
              <a:ext cx="173148" cy="108000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pic>
          <p:nvPicPr>
            <p:cNvPr id="103438" name="Picture 3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15616" y="1968728"/>
              <a:ext cx="3456000" cy="277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9" name="CasellaDiTesto 95"/>
            <p:cNvSpPr txBox="1">
              <a:spLocks noChangeArrowheads="1"/>
            </p:cNvSpPr>
            <p:nvPr/>
          </p:nvSpPr>
          <p:spPr bwMode="auto">
            <a:xfrm>
              <a:off x="2593573" y="3480896"/>
              <a:ext cx="504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705</a:t>
              </a:r>
            </a:p>
          </p:txBody>
        </p:sp>
        <p:sp>
          <p:nvSpPr>
            <p:cNvPr id="103440" name="CasellaDiTesto 79"/>
            <p:cNvSpPr txBox="1">
              <a:spLocks noChangeArrowheads="1"/>
            </p:cNvSpPr>
            <p:nvPr/>
          </p:nvSpPr>
          <p:spPr bwMode="auto">
            <a:xfrm>
              <a:off x="1619672" y="2688808"/>
              <a:ext cx="7585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004080"/>
                  </a:solidFill>
                  <a:latin typeface="Lucida Sans" pitchFamily="34" charset="0"/>
                </a:rPr>
                <a:t>+11,3%</a:t>
              </a:r>
            </a:p>
          </p:txBody>
        </p:sp>
        <p:sp>
          <p:nvSpPr>
            <p:cNvPr id="103441" name="CasellaDiTesto 80"/>
            <p:cNvSpPr txBox="1">
              <a:spLocks noChangeArrowheads="1"/>
            </p:cNvSpPr>
            <p:nvPr/>
          </p:nvSpPr>
          <p:spPr bwMode="auto">
            <a:xfrm>
              <a:off x="1979712" y="3408888"/>
              <a:ext cx="660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004080"/>
                  </a:solidFill>
                  <a:latin typeface="Lucida Sans" pitchFamily="34" charset="0"/>
                </a:rPr>
                <a:t>+4,5%</a:t>
              </a:r>
            </a:p>
          </p:txBody>
        </p:sp>
        <p:sp>
          <p:nvSpPr>
            <p:cNvPr id="103442" name="CasellaDiTesto 81"/>
            <p:cNvSpPr txBox="1">
              <a:spLocks noChangeArrowheads="1"/>
            </p:cNvSpPr>
            <p:nvPr/>
          </p:nvSpPr>
          <p:spPr bwMode="auto">
            <a:xfrm>
              <a:off x="2843808" y="2040736"/>
              <a:ext cx="7585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004080"/>
                  </a:solidFill>
                  <a:latin typeface="Lucida Sans" pitchFamily="34" charset="0"/>
                </a:rPr>
                <a:t>+12,5%</a:t>
              </a:r>
            </a:p>
          </p:txBody>
        </p:sp>
        <p:sp>
          <p:nvSpPr>
            <p:cNvPr id="103443" name="CasellaDiTesto 82"/>
            <p:cNvSpPr txBox="1">
              <a:spLocks noChangeArrowheads="1"/>
            </p:cNvSpPr>
            <p:nvPr/>
          </p:nvSpPr>
          <p:spPr bwMode="auto">
            <a:xfrm>
              <a:off x="3059832" y="3192864"/>
              <a:ext cx="660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004080"/>
                  </a:solidFill>
                  <a:latin typeface="Lucida Sans" pitchFamily="34" charset="0"/>
                </a:rPr>
                <a:t>+0,8%</a:t>
              </a:r>
            </a:p>
          </p:txBody>
        </p:sp>
        <p:sp>
          <p:nvSpPr>
            <p:cNvPr id="103444" name="CasellaDiTesto 92"/>
            <p:cNvSpPr txBox="1">
              <a:spLocks noChangeArrowheads="1"/>
            </p:cNvSpPr>
            <p:nvPr/>
          </p:nvSpPr>
          <p:spPr bwMode="auto">
            <a:xfrm>
              <a:off x="1518459" y="3134864"/>
              <a:ext cx="504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149</a:t>
              </a:r>
            </a:p>
          </p:txBody>
        </p:sp>
        <p:sp>
          <p:nvSpPr>
            <p:cNvPr id="103445" name="CasellaDiTesto 94"/>
            <p:cNvSpPr txBox="1">
              <a:spLocks noChangeArrowheads="1"/>
            </p:cNvSpPr>
            <p:nvPr/>
          </p:nvSpPr>
          <p:spPr bwMode="auto">
            <a:xfrm>
              <a:off x="2595980" y="2616800"/>
              <a:ext cx="504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288</a:t>
              </a:r>
            </a:p>
          </p:txBody>
        </p:sp>
        <p:sp>
          <p:nvSpPr>
            <p:cNvPr id="103446" name="CasellaDiTesto 96"/>
            <p:cNvSpPr txBox="1">
              <a:spLocks noChangeArrowheads="1"/>
            </p:cNvSpPr>
            <p:nvPr/>
          </p:nvSpPr>
          <p:spPr bwMode="auto">
            <a:xfrm>
              <a:off x="3668149" y="2328768"/>
              <a:ext cx="504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462</a:t>
              </a:r>
            </a:p>
          </p:txBody>
        </p:sp>
        <p:sp>
          <p:nvSpPr>
            <p:cNvPr id="103447" name="CasellaDiTesto 97"/>
            <p:cNvSpPr txBox="1">
              <a:spLocks noChangeArrowheads="1"/>
            </p:cNvSpPr>
            <p:nvPr/>
          </p:nvSpPr>
          <p:spPr bwMode="auto">
            <a:xfrm>
              <a:off x="3665986" y="3192864"/>
              <a:ext cx="504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723</a:t>
              </a:r>
            </a:p>
          </p:txBody>
        </p:sp>
        <p:sp>
          <p:nvSpPr>
            <p:cNvPr id="103448" name="CasellaDiTesto 93"/>
            <p:cNvSpPr txBox="1">
              <a:spLocks noChangeArrowheads="1"/>
            </p:cNvSpPr>
            <p:nvPr/>
          </p:nvSpPr>
          <p:spPr bwMode="auto">
            <a:xfrm>
              <a:off x="1508443" y="3779961"/>
              <a:ext cx="504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552</a:t>
              </a:r>
            </a:p>
          </p:txBody>
        </p:sp>
        <p:sp>
          <p:nvSpPr>
            <p:cNvPr id="103449" name="CasellaDiTesto 50"/>
            <p:cNvSpPr txBox="1">
              <a:spLocks noChangeArrowheads="1"/>
            </p:cNvSpPr>
            <p:nvPr/>
          </p:nvSpPr>
          <p:spPr bwMode="auto">
            <a:xfrm>
              <a:off x="3642145" y="4590276"/>
              <a:ext cx="54373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2017</a:t>
              </a:r>
            </a:p>
          </p:txBody>
        </p:sp>
        <p:sp>
          <p:nvSpPr>
            <p:cNvPr id="103450" name="CasellaDiTesto 51"/>
            <p:cNvSpPr txBox="1">
              <a:spLocks noChangeArrowheads="1"/>
            </p:cNvSpPr>
            <p:nvPr/>
          </p:nvSpPr>
          <p:spPr bwMode="auto">
            <a:xfrm>
              <a:off x="2568122" y="4597591"/>
              <a:ext cx="54373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2012</a:t>
              </a:r>
            </a:p>
          </p:txBody>
        </p:sp>
        <p:sp>
          <p:nvSpPr>
            <p:cNvPr id="103451" name="CasellaDiTesto 53"/>
            <p:cNvSpPr txBox="1">
              <a:spLocks noChangeArrowheads="1"/>
            </p:cNvSpPr>
            <p:nvPr/>
          </p:nvSpPr>
          <p:spPr bwMode="auto">
            <a:xfrm>
              <a:off x="1484113" y="4590276"/>
              <a:ext cx="54373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2007</a:t>
              </a:r>
            </a:p>
          </p:txBody>
        </p:sp>
        <p:sp>
          <p:nvSpPr>
            <p:cNvPr id="103452" name="CasellaDiTesto 54"/>
            <p:cNvSpPr txBox="1">
              <a:spLocks noChangeArrowheads="1"/>
            </p:cNvSpPr>
            <p:nvPr/>
          </p:nvSpPr>
          <p:spPr bwMode="auto">
            <a:xfrm>
              <a:off x="952873" y="4465367"/>
              <a:ext cx="27443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0</a:t>
              </a:r>
            </a:p>
          </p:txBody>
        </p:sp>
        <p:sp>
          <p:nvSpPr>
            <p:cNvPr id="103453" name="CasellaDiTesto 55"/>
            <p:cNvSpPr txBox="1">
              <a:spLocks noChangeArrowheads="1"/>
            </p:cNvSpPr>
            <p:nvPr/>
          </p:nvSpPr>
          <p:spPr bwMode="auto">
            <a:xfrm>
              <a:off x="659449" y="1995150"/>
              <a:ext cx="56246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1200</a:t>
              </a:r>
            </a:p>
          </p:txBody>
        </p:sp>
        <p:sp>
          <p:nvSpPr>
            <p:cNvPr id="103454" name="CasellaDiTesto 56"/>
            <p:cNvSpPr txBox="1">
              <a:spLocks noChangeArrowheads="1"/>
            </p:cNvSpPr>
            <p:nvPr/>
          </p:nvSpPr>
          <p:spPr bwMode="auto">
            <a:xfrm>
              <a:off x="661623" y="2406853"/>
              <a:ext cx="56246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1000</a:t>
              </a:r>
            </a:p>
          </p:txBody>
        </p:sp>
        <p:sp>
          <p:nvSpPr>
            <p:cNvPr id="103455" name="CasellaDiTesto 57"/>
            <p:cNvSpPr txBox="1">
              <a:spLocks noChangeArrowheads="1"/>
            </p:cNvSpPr>
            <p:nvPr/>
          </p:nvSpPr>
          <p:spPr bwMode="auto">
            <a:xfrm>
              <a:off x="660481" y="2818556"/>
              <a:ext cx="56246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800</a:t>
              </a:r>
            </a:p>
          </p:txBody>
        </p:sp>
        <p:sp>
          <p:nvSpPr>
            <p:cNvPr id="103456" name="CasellaDiTesto 58"/>
            <p:cNvSpPr txBox="1">
              <a:spLocks noChangeArrowheads="1"/>
            </p:cNvSpPr>
            <p:nvPr/>
          </p:nvSpPr>
          <p:spPr bwMode="auto">
            <a:xfrm>
              <a:off x="661623" y="3230259"/>
              <a:ext cx="56246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600</a:t>
              </a:r>
            </a:p>
          </p:txBody>
        </p:sp>
        <p:sp>
          <p:nvSpPr>
            <p:cNvPr id="103457" name="CasellaDiTesto 59"/>
            <p:cNvSpPr txBox="1">
              <a:spLocks noChangeArrowheads="1"/>
            </p:cNvSpPr>
            <p:nvPr/>
          </p:nvSpPr>
          <p:spPr bwMode="auto">
            <a:xfrm>
              <a:off x="661623" y="3641962"/>
              <a:ext cx="56246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400</a:t>
              </a:r>
            </a:p>
          </p:txBody>
        </p:sp>
        <p:sp>
          <p:nvSpPr>
            <p:cNvPr id="103458" name="CasellaDiTesto 60"/>
            <p:cNvSpPr txBox="1">
              <a:spLocks noChangeArrowheads="1"/>
            </p:cNvSpPr>
            <p:nvPr/>
          </p:nvSpPr>
          <p:spPr bwMode="auto">
            <a:xfrm>
              <a:off x="661623" y="4053665"/>
              <a:ext cx="56246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200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4760913" y="3875088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4760913" y="4321175"/>
            <a:ext cx="250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4760913" y="3432175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2"/>
          <p:cNvSpPr>
            <a:spLocks noChangeArrowheads="1"/>
          </p:cNvSpPr>
          <p:nvPr/>
        </p:nvSpPr>
        <p:spPr bwMode="auto">
          <a:xfrm>
            <a:off x="703263" y="304800"/>
            <a:ext cx="80772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500">
                <a:solidFill>
                  <a:srgbClr val="004080"/>
                </a:solidFill>
                <a:latin typeface="Lucida Sans" pitchFamily="34" charset="0"/>
              </a:rPr>
              <a:t>Necessario superare i vincoli del Sistema Paese</a:t>
            </a:r>
          </a:p>
        </p:txBody>
      </p:sp>
      <p:sp>
        <p:nvSpPr>
          <p:cNvPr id="105478" name="Text Box 3"/>
          <p:cNvSpPr txBox="1">
            <a:spLocks noChangeArrowheads="1"/>
          </p:cNvSpPr>
          <p:nvPr/>
        </p:nvSpPr>
        <p:spPr bwMode="auto">
          <a:xfrm>
            <a:off x="3708400" y="6223000"/>
            <a:ext cx="4897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cs typeface="Arial" charset="0"/>
              </a:rPr>
              <a:t>Fonte: Aifa, IMS, Eurostat</a:t>
            </a:r>
          </a:p>
        </p:txBody>
      </p:sp>
      <p:sp>
        <p:nvSpPr>
          <p:cNvPr id="105479" name="Text Box 5"/>
          <p:cNvSpPr txBox="1">
            <a:spLocks noChangeArrowheads="1"/>
          </p:cNvSpPr>
          <p:nvPr/>
        </p:nvSpPr>
        <p:spPr bwMode="auto">
          <a:xfrm>
            <a:off x="717550" y="1260475"/>
            <a:ext cx="4318000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Spesa pubblica farmaceutica procapite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(territoriale e ospedaliera, euro procapite,                           valore a prezzo finale e al netto IVA, 2012)</a:t>
            </a:r>
          </a:p>
        </p:txBody>
      </p:sp>
      <p:sp>
        <p:nvSpPr>
          <p:cNvPr id="105480" name="Text Box 3"/>
          <p:cNvSpPr txBox="1">
            <a:spLocks noChangeArrowheads="1"/>
          </p:cNvSpPr>
          <p:nvPr/>
        </p:nvSpPr>
        <p:spPr bwMode="auto">
          <a:xfrm>
            <a:off x="4943475" y="3816350"/>
            <a:ext cx="3638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73100" eaLnBrk="0" hangingPunct="0">
              <a:buClr>
                <a:srgbClr val="000000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costi spesso più alti</a:t>
            </a:r>
            <a:r>
              <a:rPr lang="it-IT" sz="13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 </a:t>
            </a:r>
            <a:r>
              <a:rPr lang="it-IT" sz="10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(ad es. energia, trasporti, burocrazia, fisco)</a:t>
            </a:r>
          </a:p>
        </p:txBody>
      </p:sp>
      <p:sp>
        <p:nvSpPr>
          <p:cNvPr id="105481" name="Text Box 3"/>
          <p:cNvSpPr txBox="1">
            <a:spLocks noChangeArrowheads="1"/>
          </p:cNvSpPr>
          <p:nvPr/>
        </p:nvSpPr>
        <p:spPr bwMode="auto">
          <a:xfrm>
            <a:off x="4943475" y="4292600"/>
            <a:ext cx="38211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73100" eaLnBrk="0" hangingPunct="0">
              <a:buClr>
                <a:srgbClr val="000000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tempi di pagamento e di accesso                        ai nuovi prodotti più lunghi</a:t>
            </a:r>
          </a:p>
        </p:txBody>
      </p:sp>
      <p:sp>
        <p:nvSpPr>
          <p:cNvPr id="105482" name="Text Box 3"/>
          <p:cNvSpPr txBox="1">
            <a:spLocks noChangeArrowheads="1"/>
          </p:cNvSpPr>
          <p:nvPr/>
        </p:nvSpPr>
        <p:spPr bwMode="auto">
          <a:xfrm>
            <a:off x="4948238" y="3382963"/>
            <a:ext cx="38163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73100" eaLnBrk="0" hangingPunct="0">
              <a:buClr>
                <a:srgbClr val="000000"/>
              </a:buClr>
              <a:buSzPct val="120000"/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prezzi più bassi del 15%</a:t>
            </a:r>
            <a:r>
              <a:rPr lang="it-IT" sz="13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 </a:t>
            </a:r>
            <a:r>
              <a:rPr lang="it-IT" sz="1000">
                <a:solidFill>
                  <a:srgbClr val="004080"/>
                </a:solidFill>
                <a:latin typeface="Lucida Sans" pitchFamily="34" charset="0"/>
                <a:sym typeface="Apex New Book"/>
              </a:rPr>
              <a:t>(fonte Cergas Bocconi)</a:t>
            </a:r>
          </a:p>
        </p:txBody>
      </p:sp>
      <p:pic>
        <p:nvPicPr>
          <p:cNvPr id="10548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438" y="2122488"/>
            <a:ext cx="33845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213" y="2432050"/>
            <a:ext cx="287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213" y="2963863"/>
            <a:ext cx="2873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6" name="Picture 3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213" y="4030663"/>
            <a:ext cx="287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7" name="Picture 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213" y="3497263"/>
            <a:ext cx="287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Picture 3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1213" y="5095875"/>
            <a:ext cx="287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9" name="Picture 4" descr="http://www.acpculturesplus.eu/sites/default/files/imce/logo_ue_bd.jpg">
            <a:hlinkClick r:id="rId11"/>
          </p:cNvPr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1213" y="4562475"/>
            <a:ext cx="2873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90" name="Text Box 25"/>
          <p:cNvSpPr txBox="1">
            <a:spLocks noChangeArrowheads="1"/>
          </p:cNvSpPr>
          <p:nvPr/>
        </p:nvSpPr>
        <p:spPr bwMode="auto">
          <a:xfrm>
            <a:off x="3481388" y="4540250"/>
            <a:ext cx="71913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366</a:t>
            </a:r>
          </a:p>
        </p:txBody>
      </p:sp>
      <p:sp>
        <p:nvSpPr>
          <p:cNvPr id="105491" name="Text Box 25"/>
          <p:cNvSpPr txBox="1">
            <a:spLocks noChangeArrowheads="1"/>
          </p:cNvSpPr>
          <p:nvPr/>
        </p:nvSpPr>
        <p:spPr bwMode="auto">
          <a:xfrm>
            <a:off x="3908425" y="2405063"/>
            <a:ext cx="719138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437</a:t>
            </a:r>
          </a:p>
        </p:txBody>
      </p:sp>
      <p:sp>
        <p:nvSpPr>
          <p:cNvPr id="105492" name="Text Box 25"/>
          <p:cNvSpPr txBox="1">
            <a:spLocks noChangeArrowheads="1"/>
          </p:cNvSpPr>
          <p:nvPr/>
        </p:nvSpPr>
        <p:spPr bwMode="auto">
          <a:xfrm>
            <a:off x="3824288" y="2940050"/>
            <a:ext cx="71913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424</a:t>
            </a:r>
          </a:p>
        </p:txBody>
      </p:sp>
      <p:sp>
        <p:nvSpPr>
          <p:cNvPr id="105493" name="Text Box 25"/>
          <p:cNvSpPr txBox="1">
            <a:spLocks noChangeArrowheads="1"/>
          </p:cNvSpPr>
          <p:nvPr/>
        </p:nvSpPr>
        <p:spPr bwMode="auto">
          <a:xfrm>
            <a:off x="3154363" y="3473450"/>
            <a:ext cx="71913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313</a:t>
            </a:r>
          </a:p>
        </p:txBody>
      </p:sp>
      <p:sp>
        <p:nvSpPr>
          <p:cNvPr id="105494" name="Text Box 25"/>
          <p:cNvSpPr txBox="1">
            <a:spLocks noChangeArrowheads="1"/>
          </p:cNvSpPr>
          <p:nvPr/>
        </p:nvSpPr>
        <p:spPr bwMode="auto">
          <a:xfrm>
            <a:off x="2816225" y="4006850"/>
            <a:ext cx="71913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257</a:t>
            </a:r>
          </a:p>
        </p:txBody>
      </p:sp>
      <p:sp>
        <p:nvSpPr>
          <p:cNvPr id="105495" name="Text Box 25"/>
          <p:cNvSpPr txBox="1">
            <a:spLocks noChangeArrowheads="1"/>
          </p:cNvSpPr>
          <p:nvPr/>
        </p:nvSpPr>
        <p:spPr bwMode="auto">
          <a:xfrm>
            <a:off x="2835275" y="5073650"/>
            <a:ext cx="71913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260</a:t>
            </a:r>
          </a:p>
        </p:txBody>
      </p:sp>
      <p:sp>
        <p:nvSpPr>
          <p:cNvPr id="105496" name="Text Box 25"/>
          <p:cNvSpPr txBox="1">
            <a:spLocks noChangeArrowheads="1"/>
          </p:cNvSpPr>
          <p:nvPr/>
        </p:nvSpPr>
        <p:spPr bwMode="auto">
          <a:xfrm>
            <a:off x="1581150" y="4533900"/>
            <a:ext cx="7191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340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1581150" y="2398713"/>
            <a:ext cx="719138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428</a:t>
            </a:r>
          </a:p>
        </p:txBody>
      </p:sp>
      <p:sp>
        <p:nvSpPr>
          <p:cNvPr id="105498" name="Text Box 25"/>
          <p:cNvSpPr txBox="1">
            <a:spLocks noChangeArrowheads="1"/>
          </p:cNvSpPr>
          <p:nvPr/>
        </p:nvSpPr>
        <p:spPr bwMode="auto">
          <a:xfrm>
            <a:off x="1581150" y="2932113"/>
            <a:ext cx="719138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356</a:t>
            </a:r>
          </a:p>
        </p:txBody>
      </p:sp>
      <p:sp>
        <p:nvSpPr>
          <p:cNvPr id="105499" name="Text Box 25"/>
          <p:cNvSpPr txBox="1">
            <a:spLocks noChangeArrowheads="1"/>
          </p:cNvSpPr>
          <p:nvPr/>
        </p:nvSpPr>
        <p:spPr bwMode="auto">
          <a:xfrm>
            <a:off x="1581150" y="3467100"/>
            <a:ext cx="7191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301</a:t>
            </a:r>
          </a:p>
        </p:txBody>
      </p:sp>
      <p:sp>
        <p:nvSpPr>
          <p:cNvPr id="105500" name="Text Box 25"/>
          <p:cNvSpPr txBox="1">
            <a:spLocks noChangeArrowheads="1"/>
          </p:cNvSpPr>
          <p:nvPr/>
        </p:nvSpPr>
        <p:spPr bwMode="auto">
          <a:xfrm>
            <a:off x="1581150" y="4000500"/>
            <a:ext cx="7191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257</a:t>
            </a:r>
          </a:p>
        </p:txBody>
      </p:sp>
      <p:sp>
        <p:nvSpPr>
          <p:cNvPr id="105501" name="Text Box 25"/>
          <p:cNvSpPr txBox="1">
            <a:spLocks noChangeArrowheads="1"/>
          </p:cNvSpPr>
          <p:nvPr/>
        </p:nvSpPr>
        <p:spPr bwMode="auto">
          <a:xfrm>
            <a:off x="1581150" y="5067300"/>
            <a:ext cx="71913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237</a:t>
            </a:r>
          </a:p>
        </p:txBody>
      </p:sp>
      <p:sp>
        <p:nvSpPr>
          <p:cNvPr id="105502" name="Text Box 25"/>
          <p:cNvSpPr txBox="1">
            <a:spLocks noChangeArrowheads="1"/>
          </p:cNvSpPr>
          <p:nvPr/>
        </p:nvSpPr>
        <p:spPr bwMode="auto">
          <a:xfrm>
            <a:off x="3281363" y="5527675"/>
            <a:ext cx="71913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400</a:t>
            </a:r>
          </a:p>
        </p:txBody>
      </p:sp>
      <p:sp>
        <p:nvSpPr>
          <p:cNvPr id="105503" name="Text Box 25"/>
          <p:cNvSpPr txBox="1">
            <a:spLocks noChangeArrowheads="1"/>
          </p:cNvSpPr>
          <p:nvPr/>
        </p:nvSpPr>
        <p:spPr bwMode="auto">
          <a:xfrm>
            <a:off x="882650" y="5527675"/>
            <a:ext cx="71913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0</a:t>
            </a:r>
          </a:p>
        </p:txBody>
      </p:sp>
      <p:sp>
        <p:nvSpPr>
          <p:cNvPr id="105504" name="Text Box 25"/>
          <p:cNvSpPr txBox="1">
            <a:spLocks noChangeArrowheads="1"/>
          </p:cNvSpPr>
          <p:nvPr/>
        </p:nvSpPr>
        <p:spPr bwMode="auto">
          <a:xfrm>
            <a:off x="1482725" y="5527675"/>
            <a:ext cx="71913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100</a:t>
            </a:r>
          </a:p>
        </p:txBody>
      </p:sp>
      <p:sp>
        <p:nvSpPr>
          <p:cNvPr id="105505" name="Text Box 25"/>
          <p:cNvSpPr txBox="1">
            <a:spLocks noChangeArrowheads="1"/>
          </p:cNvSpPr>
          <p:nvPr/>
        </p:nvSpPr>
        <p:spPr bwMode="auto">
          <a:xfrm>
            <a:off x="2082800" y="5527675"/>
            <a:ext cx="719138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200</a:t>
            </a:r>
          </a:p>
        </p:txBody>
      </p:sp>
      <p:sp>
        <p:nvSpPr>
          <p:cNvPr id="105506" name="Text Box 25"/>
          <p:cNvSpPr txBox="1">
            <a:spLocks noChangeArrowheads="1"/>
          </p:cNvSpPr>
          <p:nvPr/>
        </p:nvSpPr>
        <p:spPr bwMode="auto">
          <a:xfrm>
            <a:off x="2681288" y="5527675"/>
            <a:ext cx="71913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300</a:t>
            </a:r>
          </a:p>
        </p:txBody>
      </p:sp>
      <p:sp>
        <p:nvSpPr>
          <p:cNvPr id="105507" name="Text Box 25"/>
          <p:cNvSpPr txBox="1">
            <a:spLocks noChangeArrowheads="1"/>
          </p:cNvSpPr>
          <p:nvPr/>
        </p:nvSpPr>
        <p:spPr bwMode="auto">
          <a:xfrm>
            <a:off x="3948113" y="5527675"/>
            <a:ext cx="719137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500</a:t>
            </a:r>
          </a:p>
        </p:txBody>
      </p:sp>
      <p:sp>
        <p:nvSpPr>
          <p:cNvPr id="105508" name="Text Box 25"/>
          <p:cNvSpPr txBox="1">
            <a:spLocks noChangeArrowheads="1"/>
          </p:cNvSpPr>
          <p:nvPr/>
        </p:nvSpPr>
        <p:spPr bwMode="auto">
          <a:xfrm>
            <a:off x="1487488" y="2038350"/>
            <a:ext cx="101917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al netto IVA</a:t>
            </a:r>
          </a:p>
        </p:txBody>
      </p:sp>
      <p:cxnSp>
        <p:nvCxnSpPr>
          <p:cNvPr id="105509" name="Connettore 1 85"/>
          <p:cNvCxnSpPr>
            <a:cxnSpLocks noChangeShapeType="1"/>
          </p:cNvCxnSpPr>
          <p:nvPr/>
        </p:nvCxnSpPr>
        <p:spPr bwMode="auto">
          <a:xfrm>
            <a:off x="1614488" y="2255838"/>
            <a:ext cx="792162" cy="0"/>
          </a:xfrm>
          <a:prstGeom prst="line">
            <a:avLst/>
          </a:prstGeom>
          <a:noFill/>
          <a:ln w="9525" algn="ctr">
            <a:solidFill>
              <a:srgbClr val="004080"/>
            </a:solidFill>
            <a:round/>
            <a:headEnd/>
            <a:tailEnd/>
          </a:ln>
        </p:spPr>
      </p:cxnSp>
      <p:cxnSp>
        <p:nvCxnSpPr>
          <p:cNvPr id="105510" name="Connettore 2 87"/>
          <p:cNvCxnSpPr>
            <a:cxnSpLocks noChangeShapeType="1"/>
          </p:cNvCxnSpPr>
          <p:nvPr/>
        </p:nvCxnSpPr>
        <p:spPr bwMode="auto">
          <a:xfrm flipH="1">
            <a:off x="3321050" y="5218113"/>
            <a:ext cx="1439863" cy="0"/>
          </a:xfrm>
          <a:prstGeom prst="straightConnector1">
            <a:avLst/>
          </a:prstGeom>
          <a:noFill/>
          <a:ln w="9525" algn="ctr">
            <a:solidFill>
              <a:srgbClr val="00408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05511" name="Text Box 3"/>
          <p:cNvSpPr txBox="1">
            <a:spLocks noChangeArrowheads="1"/>
          </p:cNvSpPr>
          <p:nvPr/>
        </p:nvSpPr>
        <p:spPr bwMode="auto">
          <a:xfrm>
            <a:off x="4803775" y="5019675"/>
            <a:ext cx="38893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Dalla farmaceutica pubblica livello di eccellenza     al costo di 0,70 € al giorno, meno di un caffè</a:t>
            </a:r>
          </a:p>
        </p:txBody>
      </p:sp>
      <p:sp>
        <p:nvSpPr>
          <p:cNvPr id="105512" name="Text Box 3"/>
          <p:cNvSpPr txBox="1">
            <a:spLocks noChangeArrowheads="1"/>
          </p:cNvSpPr>
          <p:nvPr/>
        </p:nvSpPr>
        <p:spPr bwMode="auto">
          <a:xfrm>
            <a:off x="4718050" y="3033713"/>
            <a:ext cx="4032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superando una situazione che vede:                            </a:t>
            </a:r>
            <a:endParaRPr lang="it-IT" sz="14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05513" name="Text Box 3"/>
          <p:cNvSpPr txBox="1">
            <a:spLocks noChangeArrowheads="1"/>
          </p:cNvSpPr>
          <p:nvPr/>
        </p:nvSpPr>
        <p:spPr bwMode="auto">
          <a:xfrm>
            <a:off x="4718050" y="2543175"/>
            <a:ext cx="3313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2000" b="1">
                <a:solidFill>
                  <a:srgbClr val="FF9900"/>
                </a:solidFill>
                <a:latin typeface="Lucida Sans" pitchFamily="34" charset="0"/>
              </a:rPr>
              <a:t>contesto più favorevole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 </a:t>
            </a:r>
          </a:p>
        </p:txBody>
      </p:sp>
      <p:cxnSp>
        <p:nvCxnSpPr>
          <p:cNvPr id="62" name="Connettore 1 61"/>
          <p:cNvCxnSpPr/>
          <p:nvPr/>
        </p:nvCxnSpPr>
        <p:spPr bwMode="auto">
          <a:xfrm flipH="1">
            <a:off x="4573588" y="2930525"/>
            <a:ext cx="381635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 bwMode="auto">
          <a:xfrm flipH="1" flipV="1">
            <a:off x="4578350" y="2928938"/>
            <a:ext cx="0" cy="1512887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 bwMode="auto">
          <a:xfrm>
            <a:off x="4578350" y="3557588"/>
            <a:ext cx="21590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 bwMode="auto">
          <a:xfrm>
            <a:off x="4587875" y="3998913"/>
            <a:ext cx="21590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 bwMode="auto">
          <a:xfrm>
            <a:off x="4572000" y="4437063"/>
            <a:ext cx="21590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5519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7996238" y="10302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ttore 1 46"/>
          <p:cNvCxnSpPr/>
          <p:nvPr/>
        </p:nvCxnSpPr>
        <p:spPr bwMode="auto">
          <a:xfrm flipH="1" flipV="1">
            <a:off x="8385175" y="1662113"/>
            <a:ext cx="0" cy="1260475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828" t="30141" r="28762" b="50172"/>
          <a:stretch>
            <a:fillRect/>
          </a:stretch>
        </p:blipFill>
        <p:spPr bwMode="auto">
          <a:xfrm rot="10199731">
            <a:off x="6104449" y="951472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22" name="Text Box 3"/>
          <p:cNvSpPr txBox="1">
            <a:spLocks noChangeArrowheads="1"/>
          </p:cNvSpPr>
          <p:nvPr/>
        </p:nvSpPr>
        <p:spPr bwMode="auto">
          <a:xfrm>
            <a:off x="4718050" y="1952625"/>
            <a:ext cx="40322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Per concorrere sui mercati globali,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                                  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serve 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5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3587" t="31855" r="4206" b="15462"/>
          <a:stretch>
            <a:fillRect/>
          </a:stretch>
        </p:blipFill>
        <p:spPr>
          <a:xfrm rot="16200000" flipH="1">
            <a:off x="6037426" y="3296859"/>
            <a:ext cx="2088232" cy="3096344"/>
          </a:xfrm>
        </p:spPr>
      </p:pic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704850" y="304800"/>
            <a:ext cx="838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500">
                <a:solidFill>
                  <a:srgbClr val="004080"/>
                </a:solidFill>
                <a:latin typeface="Lucida Sans" pitchFamily="34" charset="0"/>
              </a:rPr>
              <a:t>All’Italia il “record europeo” di vincoli                              per l’accesso nazionale e regionale ai nuovi farmaci</a:t>
            </a:r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3708400" y="6223000"/>
            <a:ext cx="4897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cs typeface="Arial" charset="0"/>
              </a:rPr>
              <a:t>Fonte: BCG</a:t>
            </a:r>
          </a:p>
        </p:txBody>
      </p:sp>
      <p:sp>
        <p:nvSpPr>
          <p:cNvPr id="6" name="ColumnHeader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74713" y="1560513"/>
            <a:ext cx="2322512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Condizioni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di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accesso</a:t>
            </a:r>
            <a:endParaRPr lang="en-US" sz="1400" b="1" dirty="0">
              <a:solidFill>
                <a:srgbClr val="004080"/>
              </a:solidFill>
              <a:latin typeface="Lucida Sans" pitchFamily="34" charset="0"/>
              <a:cs typeface="Arial" pitchFamily="34" charset="0"/>
            </a:endParaRPr>
          </a:p>
        </p:txBody>
      </p:sp>
      <p:sp>
        <p:nvSpPr>
          <p:cNvPr id="7" name="ColumnHeader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463925" y="1528763"/>
            <a:ext cx="963613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91440" rIns="0" bIns="91440" anchor="b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ColumnHeader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685088" y="1528763"/>
            <a:ext cx="9652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91440" rIns="0" bIns="91440" anchor="b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ColumnHeader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427538" y="1528763"/>
            <a:ext cx="9652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91440" rIns="0" bIns="91440" anchor="b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7529" name="Picture 100" descr="frankreich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6"/>
          <a:srcRect/>
          <a:stretch>
            <a:fillRect/>
          </a:stretch>
        </p:blipFill>
        <p:spPr bwMode="auto">
          <a:xfrm>
            <a:off x="4689475" y="1587500"/>
            <a:ext cx="441325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7530" name="Picture 99" descr="deutschland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7"/>
          <a:srcRect/>
          <a:stretch>
            <a:fillRect/>
          </a:stretch>
        </p:blipFill>
        <p:spPr bwMode="auto">
          <a:xfrm>
            <a:off x="3732213" y="1597025"/>
            <a:ext cx="427037" cy="295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ColumnHeader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602413" y="1528763"/>
            <a:ext cx="96361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91440" rIns="0" bIns="91440" anchor="b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7532" name="Picture 101" descr="grossbritannien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88"/>
          <a:srcRect/>
          <a:stretch>
            <a:fillRect/>
          </a:stretch>
        </p:blipFill>
        <p:spPr bwMode="auto">
          <a:xfrm>
            <a:off x="6869113" y="1600200"/>
            <a:ext cx="428625" cy="29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7533" name="flag_spain" descr="Spanien.png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89"/>
          <a:srcRect/>
          <a:stretch>
            <a:fillRect/>
          </a:stretch>
        </p:blipFill>
        <p:spPr bwMode="auto">
          <a:xfrm>
            <a:off x="7956550" y="1585913"/>
            <a:ext cx="423863" cy="306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ColumnHeader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503863" y="1528763"/>
            <a:ext cx="9652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91440" rIns="0" bIns="91440" anchor="b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7535" name="Picture 102" descr="italie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0"/>
          <a:srcRect/>
          <a:stretch>
            <a:fillRect/>
          </a:stretch>
        </p:blipFill>
        <p:spPr bwMode="auto">
          <a:xfrm>
            <a:off x="5775325" y="1598613"/>
            <a:ext cx="425450" cy="293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7536" name="Text Placeholder 90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808538" y="2106613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37" name="Text Placeholder 90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808538" y="2708275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38" name="Text Placeholder 90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808538" y="3232150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39" name="Text Placeholder 9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808538" y="3756025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40" name="Text Placeholder 90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808538" y="5065713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22" name="Rectangle 129"/>
          <p:cNvSpPr/>
          <p:nvPr>
            <p:custDataLst>
              <p:tags r:id="rId17"/>
            </p:custDataLst>
          </p:nvPr>
        </p:nvSpPr>
        <p:spPr>
          <a:xfrm>
            <a:off x="5470525" y="1495425"/>
            <a:ext cx="1074738" cy="4454525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7542" name="Flowchart: Alternate Process 1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388" y="2382838"/>
            <a:ext cx="795337" cy="1289050"/>
          </a:xfrm>
          <a:prstGeom prst="flowChartAlternateProcess">
            <a:avLst/>
          </a:prstGeom>
          <a:solidFill>
            <a:srgbClr val="004080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Prima del Lancio</a:t>
            </a:r>
          </a:p>
        </p:txBody>
      </p:sp>
      <p:sp>
        <p:nvSpPr>
          <p:cNvPr id="107543" name="Flowchart: Alternate Process 1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66875" y="2646363"/>
            <a:ext cx="1576388" cy="236537"/>
          </a:xfrm>
          <a:prstGeom prst="flowChartAlternateProcess">
            <a:avLst/>
          </a:prstGeom>
          <a:solidFill>
            <a:srgbClr val="004080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Linee Guida Nazionali</a:t>
            </a:r>
          </a:p>
        </p:txBody>
      </p:sp>
      <p:sp>
        <p:nvSpPr>
          <p:cNvPr id="107544" name="Flowchart: Alternate Process 1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66875" y="2908300"/>
            <a:ext cx="1576388" cy="236538"/>
          </a:xfrm>
          <a:prstGeom prst="flowChartAlternateProcess">
            <a:avLst/>
          </a:prstGeom>
          <a:solidFill>
            <a:srgbClr val="004080"/>
          </a:solidFill>
          <a:ln w="9525" algn="ctr">
            <a:noFill/>
            <a:miter lim="800000"/>
            <a:headEnd/>
            <a:tailEnd/>
          </a:ln>
        </p:spPr>
        <p:txBody>
          <a:bodyPr lIns="0" tIns="30325" rIns="0" bIns="30325" anchor="ctr"/>
          <a:lstStyle/>
          <a:p>
            <a:pPr algn="ctr">
              <a:lnSpc>
                <a:spcPct val="80000"/>
              </a:lnSpc>
            </a:pPr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Accordi di </a:t>
            </a:r>
            <a:r>
              <a:rPr lang="en-US" sz="900" i="1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Risk Sharing</a:t>
            </a:r>
          </a:p>
        </p:txBody>
      </p:sp>
      <p:sp>
        <p:nvSpPr>
          <p:cNvPr id="107545" name="Flowchart: Alternate Process 13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66875" y="2382838"/>
            <a:ext cx="1576388" cy="234950"/>
          </a:xfrm>
          <a:prstGeom prst="flowChartAlternateProcess">
            <a:avLst/>
          </a:prstGeom>
          <a:solidFill>
            <a:srgbClr val="004080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Def. Prezzi e Rimborsi (HTA)</a:t>
            </a:r>
          </a:p>
        </p:txBody>
      </p:sp>
      <p:sp>
        <p:nvSpPr>
          <p:cNvPr id="107546" name="Flowchart: Alternate Process 1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66875" y="3435350"/>
            <a:ext cx="1576388" cy="236538"/>
          </a:xfrm>
          <a:prstGeom prst="flowChartAlternateProcess">
            <a:avLst/>
          </a:prstGeom>
          <a:solidFill>
            <a:srgbClr val="004080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Linee Guida Regionali</a:t>
            </a:r>
          </a:p>
        </p:txBody>
      </p:sp>
      <p:sp>
        <p:nvSpPr>
          <p:cNvPr id="107547" name="Flowchart: Alternate Process 13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66875" y="3171825"/>
            <a:ext cx="1576388" cy="236538"/>
          </a:xfrm>
          <a:prstGeom prst="flowChartAlternateProcess">
            <a:avLst/>
          </a:prstGeom>
          <a:solidFill>
            <a:srgbClr val="004080"/>
          </a:solidFill>
          <a:ln w="9525" algn="ctr">
            <a:noFill/>
            <a:miter lim="800000"/>
            <a:headEnd/>
            <a:tailEnd/>
          </a:ln>
        </p:spPr>
        <p:txBody>
          <a:bodyPr lIns="0" tIns="30325" rIns="0" bIns="30325" anchor="ctr"/>
          <a:lstStyle/>
          <a:p>
            <a:pPr algn="ctr">
              <a:lnSpc>
                <a:spcPct val="80000"/>
              </a:lnSpc>
            </a:pPr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Immissione nel PTO</a:t>
            </a:r>
          </a:p>
        </p:txBody>
      </p:sp>
      <p:sp>
        <p:nvSpPr>
          <p:cNvPr id="107548" name="Flowchart: Alternate Process 1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66875" y="3962400"/>
            <a:ext cx="1576388" cy="234950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Monitoraggio Web</a:t>
            </a:r>
          </a:p>
        </p:txBody>
      </p:sp>
      <p:sp>
        <p:nvSpPr>
          <p:cNvPr id="107549" name="Flowchart: Alternate Process 1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66875" y="4752975"/>
            <a:ext cx="1576388" cy="234950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Tetto di Spesa per Prodotto</a:t>
            </a:r>
          </a:p>
        </p:txBody>
      </p:sp>
      <p:sp>
        <p:nvSpPr>
          <p:cNvPr id="107550" name="Flowchart: Alternate Process 13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66875" y="4489450"/>
            <a:ext cx="1576388" cy="234950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Tetto di Spesa per Categoria</a:t>
            </a:r>
          </a:p>
        </p:txBody>
      </p:sp>
      <p:sp>
        <p:nvSpPr>
          <p:cNvPr id="107551" name="Flowchart: Alternate Process 14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66875" y="5280025"/>
            <a:ext cx="1576388" cy="234950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Registri di Prodotto</a:t>
            </a:r>
          </a:p>
        </p:txBody>
      </p:sp>
      <p:sp>
        <p:nvSpPr>
          <p:cNvPr id="107552" name="Flowchart: Alternate Process 14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4388" y="2039938"/>
            <a:ext cx="2428875" cy="309562"/>
          </a:xfrm>
          <a:prstGeom prst="flowChartAlternateProcess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Tetto di Spesa Nazionale</a:t>
            </a:r>
          </a:p>
        </p:txBody>
      </p:sp>
      <p:sp>
        <p:nvSpPr>
          <p:cNvPr id="107553" name="Flowchart: Alternate Process 17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4388" y="3698875"/>
            <a:ext cx="795337" cy="2079625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Dopo il Lancio</a:t>
            </a:r>
          </a:p>
        </p:txBody>
      </p:sp>
      <p:sp>
        <p:nvSpPr>
          <p:cNvPr id="107554" name="Flowchart: Alternate Process 18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66875" y="5016500"/>
            <a:ext cx="1576388" cy="236538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Budget Ospedaliero</a:t>
            </a:r>
          </a:p>
        </p:txBody>
      </p:sp>
      <p:sp>
        <p:nvSpPr>
          <p:cNvPr id="107555" name="Flowchart: Alternate Process 19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66875" y="3698875"/>
            <a:ext cx="1576388" cy="236538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Prescrizione medica</a:t>
            </a:r>
          </a:p>
        </p:txBody>
      </p:sp>
      <p:sp>
        <p:nvSpPr>
          <p:cNvPr id="107556" name="Flowchart: Alternate Process 19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66875" y="5543550"/>
            <a:ext cx="1576388" cy="234950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Quote farmaci </a:t>
            </a:r>
            <a:r>
              <a:rPr lang="en-US" sz="900" i="1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Me-too</a:t>
            </a:r>
          </a:p>
        </p:txBody>
      </p:sp>
      <p:sp>
        <p:nvSpPr>
          <p:cNvPr id="107557" name="Flowchart: Alternate Process 19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66875" y="4225925"/>
            <a:ext cx="1576388" cy="234950"/>
          </a:xfrm>
          <a:prstGeom prst="flowChartAlternateProcess">
            <a:avLst/>
          </a:prstGeom>
          <a:solidFill>
            <a:srgbClr val="4F81BD"/>
          </a:solidFill>
          <a:ln w="9525" algn="ctr">
            <a:noFill/>
            <a:miter lim="800000"/>
            <a:headEnd/>
            <a:tailEnd/>
          </a:ln>
        </p:spPr>
        <p:txBody>
          <a:bodyPr lIns="30325" tIns="30325" rIns="30325" bIns="30325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Quote farmaci </a:t>
            </a:r>
            <a:r>
              <a:rPr lang="en-US" sz="900" i="1">
                <a:solidFill>
                  <a:srgbClr val="FFFFFF"/>
                </a:solidFill>
                <a:latin typeface="Lucida Sans" pitchFamily="34" charset="0"/>
                <a:cs typeface="Arial" charset="0"/>
              </a:rPr>
              <a:t>Me-too</a:t>
            </a:r>
          </a:p>
        </p:txBody>
      </p:sp>
      <p:sp>
        <p:nvSpPr>
          <p:cNvPr id="107558" name="Text Placeholder 90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808538" y="2446338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59" name="Text Placeholder 90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908675" y="2106613"/>
            <a:ext cx="2047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0" name="Text Placeholder 90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908675" y="2708275"/>
            <a:ext cx="204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1" name="Text Placeholder 90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5908675" y="2970213"/>
            <a:ext cx="2047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2" name="Text Placeholder 90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908675" y="3232150"/>
            <a:ext cx="204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3" name="Text Placeholder 90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908675" y="3494088"/>
            <a:ext cx="2047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4" name="Text Placeholder 90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908675" y="3756025"/>
            <a:ext cx="204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5" name="Text Placeholder 90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908675" y="4017963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6" name="Text Placeholder 90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908675" y="4541838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7" name="Text Placeholder 90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08675" y="4803775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8" name="Text Placeholder 90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908675" y="5065713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69" name="Text Placeholder 90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908675" y="2446338"/>
            <a:ext cx="2047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0" name="Text Placeholder 90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908675" y="5327650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1" name="Text Placeholder 90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981825" y="2708275"/>
            <a:ext cx="20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2" name="Text Placeholder 90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981825" y="2970213"/>
            <a:ext cx="203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3" name="Text Placeholder 90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981825" y="3756025"/>
            <a:ext cx="20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4" name="Text Placeholder 90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6981825" y="5065713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5" name="Text Placeholder 90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981825" y="2446338"/>
            <a:ext cx="203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6" name="Text Placeholder 90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981825" y="5327650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7" name="Text Placeholder 90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066088" y="2708275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8" name="Text Placeholder 90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66088" y="3494088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79" name="Text Placeholder 90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066088" y="3756025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0" name="Text Placeholder 90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066088" y="5065713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1" name="Text Placeholder 90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066088" y="2446338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2" name="Text Placeholder 90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3844925" y="2708275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3" name="Text Placeholder 90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844925" y="3756025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4" name="Text Placeholder 90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3844925" y="5065713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5" name="Text Placeholder 90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844925" y="2446338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6" name="Text Placeholder 90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844925" y="5589588"/>
            <a:ext cx="201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7" name="Text Placeholder 90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4794250" y="2940050"/>
            <a:ext cx="23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200">
                <a:solidFill>
                  <a:srgbClr val="8AC6CD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8" name="Text Placeholder 90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829050" y="2940050"/>
            <a:ext cx="233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200">
                <a:solidFill>
                  <a:srgbClr val="8AC6CD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89" name="Text Placeholder 90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051800" y="2940050"/>
            <a:ext cx="23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200">
                <a:solidFill>
                  <a:srgbClr val="8AC6CD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90" name="Text Placeholder 90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8051800" y="5327650"/>
            <a:ext cx="23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2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91" name="Text Placeholder 90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3829050" y="5289550"/>
            <a:ext cx="233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2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592" name="bracket"/>
          <p:cNvSpPr>
            <a:spLocks/>
          </p:cNvSpPr>
          <p:nvPr>
            <p:custDataLst>
              <p:tags r:id="rId68"/>
            </p:custDataLst>
          </p:nvPr>
        </p:nvSpPr>
        <p:spPr bwMode="gray">
          <a:xfrm flipH="1">
            <a:off x="3275013" y="2374900"/>
            <a:ext cx="74612" cy="747713"/>
          </a:xfrm>
          <a:prstGeom prst="leftBrace">
            <a:avLst>
              <a:gd name="adj1" fmla="val 32384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004080"/>
              </a:solidFill>
              <a:latin typeface="Lucida Sans" pitchFamily="34" charset="0"/>
              <a:cs typeface="Arial" charset="0"/>
            </a:endParaRPr>
          </a:p>
        </p:txBody>
      </p:sp>
      <p:sp>
        <p:nvSpPr>
          <p:cNvPr id="107593" name="bracket"/>
          <p:cNvSpPr>
            <a:spLocks/>
          </p:cNvSpPr>
          <p:nvPr>
            <p:custDataLst>
              <p:tags r:id="rId69"/>
            </p:custDataLst>
          </p:nvPr>
        </p:nvSpPr>
        <p:spPr bwMode="gray">
          <a:xfrm flipH="1">
            <a:off x="3275013" y="3159125"/>
            <a:ext cx="74612" cy="511175"/>
          </a:xfrm>
          <a:prstGeom prst="leftBrace">
            <a:avLst>
              <a:gd name="adj1" fmla="val 32384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004080"/>
              </a:solidFill>
              <a:latin typeface="Lucida Sans" pitchFamily="34" charset="0"/>
              <a:cs typeface="Arial" charset="0"/>
            </a:endParaRPr>
          </a:p>
        </p:txBody>
      </p:sp>
      <p:sp>
        <p:nvSpPr>
          <p:cNvPr id="107594" name="bracket"/>
          <p:cNvSpPr>
            <a:spLocks/>
          </p:cNvSpPr>
          <p:nvPr>
            <p:custDataLst>
              <p:tags r:id="rId70"/>
            </p:custDataLst>
          </p:nvPr>
        </p:nvSpPr>
        <p:spPr bwMode="gray">
          <a:xfrm flipH="1">
            <a:off x="3275013" y="3703638"/>
            <a:ext cx="74612" cy="1292225"/>
          </a:xfrm>
          <a:prstGeom prst="leftBrace">
            <a:avLst>
              <a:gd name="adj1" fmla="val 3239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004080"/>
              </a:solidFill>
              <a:latin typeface="Lucida Sans" pitchFamily="34" charset="0"/>
              <a:cs typeface="Arial" charset="0"/>
            </a:endParaRPr>
          </a:p>
        </p:txBody>
      </p:sp>
      <p:sp>
        <p:nvSpPr>
          <p:cNvPr id="107595" name="bracket"/>
          <p:cNvSpPr>
            <a:spLocks/>
          </p:cNvSpPr>
          <p:nvPr>
            <p:custDataLst>
              <p:tags r:id="rId71"/>
            </p:custDataLst>
          </p:nvPr>
        </p:nvSpPr>
        <p:spPr bwMode="gray">
          <a:xfrm flipH="1">
            <a:off x="3275013" y="5030788"/>
            <a:ext cx="74612" cy="747712"/>
          </a:xfrm>
          <a:prstGeom prst="leftBrace">
            <a:avLst>
              <a:gd name="adj1" fmla="val 32384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sz="1400" b="1">
              <a:solidFill>
                <a:srgbClr val="004080"/>
              </a:solidFill>
              <a:latin typeface="Lucida Sans" pitchFamily="34" charset="0"/>
              <a:cs typeface="Arial" charset="0"/>
            </a:endParaRPr>
          </a:p>
        </p:txBody>
      </p:sp>
      <p:sp>
        <p:nvSpPr>
          <p:cNvPr id="107596" name="TextBox 26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 rot="-5400000">
            <a:off x="2943225" y="3278188"/>
            <a:ext cx="9477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algn="ctr"/>
            <a:r>
              <a:rPr lang="en-US" sz="900" i="1">
                <a:solidFill>
                  <a:srgbClr val="004080"/>
                </a:solidFill>
                <a:latin typeface="Lucida Sans" pitchFamily="34" charset="0"/>
                <a:cs typeface="Arial" charset="0"/>
              </a:rPr>
              <a:t>Regionale</a:t>
            </a:r>
          </a:p>
        </p:txBody>
      </p:sp>
      <p:sp>
        <p:nvSpPr>
          <p:cNvPr id="107597" name="TextBox 26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 rot="-5400000">
            <a:off x="2944019" y="4214019"/>
            <a:ext cx="946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algn="ctr"/>
            <a:r>
              <a:rPr lang="en-US" sz="900" i="1">
                <a:solidFill>
                  <a:srgbClr val="004080"/>
                </a:solidFill>
                <a:latin typeface="Lucida Sans" pitchFamily="34" charset="0"/>
                <a:cs typeface="Arial" charset="0"/>
              </a:rPr>
              <a:t>Nazionale</a:t>
            </a:r>
          </a:p>
        </p:txBody>
      </p:sp>
      <p:sp>
        <p:nvSpPr>
          <p:cNvPr id="107598" name="TextBox 26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 rot="-5400000">
            <a:off x="2944019" y="2607469"/>
            <a:ext cx="946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algn="ctr"/>
            <a:r>
              <a:rPr lang="en-US" sz="900" i="1">
                <a:solidFill>
                  <a:srgbClr val="004080"/>
                </a:solidFill>
                <a:latin typeface="Lucida Sans" pitchFamily="34" charset="0"/>
                <a:cs typeface="Arial" charset="0"/>
              </a:rPr>
              <a:t>Nazionale</a:t>
            </a:r>
          </a:p>
        </p:txBody>
      </p:sp>
      <p:sp>
        <p:nvSpPr>
          <p:cNvPr id="107599" name="TextBox 26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 rot="-5400000">
            <a:off x="2944019" y="5263356"/>
            <a:ext cx="946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/>
          <a:lstStyle/>
          <a:p>
            <a:pPr algn="ctr"/>
            <a:r>
              <a:rPr lang="en-US" sz="900" i="1">
                <a:solidFill>
                  <a:srgbClr val="004080"/>
                </a:solidFill>
                <a:latin typeface="Lucida Sans" pitchFamily="34" charset="0"/>
                <a:cs typeface="Arial" charset="0"/>
              </a:rPr>
              <a:t>Regionale</a:t>
            </a:r>
          </a:p>
        </p:txBody>
      </p:sp>
      <p:sp>
        <p:nvSpPr>
          <p:cNvPr id="107600" name="Text Placeholder 90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4794250" y="4237038"/>
            <a:ext cx="23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200">
                <a:solidFill>
                  <a:srgbClr val="8AC6CD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601" name="Text Placeholder 90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4808538" y="4524375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602" name="Text Placeholder 90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4427538" y="6027738"/>
            <a:ext cx="146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rgbClr val="004080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107603" name="Text Placeholder 90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6440488" y="6027738"/>
            <a:ext cx="144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>
                <a:solidFill>
                  <a:srgbClr val="8AC6CD"/>
                </a:solidFill>
                <a:latin typeface="Wingdings" pitchFamily="2" charset="2"/>
                <a:sym typeface="Wingdings" pitchFamily="2" charset="2"/>
              </a:rPr>
              <a:t>ü</a:t>
            </a:r>
          </a:p>
        </p:txBody>
      </p:sp>
      <p:sp>
        <p:nvSpPr>
          <p:cNvPr id="87" name="Rectangle 98"/>
          <p:cNvSpPr/>
          <p:nvPr>
            <p:custDataLst>
              <p:tags r:id="rId80"/>
            </p:custDataLst>
          </p:nvPr>
        </p:nvSpPr>
        <p:spPr>
          <a:xfrm>
            <a:off x="4610100" y="5943600"/>
            <a:ext cx="1954213" cy="29845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anchor="ctr"/>
          <a:lstStyle/>
          <a:p>
            <a:pPr>
              <a:defRPr/>
            </a:pP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Condizioni</a:t>
            </a:r>
            <a:r>
              <a:rPr lang="en-US" sz="800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</a:t>
            </a: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applicate</a:t>
            </a:r>
            <a:r>
              <a:rPr lang="en-US" sz="800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</a:t>
            </a:r>
            <a:r>
              <a:rPr lang="en-US" sz="800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in </a:t>
            </a: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generale</a:t>
            </a:r>
            <a:endParaRPr lang="en-US" sz="800" dirty="0">
              <a:solidFill>
                <a:srgbClr val="004080"/>
              </a:solidFill>
              <a:latin typeface="Lucida Sans" pitchFamily="34" charset="0"/>
              <a:cs typeface="Arial" pitchFamily="34" charset="0"/>
            </a:endParaRPr>
          </a:p>
        </p:txBody>
      </p:sp>
      <p:sp>
        <p:nvSpPr>
          <p:cNvPr id="88" name="Rectangle 99"/>
          <p:cNvSpPr/>
          <p:nvPr>
            <p:custDataLst>
              <p:tags r:id="rId81"/>
            </p:custDataLst>
          </p:nvPr>
        </p:nvSpPr>
        <p:spPr>
          <a:xfrm>
            <a:off x="6599238" y="5943600"/>
            <a:ext cx="2160587" cy="29845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anchor="ctr"/>
          <a:lstStyle/>
          <a:p>
            <a:pPr>
              <a:defRPr/>
            </a:pP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Condizioni</a:t>
            </a:r>
            <a:r>
              <a:rPr lang="en-US" sz="800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</a:t>
            </a: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applicate</a:t>
            </a:r>
            <a:r>
              <a:rPr lang="en-US" sz="800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solo in </a:t>
            </a: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casi</a:t>
            </a:r>
            <a:r>
              <a:rPr lang="en-US" sz="800" dirty="0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 </a:t>
            </a:r>
            <a:r>
              <a:rPr lang="en-US" sz="800" dirty="0" err="1">
                <a:solidFill>
                  <a:srgbClr val="004080"/>
                </a:solidFill>
                <a:latin typeface="Lucida Sans" pitchFamily="34" charset="0"/>
                <a:cs typeface="Arial" pitchFamily="34" charset="0"/>
              </a:rPr>
              <a:t>specifici</a:t>
            </a:r>
            <a:endParaRPr lang="en-US" sz="800" dirty="0">
              <a:solidFill>
                <a:srgbClr val="004080"/>
              </a:solidFill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828" t="30141" r="28762" b="50172"/>
          <a:stretch>
            <a:fillRect/>
          </a:stretch>
        </p:blipFill>
        <p:spPr bwMode="auto">
          <a:xfrm rot="13120753">
            <a:off x="5676148" y="683226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7654925" y="531336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693738" y="304800"/>
            <a:ext cx="8077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Mantenere e sviluppare il </a:t>
            </a:r>
            <a:r>
              <a:rPr lang="it-IT" sz="2600">
                <a:solidFill>
                  <a:srgbClr val="004080"/>
                </a:solidFill>
                <a:latin typeface="Lucida Sans" pitchFamily="34" charset="0"/>
                <a:sym typeface="Apex New Medium"/>
              </a:rPr>
              <a:t>valore industriale                </a:t>
            </a: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della farmaceutica in Italia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03225" y="3941763"/>
            <a:ext cx="1152525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Totale Industria manifatturiera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554038" y="3040063"/>
            <a:ext cx="1008062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Altri settori industriali  hi-tech</a:t>
            </a:r>
          </a:p>
        </p:txBody>
      </p:sp>
      <p:sp>
        <p:nvSpPr>
          <p:cNvPr id="109575" name="Text Box 5"/>
          <p:cNvSpPr txBox="1">
            <a:spLocks noChangeArrowheads="1"/>
          </p:cNvSpPr>
          <p:nvPr/>
        </p:nvSpPr>
        <p:spPr bwMode="auto">
          <a:xfrm>
            <a:off x="407988" y="2195513"/>
            <a:ext cx="11525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Industria farmaceutica</a:t>
            </a:r>
          </a:p>
        </p:txBody>
      </p:sp>
      <p:grpSp>
        <p:nvGrpSpPr>
          <p:cNvPr id="109576" name="Gruppo 66"/>
          <p:cNvGrpSpPr>
            <a:grpSpLocks/>
          </p:cNvGrpSpPr>
          <p:nvPr/>
        </p:nvGrpSpPr>
        <p:grpSpPr bwMode="auto">
          <a:xfrm>
            <a:off x="1103313" y="1822450"/>
            <a:ext cx="2382837" cy="3054350"/>
            <a:chOff x="1461095" y="1715769"/>
            <a:chExt cx="2381300" cy="3435582"/>
          </a:xfrm>
        </p:grpSpPr>
        <p:pic>
          <p:nvPicPr>
            <p:cNvPr id="109609" name="Picture 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35696" y="1715769"/>
              <a:ext cx="18000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610" name="Text Box 5"/>
            <p:cNvSpPr txBox="1">
              <a:spLocks noChangeArrowheads="1"/>
            </p:cNvSpPr>
            <p:nvPr/>
          </p:nvSpPr>
          <p:spPr bwMode="auto">
            <a:xfrm>
              <a:off x="1936279" y="3208738"/>
              <a:ext cx="1149350" cy="31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72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611" name="Text Box 5"/>
            <p:cNvSpPr txBox="1">
              <a:spLocks noChangeArrowheads="1"/>
            </p:cNvSpPr>
            <p:nvPr/>
          </p:nvSpPr>
          <p:spPr bwMode="auto">
            <a:xfrm>
              <a:off x="1461095" y="4242573"/>
              <a:ext cx="1439863" cy="31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61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612" name="Text Box 5"/>
            <p:cNvSpPr txBox="1">
              <a:spLocks noChangeArrowheads="1"/>
            </p:cNvSpPr>
            <p:nvPr/>
          </p:nvSpPr>
          <p:spPr bwMode="auto">
            <a:xfrm>
              <a:off x="2379216" y="2213932"/>
              <a:ext cx="1149350" cy="31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100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613" name="Text Box 5"/>
            <p:cNvSpPr txBox="1">
              <a:spLocks noChangeArrowheads="1"/>
            </p:cNvSpPr>
            <p:nvPr/>
          </p:nvSpPr>
          <p:spPr bwMode="auto">
            <a:xfrm>
              <a:off x="1621507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0</a:t>
              </a:r>
            </a:p>
          </p:txBody>
        </p:sp>
        <p:sp>
          <p:nvSpPr>
            <p:cNvPr id="109614" name="Text Box 5"/>
            <p:cNvSpPr txBox="1">
              <a:spLocks noChangeArrowheads="1"/>
            </p:cNvSpPr>
            <p:nvPr/>
          </p:nvSpPr>
          <p:spPr bwMode="auto">
            <a:xfrm>
              <a:off x="1947257" y="4926360"/>
              <a:ext cx="592137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20</a:t>
              </a:r>
            </a:p>
          </p:txBody>
        </p:sp>
        <p:sp>
          <p:nvSpPr>
            <p:cNvPr id="109615" name="Text Box 5"/>
            <p:cNvSpPr txBox="1">
              <a:spLocks noChangeArrowheads="1"/>
            </p:cNvSpPr>
            <p:nvPr/>
          </p:nvSpPr>
          <p:spPr bwMode="auto">
            <a:xfrm>
              <a:off x="2273006" y="4926360"/>
              <a:ext cx="592137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40</a:t>
              </a:r>
            </a:p>
          </p:txBody>
        </p:sp>
        <p:sp>
          <p:nvSpPr>
            <p:cNvPr id="109616" name="Text Box 5"/>
            <p:cNvSpPr txBox="1">
              <a:spLocks noChangeArrowheads="1"/>
            </p:cNvSpPr>
            <p:nvPr/>
          </p:nvSpPr>
          <p:spPr bwMode="auto">
            <a:xfrm>
              <a:off x="2598755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60</a:t>
              </a:r>
            </a:p>
          </p:txBody>
        </p:sp>
        <p:sp>
          <p:nvSpPr>
            <p:cNvPr id="109617" name="Text Box 5"/>
            <p:cNvSpPr txBox="1">
              <a:spLocks noChangeArrowheads="1"/>
            </p:cNvSpPr>
            <p:nvPr/>
          </p:nvSpPr>
          <p:spPr bwMode="auto">
            <a:xfrm>
              <a:off x="2924505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80</a:t>
              </a:r>
            </a:p>
          </p:txBody>
        </p:sp>
        <p:sp>
          <p:nvSpPr>
            <p:cNvPr id="109618" name="Text Box 5"/>
            <p:cNvSpPr txBox="1">
              <a:spLocks noChangeArrowheads="1"/>
            </p:cNvSpPr>
            <p:nvPr/>
          </p:nvSpPr>
          <p:spPr bwMode="auto">
            <a:xfrm>
              <a:off x="3250257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100</a:t>
              </a:r>
            </a:p>
          </p:txBody>
        </p:sp>
      </p:grpSp>
      <p:grpSp>
        <p:nvGrpSpPr>
          <p:cNvPr id="109577" name="Gruppo 65"/>
          <p:cNvGrpSpPr>
            <a:grpSpLocks/>
          </p:cNvGrpSpPr>
          <p:nvPr/>
        </p:nvGrpSpPr>
        <p:grpSpPr bwMode="auto">
          <a:xfrm>
            <a:off x="3135313" y="1822450"/>
            <a:ext cx="2312987" cy="3054350"/>
            <a:chOff x="3870970" y="1715769"/>
            <a:chExt cx="2313781" cy="3435582"/>
          </a:xfrm>
        </p:grpSpPr>
        <p:pic>
          <p:nvPicPr>
            <p:cNvPr id="109599" name="Picture 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76056" y="1715769"/>
              <a:ext cx="18000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600" name="Text Box 5"/>
            <p:cNvSpPr txBox="1">
              <a:spLocks noChangeArrowheads="1"/>
            </p:cNvSpPr>
            <p:nvPr/>
          </p:nvSpPr>
          <p:spPr bwMode="auto">
            <a:xfrm>
              <a:off x="3870970" y="3211219"/>
              <a:ext cx="1149350" cy="31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47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601" name="Text Box 5"/>
            <p:cNvSpPr txBox="1">
              <a:spLocks noChangeArrowheads="1"/>
            </p:cNvSpPr>
            <p:nvPr/>
          </p:nvSpPr>
          <p:spPr bwMode="auto">
            <a:xfrm>
              <a:off x="4211960" y="4245054"/>
              <a:ext cx="657597" cy="31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38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602" name="Text Box 5"/>
            <p:cNvSpPr txBox="1">
              <a:spLocks noChangeArrowheads="1"/>
            </p:cNvSpPr>
            <p:nvPr/>
          </p:nvSpPr>
          <p:spPr bwMode="auto">
            <a:xfrm>
              <a:off x="4718794" y="2216413"/>
              <a:ext cx="1149350" cy="31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100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603" name="Text Box 5"/>
            <p:cNvSpPr txBox="1">
              <a:spLocks noChangeArrowheads="1"/>
            </p:cNvSpPr>
            <p:nvPr/>
          </p:nvSpPr>
          <p:spPr bwMode="auto">
            <a:xfrm>
              <a:off x="3963863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0</a:t>
              </a:r>
            </a:p>
          </p:txBody>
        </p:sp>
        <p:sp>
          <p:nvSpPr>
            <p:cNvPr id="109604" name="Text Box 5"/>
            <p:cNvSpPr txBox="1">
              <a:spLocks noChangeArrowheads="1"/>
            </p:cNvSpPr>
            <p:nvPr/>
          </p:nvSpPr>
          <p:spPr bwMode="auto">
            <a:xfrm>
              <a:off x="4289613" y="4926360"/>
              <a:ext cx="592137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20</a:t>
              </a:r>
            </a:p>
          </p:txBody>
        </p:sp>
        <p:sp>
          <p:nvSpPr>
            <p:cNvPr id="109605" name="Text Box 5"/>
            <p:cNvSpPr txBox="1">
              <a:spLocks noChangeArrowheads="1"/>
            </p:cNvSpPr>
            <p:nvPr/>
          </p:nvSpPr>
          <p:spPr bwMode="auto">
            <a:xfrm>
              <a:off x="4615362" y="4926360"/>
              <a:ext cx="592137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40</a:t>
              </a:r>
            </a:p>
          </p:txBody>
        </p:sp>
        <p:sp>
          <p:nvSpPr>
            <p:cNvPr id="109606" name="Text Box 5"/>
            <p:cNvSpPr txBox="1">
              <a:spLocks noChangeArrowheads="1"/>
            </p:cNvSpPr>
            <p:nvPr/>
          </p:nvSpPr>
          <p:spPr bwMode="auto">
            <a:xfrm>
              <a:off x="4941111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60</a:t>
              </a:r>
            </a:p>
          </p:txBody>
        </p:sp>
        <p:sp>
          <p:nvSpPr>
            <p:cNvPr id="109607" name="Text Box 5"/>
            <p:cNvSpPr txBox="1">
              <a:spLocks noChangeArrowheads="1"/>
            </p:cNvSpPr>
            <p:nvPr/>
          </p:nvSpPr>
          <p:spPr bwMode="auto">
            <a:xfrm>
              <a:off x="5266861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80</a:t>
              </a:r>
            </a:p>
          </p:txBody>
        </p:sp>
        <p:sp>
          <p:nvSpPr>
            <p:cNvPr id="109608" name="Text Box 5"/>
            <p:cNvSpPr txBox="1">
              <a:spLocks noChangeArrowheads="1"/>
            </p:cNvSpPr>
            <p:nvPr/>
          </p:nvSpPr>
          <p:spPr bwMode="auto">
            <a:xfrm>
              <a:off x="5592613" y="4926360"/>
              <a:ext cx="592138" cy="224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100</a:t>
              </a:r>
            </a:p>
          </p:txBody>
        </p:sp>
      </p:grpSp>
      <p:sp>
        <p:nvSpPr>
          <p:cNvPr id="109578" name="Text Box 5"/>
          <p:cNvSpPr txBox="1">
            <a:spLocks noChangeArrowheads="1"/>
          </p:cNvSpPr>
          <p:nvPr/>
        </p:nvSpPr>
        <p:spPr bwMode="auto">
          <a:xfrm>
            <a:off x="1439863" y="1547813"/>
            <a:ext cx="1387475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Competitività</a:t>
            </a:r>
            <a:endParaRPr lang="it-IT" sz="12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09579" name="Text Box 5"/>
          <p:cNvSpPr txBox="1">
            <a:spLocks noChangeArrowheads="1"/>
          </p:cNvSpPr>
          <p:nvPr/>
        </p:nvSpPr>
        <p:spPr bwMode="auto">
          <a:xfrm>
            <a:off x="3409950" y="1547813"/>
            <a:ext cx="1150938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Produttività</a:t>
            </a:r>
            <a:endParaRPr lang="it-IT" sz="12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09580" name="Text Box 5"/>
          <p:cNvSpPr txBox="1">
            <a:spLocks noChangeArrowheads="1"/>
          </p:cNvSpPr>
          <p:nvPr/>
        </p:nvSpPr>
        <p:spPr bwMode="auto">
          <a:xfrm>
            <a:off x="5383213" y="1547813"/>
            <a:ext cx="1314450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Intensità R&amp;S</a:t>
            </a:r>
            <a:endParaRPr lang="it-IT" sz="12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09581" name="Rectangle 6"/>
          <p:cNvSpPr>
            <a:spLocks noChangeArrowheads="1"/>
          </p:cNvSpPr>
          <p:nvPr/>
        </p:nvSpPr>
        <p:spPr bwMode="auto">
          <a:xfrm>
            <a:off x="750888" y="5137150"/>
            <a:ext cx="7632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Innovazione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, 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competitività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, 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produttività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 e 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R&amp;S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                                                           elementi vincenti dell’industria farmaceutica per la crescita:</a:t>
            </a:r>
          </a:p>
        </p:txBody>
      </p:sp>
      <p:sp>
        <p:nvSpPr>
          <p:cNvPr id="109582" name="Rectangle 53"/>
          <p:cNvSpPr>
            <a:spLocks noChangeArrowheads="1"/>
          </p:cNvSpPr>
          <p:nvPr/>
        </p:nvSpPr>
        <p:spPr bwMode="auto">
          <a:xfrm>
            <a:off x="5857875" y="6218238"/>
            <a:ext cx="2736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</a:t>
            </a:r>
          </a:p>
        </p:txBody>
      </p:sp>
      <p:sp>
        <p:nvSpPr>
          <p:cNvPr id="109583" name="Rectangle 6"/>
          <p:cNvSpPr>
            <a:spLocks noChangeArrowheads="1"/>
          </p:cNvSpPr>
          <p:nvPr/>
        </p:nvSpPr>
        <p:spPr bwMode="auto">
          <a:xfrm>
            <a:off x="3787775" y="5719763"/>
            <a:ext cx="324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800" b="1">
                <a:solidFill>
                  <a:srgbClr val="FF990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perché non valorizzarli?</a:t>
            </a:r>
            <a:endParaRPr lang="it-IT" sz="1800">
              <a:solidFill>
                <a:srgbClr val="FF9900"/>
              </a:solidFill>
              <a:latin typeface="Lucida Sans" pitchFamily="34" charset="0"/>
              <a:ea typeface="Times New Roman" pitchFamily="18" charset="0"/>
              <a:cs typeface="Lucida Sans" pitchFamily="34" charset="0"/>
            </a:endParaRPr>
          </a:p>
        </p:txBody>
      </p:sp>
      <p:cxnSp>
        <p:nvCxnSpPr>
          <p:cNvPr id="67" name="Connettore 1 66"/>
          <p:cNvCxnSpPr/>
          <p:nvPr/>
        </p:nvCxnSpPr>
        <p:spPr bwMode="auto">
          <a:xfrm flipH="1">
            <a:off x="809625" y="5670550"/>
            <a:ext cx="6983413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9585" name="Gruppo 64"/>
          <p:cNvGrpSpPr>
            <a:grpSpLocks/>
          </p:cNvGrpSpPr>
          <p:nvPr/>
        </p:nvGrpSpPr>
        <p:grpSpPr bwMode="auto">
          <a:xfrm>
            <a:off x="5053013" y="1822450"/>
            <a:ext cx="2382837" cy="3054350"/>
            <a:chOff x="5285333" y="1703808"/>
            <a:chExt cx="2383011" cy="3054806"/>
          </a:xfrm>
        </p:grpSpPr>
        <p:sp>
          <p:nvSpPr>
            <p:cNvPr id="109589" name="Text Box 5"/>
            <p:cNvSpPr txBox="1">
              <a:spLocks noChangeArrowheads="1"/>
            </p:cNvSpPr>
            <p:nvPr/>
          </p:nvSpPr>
          <p:spPr bwMode="auto">
            <a:xfrm>
              <a:off x="5447456" y="4558150"/>
              <a:ext cx="592138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0</a:t>
              </a:r>
            </a:p>
          </p:txBody>
        </p:sp>
        <p:pic>
          <p:nvPicPr>
            <p:cNvPr id="109590" name="Picture 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2320" y="1703808"/>
              <a:ext cx="1800000" cy="298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1" name="Text Box 5"/>
            <p:cNvSpPr txBox="1">
              <a:spLocks noChangeArrowheads="1"/>
            </p:cNvSpPr>
            <p:nvPr/>
          </p:nvSpPr>
          <p:spPr bwMode="auto">
            <a:xfrm>
              <a:off x="6191151" y="2152691"/>
              <a:ext cx="114935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100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592" name="Text Box 5"/>
            <p:cNvSpPr txBox="1">
              <a:spLocks noChangeArrowheads="1"/>
            </p:cNvSpPr>
            <p:nvPr/>
          </p:nvSpPr>
          <p:spPr bwMode="auto">
            <a:xfrm>
              <a:off x="5285333" y="3037240"/>
              <a:ext cx="114935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44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593" name="Text Box 5"/>
            <p:cNvSpPr txBox="1">
              <a:spLocks noChangeArrowheads="1"/>
            </p:cNvSpPr>
            <p:nvPr/>
          </p:nvSpPr>
          <p:spPr bwMode="auto">
            <a:xfrm>
              <a:off x="5417046" y="3956492"/>
              <a:ext cx="65759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 b="1">
                  <a:solidFill>
                    <a:srgbClr val="FFFFFF"/>
                  </a:solidFill>
                  <a:latin typeface="Lucida Sans" pitchFamily="34" charset="0"/>
                </a:rPr>
                <a:t>17</a:t>
              </a:r>
              <a:endParaRPr lang="it-IT" sz="12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  <p:sp>
          <p:nvSpPr>
            <p:cNvPr id="109594" name="Text Box 5"/>
            <p:cNvSpPr txBox="1">
              <a:spLocks noChangeArrowheads="1"/>
            </p:cNvSpPr>
            <p:nvPr/>
          </p:nvSpPr>
          <p:spPr bwMode="auto">
            <a:xfrm>
              <a:off x="5773206" y="4558559"/>
              <a:ext cx="592137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20</a:t>
              </a:r>
            </a:p>
          </p:txBody>
        </p:sp>
        <p:sp>
          <p:nvSpPr>
            <p:cNvPr id="109595" name="Text Box 5"/>
            <p:cNvSpPr txBox="1">
              <a:spLocks noChangeArrowheads="1"/>
            </p:cNvSpPr>
            <p:nvPr/>
          </p:nvSpPr>
          <p:spPr bwMode="auto">
            <a:xfrm>
              <a:off x="6098955" y="4558559"/>
              <a:ext cx="592137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40</a:t>
              </a:r>
            </a:p>
          </p:txBody>
        </p:sp>
        <p:sp>
          <p:nvSpPr>
            <p:cNvPr id="109596" name="Text Box 5"/>
            <p:cNvSpPr txBox="1">
              <a:spLocks noChangeArrowheads="1"/>
            </p:cNvSpPr>
            <p:nvPr/>
          </p:nvSpPr>
          <p:spPr bwMode="auto">
            <a:xfrm>
              <a:off x="6424704" y="4558559"/>
              <a:ext cx="592138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60</a:t>
              </a:r>
            </a:p>
          </p:txBody>
        </p:sp>
        <p:sp>
          <p:nvSpPr>
            <p:cNvPr id="109597" name="Text Box 5"/>
            <p:cNvSpPr txBox="1">
              <a:spLocks noChangeArrowheads="1"/>
            </p:cNvSpPr>
            <p:nvPr/>
          </p:nvSpPr>
          <p:spPr bwMode="auto">
            <a:xfrm>
              <a:off x="6750454" y="4558559"/>
              <a:ext cx="592138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80</a:t>
              </a:r>
            </a:p>
          </p:txBody>
        </p:sp>
        <p:sp>
          <p:nvSpPr>
            <p:cNvPr id="109598" name="Text Box 5"/>
            <p:cNvSpPr txBox="1">
              <a:spLocks noChangeArrowheads="1"/>
            </p:cNvSpPr>
            <p:nvPr/>
          </p:nvSpPr>
          <p:spPr bwMode="auto">
            <a:xfrm>
              <a:off x="7076206" y="4558559"/>
              <a:ext cx="592138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700">
                  <a:solidFill>
                    <a:srgbClr val="004080"/>
                  </a:solidFill>
                  <a:latin typeface="Lucida Sans" pitchFamily="34" charset="0"/>
                </a:rPr>
                <a:t>100</a:t>
              </a:r>
            </a:p>
          </p:txBody>
        </p:sp>
      </p:grpSp>
      <p:sp>
        <p:nvSpPr>
          <p:cNvPr id="109586" name="Ovale 70"/>
          <p:cNvSpPr>
            <a:spLocks noChangeArrowheads="1"/>
          </p:cNvSpPr>
          <p:nvPr/>
        </p:nvSpPr>
        <p:spPr bwMode="auto">
          <a:xfrm>
            <a:off x="7183438" y="1674813"/>
            <a:ext cx="1692275" cy="2665412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baseline="30000"/>
          </a:p>
        </p:txBody>
      </p:sp>
      <p:sp>
        <p:nvSpPr>
          <p:cNvPr id="109587" name="Rectangle 6"/>
          <p:cNvSpPr>
            <a:spLocks noChangeArrowheads="1"/>
          </p:cNvSpPr>
          <p:nvPr/>
        </p:nvSpPr>
        <p:spPr bwMode="auto">
          <a:xfrm>
            <a:off x="7232650" y="2093913"/>
            <a:ext cx="1577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Secondo l’ultima Relazione della </a:t>
            </a:r>
            <a:r>
              <a:rPr lang="it-IT" sz="12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Banca d’Italia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         la farmaceutica    è il settore manifatturiero che ha aumentato di più la produttività negli ultimi 5 anni</a:t>
            </a:r>
          </a:p>
        </p:txBody>
      </p:sp>
      <p:cxnSp>
        <p:nvCxnSpPr>
          <p:cNvPr id="69" name="Connettore 1 68"/>
          <p:cNvCxnSpPr>
            <a:endCxn id="109586" idx="4"/>
          </p:cNvCxnSpPr>
          <p:nvPr/>
        </p:nvCxnSpPr>
        <p:spPr bwMode="auto">
          <a:xfrm flipH="1" flipV="1">
            <a:off x="8029575" y="4340225"/>
            <a:ext cx="0" cy="1008063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828" t="30141" r="28762" b="50172"/>
          <a:stretch>
            <a:fillRect/>
          </a:stretch>
        </p:blipFill>
        <p:spPr bwMode="auto">
          <a:xfrm rot="15964539" flipV="1">
            <a:off x="2895109" y="2170725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750888" y="2551113"/>
            <a:ext cx="34575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ma paga il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36%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dei tagli alla Sanità                     previsti per il 2011-2017 dalle manovre degli ultimi 3 anni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750888" y="5013325"/>
            <a:ext cx="37449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e sia l’unico settore                               all’interno del SSN                                              con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tetti vincolanti</a:t>
            </a:r>
            <a:endParaRPr lang="it-IT" sz="2000" b="1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1621" name="Rectangle 53"/>
          <p:cNvSpPr>
            <a:spLocks noChangeArrowheads="1"/>
          </p:cNvSpPr>
          <p:nvPr/>
        </p:nvSpPr>
        <p:spPr bwMode="auto">
          <a:xfrm>
            <a:off x="5857875" y="6218238"/>
            <a:ext cx="2736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Aifa</a:t>
            </a:r>
          </a:p>
        </p:txBody>
      </p:sp>
      <p:grpSp>
        <p:nvGrpSpPr>
          <p:cNvPr id="111622" name="Gruppo 33"/>
          <p:cNvGrpSpPr>
            <a:grpSpLocks/>
          </p:cNvGrpSpPr>
          <p:nvPr/>
        </p:nvGrpSpPr>
        <p:grpSpPr bwMode="auto">
          <a:xfrm>
            <a:off x="4427538" y="1460500"/>
            <a:ext cx="4897437" cy="4429125"/>
            <a:chOff x="619898" y="1407714"/>
            <a:chExt cx="4896544" cy="4429442"/>
          </a:xfrm>
        </p:grpSpPr>
        <p:grpSp>
          <p:nvGrpSpPr>
            <p:cNvPr id="111632" name="Gruppo 72"/>
            <p:cNvGrpSpPr>
              <a:grpSpLocks/>
            </p:cNvGrpSpPr>
            <p:nvPr/>
          </p:nvGrpSpPr>
          <p:grpSpPr bwMode="auto">
            <a:xfrm>
              <a:off x="619898" y="5371465"/>
              <a:ext cx="4896544" cy="465691"/>
              <a:chOff x="510714" y="5684998"/>
              <a:chExt cx="4896544" cy="465691"/>
            </a:xfrm>
          </p:grpSpPr>
          <p:sp>
            <p:nvSpPr>
              <p:cNvPr id="111652" name="Text Box 5"/>
              <p:cNvSpPr txBox="1">
                <a:spLocks noChangeArrowheads="1"/>
              </p:cNvSpPr>
              <p:nvPr/>
            </p:nvSpPr>
            <p:spPr bwMode="auto">
              <a:xfrm>
                <a:off x="510714" y="5684998"/>
                <a:ext cx="4248472" cy="2616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it-IT" sz="1100">
                    <a:solidFill>
                      <a:srgbClr val="004080"/>
                    </a:solidFill>
                    <a:latin typeface="Lucida Sans" pitchFamily="34" charset="0"/>
                  </a:rPr>
                  <a:t>* </a:t>
                </a:r>
                <a:r>
                  <a:rPr lang="it-IT" sz="900">
                    <a:solidFill>
                      <a:srgbClr val="004080"/>
                    </a:solidFill>
                    <a:latin typeface="Lucida Sans" pitchFamily="34" charset="0"/>
                  </a:rPr>
                  <a:t>territoriale+ospedaliera, al netto dei payback  </a:t>
                </a:r>
              </a:p>
            </p:txBody>
          </p:sp>
          <p:sp>
            <p:nvSpPr>
              <p:cNvPr id="111653" name="Text Box 5"/>
              <p:cNvSpPr txBox="1">
                <a:spLocks noChangeArrowheads="1"/>
              </p:cNvSpPr>
              <p:nvPr/>
            </p:nvSpPr>
            <p:spPr bwMode="auto">
              <a:xfrm>
                <a:off x="510714" y="5889079"/>
                <a:ext cx="4896544" cy="2616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it-IT" sz="1100">
                    <a:solidFill>
                      <a:srgbClr val="004080"/>
                    </a:solidFill>
                    <a:latin typeface="Lucida Sans" pitchFamily="34" charset="0"/>
                  </a:rPr>
                  <a:t>** </a:t>
                </a:r>
                <a:r>
                  <a:rPr lang="it-IT" sz="900">
                    <a:solidFill>
                      <a:srgbClr val="004080"/>
                    </a:solidFill>
                    <a:latin typeface="Lucida Sans" pitchFamily="34" charset="0"/>
                  </a:rPr>
                  <a:t>assistenza convenzionata, servizi amministrativi, altre voci di spesa</a:t>
                </a:r>
              </a:p>
            </p:txBody>
          </p:sp>
        </p:grpSp>
        <p:sp>
          <p:nvSpPr>
            <p:cNvPr id="111633" name="Text Box 5"/>
            <p:cNvSpPr txBox="1">
              <a:spLocks noChangeArrowheads="1"/>
            </p:cNvSpPr>
            <p:nvPr/>
          </p:nvSpPr>
          <p:spPr bwMode="auto">
            <a:xfrm>
              <a:off x="979938" y="2703844"/>
              <a:ext cx="100811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Altre voci                        di spesa**</a:t>
              </a:r>
            </a:p>
          </p:txBody>
        </p:sp>
        <p:sp>
          <p:nvSpPr>
            <p:cNvPr id="111634" name="Text Box 5"/>
            <p:cNvSpPr txBox="1">
              <a:spLocks noChangeArrowheads="1"/>
            </p:cNvSpPr>
            <p:nvPr/>
          </p:nvSpPr>
          <p:spPr bwMode="auto">
            <a:xfrm>
              <a:off x="979938" y="2130260"/>
              <a:ext cx="100811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Altri beni                                   e servizi</a:t>
              </a:r>
            </a:p>
          </p:txBody>
        </p:sp>
        <p:sp>
          <p:nvSpPr>
            <p:cNvPr id="111635" name="Text Box 5"/>
            <p:cNvSpPr txBox="1">
              <a:spLocks noChangeArrowheads="1"/>
            </p:cNvSpPr>
            <p:nvPr/>
          </p:nvSpPr>
          <p:spPr bwMode="auto">
            <a:xfrm>
              <a:off x="1043608" y="3403496"/>
              <a:ext cx="944442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Totale</a:t>
              </a:r>
            </a:p>
          </p:txBody>
        </p:sp>
        <p:sp>
          <p:nvSpPr>
            <p:cNvPr id="111636" name="Text Box 5"/>
            <p:cNvSpPr txBox="1">
              <a:spLocks noChangeArrowheads="1"/>
            </p:cNvSpPr>
            <p:nvPr/>
          </p:nvSpPr>
          <p:spPr bwMode="auto">
            <a:xfrm>
              <a:off x="619898" y="4616527"/>
              <a:ext cx="136815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Farmaceutica                    totale*</a:t>
              </a:r>
            </a:p>
          </p:txBody>
        </p:sp>
        <p:cxnSp>
          <p:nvCxnSpPr>
            <p:cNvPr id="111637" name="Connettore 1 40"/>
            <p:cNvCxnSpPr>
              <a:cxnSpLocks noChangeShapeType="1"/>
            </p:cNvCxnSpPr>
            <p:nvPr/>
          </p:nvCxnSpPr>
          <p:spPr bwMode="auto">
            <a:xfrm flipV="1">
              <a:off x="2435510" y="2048028"/>
              <a:ext cx="0" cy="3240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11638" name="Gruppo 67"/>
            <p:cNvGrpSpPr>
              <a:grpSpLocks/>
            </p:cNvGrpSpPr>
            <p:nvPr/>
          </p:nvGrpSpPr>
          <p:grpSpPr bwMode="auto">
            <a:xfrm>
              <a:off x="2435510" y="2082034"/>
              <a:ext cx="2304000" cy="504000"/>
              <a:chOff x="2447385" y="1571699"/>
              <a:chExt cx="2304000" cy="504000"/>
            </a:xfrm>
          </p:grpSpPr>
          <p:sp>
            <p:nvSpPr>
              <p:cNvPr id="111650" name="Freccia a destra 42"/>
              <p:cNvSpPr>
                <a:spLocks noChangeArrowheads="1"/>
              </p:cNvSpPr>
              <p:nvPr/>
            </p:nvSpPr>
            <p:spPr bwMode="auto">
              <a:xfrm>
                <a:off x="2447385" y="1571699"/>
                <a:ext cx="2304000" cy="504000"/>
              </a:xfrm>
              <a:prstGeom prst="rightArrow">
                <a:avLst>
                  <a:gd name="adj1" fmla="val 50000"/>
                  <a:gd name="adj2" fmla="val 50011"/>
                </a:avLst>
              </a:prstGeom>
              <a:solidFill>
                <a:srgbClr val="004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51" name="Text Box 5"/>
              <p:cNvSpPr txBox="1">
                <a:spLocks noChangeArrowheads="1"/>
              </p:cNvSpPr>
              <p:nvPr/>
            </p:nvSpPr>
            <p:spPr bwMode="auto">
              <a:xfrm>
                <a:off x="3343569" y="1652301"/>
                <a:ext cx="1149350" cy="338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it-IT" sz="1600" b="1">
                    <a:solidFill>
                      <a:srgbClr val="FFFFFF"/>
                    </a:solidFill>
                    <a:latin typeface="Lucida Sans" pitchFamily="34" charset="0"/>
                  </a:rPr>
                  <a:t>+27%</a:t>
                </a:r>
                <a:endParaRPr lang="it-IT" sz="1600">
                  <a:solidFill>
                    <a:srgbClr val="FFFFFF"/>
                  </a:solidFill>
                  <a:latin typeface="Lucida Sans" pitchFamily="34" charset="0"/>
                </a:endParaRPr>
              </a:p>
            </p:txBody>
          </p:sp>
        </p:grpSp>
        <p:grpSp>
          <p:nvGrpSpPr>
            <p:cNvPr id="111639" name="Gruppo 68"/>
            <p:cNvGrpSpPr>
              <a:grpSpLocks/>
            </p:cNvGrpSpPr>
            <p:nvPr/>
          </p:nvGrpSpPr>
          <p:grpSpPr bwMode="auto">
            <a:xfrm>
              <a:off x="2352054" y="2681496"/>
              <a:ext cx="1379456" cy="468000"/>
              <a:chOff x="2363929" y="2543428"/>
              <a:chExt cx="1379456" cy="468000"/>
            </a:xfrm>
          </p:grpSpPr>
          <p:sp>
            <p:nvSpPr>
              <p:cNvPr id="111648" name="Freccia a destra 44"/>
              <p:cNvSpPr>
                <a:spLocks noChangeArrowheads="1"/>
              </p:cNvSpPr>
              <p:nvPr/>
            </p:nvSpPr>
            <p:spPr bwMode="auto">
              <a:xfrm>
                <a:off x="2447385" y="2543428"/>
                <a:ext cx="1296000" cy="468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4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49" name="Text Box 5"/>
              <p:cNvSpPr txBox="1">
                <a:spLocks noChangeArrowheads="1"/>
              </p:cNvSpPr>
              <p:nvPr/>
            </p:nvSpPr>
            <p:spPr bwMode="auto">
              <a:xfrm>
                <a:off x="2363929" y="2610785"/>
                <a:ext cx="1149350" cy="338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it-IT" sz="1600" b="1">
                    <a:solidFill>
                      <a:srgbClr val="FFFFFF"/>
                    </a:solidFill>
                    <a:latin typeface="Lucida Sans" pitchFamily="34" charset="0"/>
                  </a:rPr>
                  <a:t>+14%</a:t>
                </a:r>
                <a:endParaRPr lang="it-IT" sz="1600">
                  <a:solidFill>
                    <a:srgbClr val="FFFFFF"/>
                  </a:solidFill>
                  <a:latin typeface="Lucida Sans" pitchFamily="34" charset="0"/>
                </a:endParaRPr>
              </a:p>
            </p:txBody>
          </p:sp>
        </p:grpSp>
        <p:grpSp>
          <p:nvGrpSpPr>
            <p:cNvPr id="111640" name="Gruppo 69"/>
            <p:cNvGrpSpPr>
              <a:grpSpLocks/>
            </p:cNvGrpSpPr>
            <p:nvPr/>
          </p:nvGrpSpPr>
          <p:grpSpPr bwMode="auto">
            <a:xfrm>
              <a:off x="2162531" y="3297057"/>
              <a:ext cx="1100979" cy="468000"/>
              <a:chOff x="2174406" y="3512883"/>
              <a:chExt cx="1100979" cy="468000"/>
            </a:xfrm>
          </p:grpSpPr>
          <p:sp>
            <p:nvSpPr>
              <p:cNvPr id="111646" name="Freccia a destra 47"/>
              <p:cNvSpPr>
                <a:spLocks noChangeArrowheads="1"/>
              </p:cNvSpPr>
              <p:nvPr/>
            </p:nvSpPr>
            <p:spPr bwMode="auto">
              <a:xfrm>
                <a:off x="2447385" y="3512883"/>
                <a:ext cx="828000" cy="468000"/>
              </a:xfrm>
              <a:prstGeom prst="rightArrow">
                <a:avLst>
                  <a:gd name="adj1" fmla="val 50000"/>
                  <a:gd name="adj2" fmla="val 49997"/>
                </a:avLst>
              </a:prstGeom>
              <a:solidFill>
                <a:srgbClr val="004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47" name="Text Box 5"/>
              <p:cNvSpPr txBox="1">
                <a:spLocks noChangeArrowheads="1"/>
              </p:cNvSpPr>
              <p:nvPr/>
            </p:nvSpPr>
            <p:spPr bwMode="auto">
              <a:xfrm>
                <a:off x="2174406" y="3580023"/>
                <a:ext cx="86409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it-IT" sz="1600" b="1">
                    <a:solidFill>
                      <a:srgbClr val="FFFFFF"/>
                    </a:solidFill>
                    <a:latin typeface="Lucida Sans" pitchFamily="34" charset="0"/>
                  </a:rPr>
                  <a:t>+9%</a:t>
                </a:r>
                <a:endParaRPr lang="it-IT" sz="1600">
                  <a:solidFill>
                    <a:srgbClr val="FFFFFF"/>
                  </a:solidFill>
                  <a:latin typeface="Lucida Sans" pitchFamily="34" charset="0"/>
                </a:endParaRPr>
              </a:p>
            </p:txBody>
          </p:sp>
        </p:grpSp>
        <p:sp>
          <p:nvSpPr>
            <p:cNvPr id="111641" name="Freccia a destra 48"/>
            <p:cNvSpPr>
              <a:spLocks noChangeArrowheads="1"/>
            </p:cNvSpPr>
            <p:nvPr/>
          </p:nvSpPr>
          <p:spPr bwMode="auto">
            <a:xfrm flipH="1">
              <a:off x="2146467" y="4597716"/>
              <a:ext cx="288000" cy="46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sp>
          <p:nvSpPr>
            <p:cNvPr id="111642" name="Text Box 5"/>
            <p:cNvSpPr txBox="1">
              <a:spLocks noChangeArrowheads="1"/>
            </p:cNvSpPr>
            <p:nvPr/>
          </p:nvSpPr>
          <p:spPr bwMode="auto">
            <a:xfrm>
              <a:off x="841232" y="1407714"/>
              <a:ext cx="381635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4080"/>
                  </a:solidFill>
                  <a:latin typeface="Lucida Sans" pitchFamily="34" charset="0"/>
                </a:rPr>
                <a:t>Spesa sanitaria pubblica: variazione % cumulata 2006-2012</a:t>
              </a:r>
              <a:endParaRPr lang="it-IT" sz="1600">
                <a:solidFill>
                  <a:srgbClr val="004080"/>
                </a:solidFill>
                <a:latin typeface="Lucida Sans" pitchFamily="34" charset="0"/>
              </a:endParaRPr>
            </a:p>
          </p:txBody>
        </p:sp>
        <p:sp>
          <p:nvSpPr>
            <p:cNvPr id="111643" name="Text Box 5"/>
            <p:cNvSpPr txBox="1">
              <a:spLocks noChangeArrowheads="1"/>
            </p:cNvSpPr>
            <p:nvPr/>
          </p:nvSpPr>
          <p:spPr bwMode="auto">
            <a:xfrm>
              <a:off x="619898" y="3967560"/>
              <a:ext cx="136815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Personale SSN     e onorari medici</a:t>
              </a:r>
            </a:p>
          </p:txBody>
        </p:sp>
        <p:sp>
          <p:nvSpPr>
            <p:cNvPr id="111644" name="Freccia a destra 30"/>
            <p:cNvSpPr>
              <a:spLocks noChangeArrowheads="1"/>
            </p:cNvSpPr>
            <p:nvPr/>
          </p:nvSpPr>
          <p:spPr bwMode="auto">
            <a:xfrm>
              <a:off x="2437211" y="3941682"/>
              <a:ext cx="504000" cy="46800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00408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sp>
          <p:nvSpPr>
            <p:cNvPr id="111645" name="Text Box 5"/>
            <p:cNvSpPr txBox="1">
              <a:spLocks noChangeArrowheads="1"/>
            </p:cNvSpPr>
            <p:nvPr/>
          </p:nvSpPr>
          <p:spPr bwMode="auto">
            <a:xfrm>
              <a:off x="2335832" y="3987812"/>
              <a:ext cx="86409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FFFFFF"/>
                  </a:solidFill>
                  <a:latin typeface="Lucida Sans" pitchFamily="34" charset="0"/>
                </a:rPr>
                <a:t>+4%</a:t>
              </a:r>
              <a:endParaRPr lang="it-IT" sz="1600">
                <a:solidFill>
                  <a:srgbClr val="FFFFFF"/>
                </a:solidFill>
                <a:latin typeface="Lucida Sans" pitchFamily="34" charset="0"/>
              </a:endParaRPr>
            </a:p>
          </p:txBody>
        </p:sp>
      </p:grpSp>
      <p:sp>
        <p:nvSpPr>
          <p:cNvPr id="111623" name="Rectangle 2"/>
          <p:cNvSpPr>
            <a:spLocks noChangeArrowheads="1"/>
          </p:cNvSpPr>
          <p:nvPr/>
        </p:nvSpPr>
        <p:spPr bwMode="auto">
          <a:xfrm>
            <a:off x="708025" y="30480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Ottimizzare la spesa sanitaria senza penalizzare il farmaco </a:t>
            </a:r>
          </a:p>
        </p:txBody>
      </p:sp>
      <p:pic>
        <p:nvPicPr>
          <p:cNvPr id="111624" name="Picture 2"/>
          <p:cNvPicPr>
            <a:picLocks noChangeAspect="1" noChangeArrowheads="1"/>
          </p:cNvPicPr>
          <p:nvPr/>
        </p:nvPicPr>
        <p:blipFill>
          <a:blip r:embed="rId5"/>
          <a:srcRect l="16212" t="18703" r="76405" b="71454"/>
          <a:stretch>
            <a:fillRect/>
          </a:stretch>
        </p:blipFill>
        <p:spPr bwMode="auto">
          <a:xfrm>
            <a:off x="3559175" y="38004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Connettore 1 37"/>
          <p:cNvCxnSpPr/>
          <p:nvPr/>
        </p:nvCxnSpPr>
        <p:spPr bwMode="auto">
          <a:xfrm rot="5400000" flipH="1">
            <a:off x="3790156" y="4580732"/>
            <a:ext cx="287337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1626" name="Text Box 3"/>
          <p:cNvSpPr txBox="1">
            <a:spLocks noChangeArrowheads="1"/>
          </p:cNvSpPr>
          <p:nvPr/>
        </p:nvSpPr>
        <p:spPr bwMode="auto">
          <a:xfrm>
            <a:off x="750888" y="4292600"/>
            <a:ext cx="2520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2000" b="1">
                <a:solidFill>
                  <a:srgbClr val="FF9900"/>
                </a:solidFill>
                <a:latin typeface="Lucida Sans" pitchFamily="34" charset="0"/>
              </a:rPr>
              <a:t>diminuita del 3%</a:t>
            </a:r>
            <a:endParaRPr lang="it-IT" sz="1600" b="1">
              <a:solidFill>
                <a:srgbClr val="FF9900"/>
              </a:solidFill>
              <a:latin typeface="Lucida Sans" pitchFamily="34" charset="0"/>
            </a:endParaRPr>
          </a:p>
        </p:txBody>
      </p:sp>
      <p:cxnSp>
        <p:nvCxnSpPr>
          <p:cNvPr id="36" name="Connettore 1 35"/>
          <p:cNvCxnSpPr/>
          <p:nvPr/>
        </p:nvCxnSpPr>
        <p:spPr bwMode="auto">
          <a:xfrm flipH="1">
            <a:off x="782638" y="4732338"/>
            <a:ext cx="316865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1628" name="Text Box 3"/>
          <p:cNvSpPr txBox="1">
            <a:spLocks noChangeArrowheads="1"/>
          </p:cNvSpPr>
          <p:nvPr/>
        </p:nvSpPr>
        <p:spPr bwMode="auto">
          <a:xfrm>
            <a:off x="750888" y="1628775"/>
            <a:ext cx="4032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La </a:t>
            </a:r>
            <a:r>
              <a:rPr lang="it-IT" sz="1400" b="1">
                <a:solidFill>
                  <a:srgbClr val="FF9900"/>
                </a:solidFill>
                <a:latin typeface="Lucida Sans" pitchFamily="34" charset="0"/>
              </a:rPr>
              <a:t>spesa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1400" b="1">
                <a:solidFill>
                  <a:srgbClr val="FF9900"/>
                </a:solidFill>
                <a:latin typeface="Lucida Sans" pitchFamily="34" charset="0"/>
              </a:rPr>
              <a:t>farmaceutica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rappresenta</a:t>
            </a:r>
          </a:p>
        </p:txBody>
      </p:sp>
      <p:sp>
        <p:nvSpPr>
          <p:cNvPr id="111629" name="Text Box 3"/>
          <p:cNvSpPr txBox="1">
            <a:spLocks noChangeArrowheads="1"/>
          </p:cNvSpPr>
          <p:nvPr/>
        </p:nvSpPr>
        <p:spPr bwMode="auto">
          <a:xfrm>
            <a:off x="750888" y="1952625"/>
            <a:ext cx="35290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il </a:t>
            </a:r>
            <a:r>
              <a:rPr lang="it-IT" sz="1800" b="1">
                <a:solidFill>
                  <a:srgbClr val="004080"/>
                </a:solidFill>
                <a:latin typeface="Lucida Sans" pitchFamily="34" charset="0"/>
              </a:rPr>
              <a:t>15%</a:t>
            </a:r>
            <a:r>
              <a:rPr lang="it-IT" sz="2000" b="1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della spesa sanitaria pubblica</a:t>
            </a:r>
          </a:p>
        </p:txBody>
      </p:sp>
      <p:sp>
        <p:nvSpPr>
          <p:cNvPr id="111630" name="Text Box 3"/>
          <p:cNvSpPr txBox="1">
            <a:spLocks noChangeArrowheads="1"/>
          </p:cNvSpPr>
          <p:nvPr/>
        </p:nvSpPr>
        <p:spPr bwMode="auto">
          <a:xfrm>
            <a:off x="750888" y="3625850"/>
            <a:ext cx="3744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nonostante dal 2006 al 2012 sia </a:t>
            </a:r>
            <a:endParaRPr lang="it-IT" sz="1400" b="1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1631" name="Text Box 5"/>
          <p:cNvSpPr txBox="1">
            <a:spLocks noChangeArrowheads="1"/>
          </p:cNvSpPr>
          <p:nvPr/>
        </p:nvSpPr>
        <p:spPr bwMode="auto">
          <a:xfrm>
            <a:off x="6253163" y="4713288"/>
            <a:ext cx="8636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-3%</a:t>
            </a:r>
            <a:endParaRPr lang="it-IT" sz="1600">
              <a:solidFill>
                <a:srgbClr val="00408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774" t="28172" r="6250" b="17688"/>
          <a:stretch>
            <a:fillRect/>
          </a:stretch>
        </p:blipFill>
        <p:spPr bwMode="auto">
          <a:xfrm>
            <a:off x="522000" y="1236272"/>
            <a:ext cx="810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6985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 b="1">
                <a:solidFill>
                  <a:srgbClr val="FF990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Lazio: un ruolo centrale </a:t>
            </a:r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per una nuova prospettiva della farmaceutica in Italia</a:t>
            </a:r>
          </a:p>
        </p:txBody>
      </p:sp>
      <p:sp>
        <p:nvSpPr>
          <p:cNvPr id="113668" name="Text Box 14"/>
          <p:cNvSpPr txBox="1">
            <a:spLocks noChangeArrowheads="1"/>
          </p:cNvSpPr>
          <p:nvPr/>
        </p:nvSpPr>
        <p:spPr bwMode="auto">
          <a:xfrm>
            <a:off x="708025" y="1412875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Il Lazio rischia di pagare sul proprio tessuto industriale e di Ricerca                    le decisioni di politica farmaceutica e le inefficienze di altre Regioni</a:t>
            </a:r>
          </a:p>
        </p:txBody>
      </p:sp>
      <p:sp>
        <p:nvSpPr>
          <p:cNvPr id="113669" name="Text Box 14"/>
          <p:cNvSpPr txBox="1">
            <a:spLocks noChangeArrowheads="1"/>
          </p:cNvSpPr>
          <p:nvPr/>
        </p:nvSpPr>
        <p:spPr bwMode="auto">
          <a:xfrm>
            <a:off x="708025" y="2060575"/>
            <a:ext cx="8064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Per una migliore </a:t>
            </a:r>
            <a:r>
              <a:rPr lang="it-IT" sz="1600" i="1">
                <a:solidFill>
                  <a:srgbClr val="004080"/>
                </a:solidFill>
                <a:latin typeface="Lucida Sans" pitchFamily="34" charset="0"/>
              </a:rPr>
              <a:t>governance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 è necessaria una partnership tra Regione Lazio         e industria farmaceutica da esprimere già nel 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Patto per la Salute</a:t>
            </a:r>
          </a:p>
        </p:txBody>
      </p:sp>
      <p:grpSp>
        <p:nvGrpSpPr>
          <p:cNvPr id="113670" name="Gruppo 14"/>
          <p:cNvGrpSpPr>
            <a:grpSpLocks/>
          </p:cNvGrpSpPr>
          <p:nvPr/>
        </p:nvGrpSpPr>
        <p:grpSpPr bwMode="auto">
          <a:xfrm>
            <a:off x="754063" y="2738438"/>
            <a:ext cx="7956550" cy="1076325"/>
            <a:chOff x="575608" y="1412776"/>
            <a:chExt cx="7956831" cy="1076287"/>
          </a:xfrm>
        </p:grpSpPr>
        <p:sp>
          <p:nvSpPr>
            <p:cNvPr id="113681" name="CasellaDiTesto 15"/>
            <p:cNvSpPr txBox="1">
              <a:spLocks noChangeArrowheads="1"/>
            </p:cNvSpPr>
            <p:nvPr/>
          </p:nvSpPr>
          <p:spPr bwMode="auto">
            <a:xfrm>
              <a:off x="1043608" y="1412776"/>
              <a:ext cx="74888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it-IT" sz="1600" b="1">
                  <a:solidFill>
                    <a:srgbClr val="004080"/>
                  </a:solidFill>
                  <a:latin typeface="Lucida Sans" pitchFamily="34" charset="0"/>
                </a:rPr>
                <a:t>Stabilità del quadro normativo</a:t>
              </a:r>
              <a:endParaRPr lang="it-IT" sz="1600">
                <a:solidFill>
                  <a:srgbClr val="004080"/>
                </a:solidFill>
                <a:latin typeface="Lucida Sans" pitchFamily="34" charset="0"/>
              </a:endParaRPr>
            </a:p>
          </p:txBody>
        </p:sp>
        <p:pic>
          <p:nvPicPr>
            <p:cNvPr id="11368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12" t="18703" r="76405" b="71454"/>
            <a:stretch>
              <a:fillRect/>
            </a:stretch>
          </p:blipFill>
          <p:spPr bwMode="auto">
            <a:xfrm>
              <a:off x="575608" y="1556792"/>
              <a:ext cx="4680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83" name="CasellaDiTesto 17"/>
            <p:cNvSpPr txBox="1">
              <a:spLocks noChangeArrowheads="1"/>
            </p:cNvSpPr>
            <p:nvPr/>
          </p:nvSpPr>
          <p:spPr bwMode="auto">
            <a:xfrm>
              <a:off x="1043608" y="1796566"/>
              <a:ext cx="7488831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rendendo più omogenea la politica farmaceutica sul territorio nazionale,                                 a beneficio dei pazienti, che devono avere pari diritto di accesso alle cure, e delle imprese (21 sistemi sanitari diversi sono un forte disincentivo per gli investimenti)</a:t>
              </a:r>
            </a:p>
          </p:txBody>
        </p:sp>
        <p:cxnSp>
          <p:nvCxnSpPr>
            <p:cNvPr id="19" name="Connettore 1 18"/>
            <p:cNvCxnSpPr/>
            <p:nvPr/>
          </p:nvCxnSpPr>
          <p:spPr bwMode="auto">
            <a:xfrm flipH="1">
              <a:off x="1005835" y="1760426"/>
              <a:ext cx="7272595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3671" name="Gruppo 26"/>
          <p:cNvGrpSpPr>
            <a:grpSpLocks/>
          </p:cNvGrpSpPr>
          <p:nvPr/>
        </p:nvGrpSpPr>
        <p:grpSpPr bwMode="auto">
          <a:xfrm>
            <a:off x="752475" y="3873500"/>
            <a:ext cx="7958138" cy="1076325"/>
            <a:chOff x="575608" y="1412776"/>
            <a:chExt cx="7956831" cy="1076287"/>
          </a:xfrm>
        </p:grpSpPr>
        <p:sp>
          <p:nvSpPr>
            <p:cNvPr id="113677" name="CasellaDiTesto 27"/>
            <p:cNvSpPr txBox="1">
              <a:spLocks noChangeArrowheads="1"/>
            </p:cNvSpPr>
            <p:nvPr/>
          </p:nvSpPr>
          <p:spPr bwMode="auto">
            <a:xfrm>
              <a:off x="1043608" y="1412776"/>
              <a:ext cx="74888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>
                  <a:solidFill>
                    <a:srgbClr val="004080"/>
                  </a:solidFill>
                  <a:latin typeface="Lucida Sans" pitchFamily="34" charset="0"/>
                </a:rPr>
                <a:t>Gestione responsabile ed efficiente di tutta la sanità pubblica</a:t>
              </a:r>
            </a:p>
          </p:txBody>
        </p:sp>
        <p:pic>
          <p:nvPicPr>
            <p:cNvPr id="11367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12" t="18703" r="76405" b="71454"/>
            <a:stretch>
              <a:fillRect/>
            </a:stretch>
          </p:blipFill>
          <p:spPr bwMode="auto">
            <a:xfrm>
              <a:off x="575608" y="1556792"/>
              <a:ext cx="4680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79" name="CasellaDiTesto 29"/>
            <p:cNvSpPr txBox="1">
              <a:spLocks noChangeArrowheads="1"/>
            </p:cNvSpPr>
            <p:nvPr/>
          </p:nvSpPr>
          <p:spPr bwMode="auto">
            <a:xfrm>
              <a:off x="1043608" y="1796566"/>
              <a:ext cx="7488831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con applicazione dei costi standard, per evitare penalizzazioni della farmaceutica</a:t>
              </a:r>
            </a:p>
            <a:p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rispetto agli altri settori, riduzione degli sprechi e aumento dei controlli, destinando                    i risparmi per l’accesso alle nuove terapie</a:t>
              </a:r>
            </a:p>
          </p:txBody>
        </p:sp>
        <p:cxnSp>
          <p:nvCxnSpPr>
            <p:cNvPr id="31" name="Connettore 1 30"/>
            <p:cNvCxnSpPr/>
            <p:nvPr/>
          </p:nvCxnSpPr>
          <p:spPr bwMode="auto">
            <a:xfrm flipH="1">
              <a:off x="1005750" y="1760427"/>
              <a:ext cx="7272730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3672" name="Gruppo 31"/>
          <p:cNvGrpSpPr>
            <a:grpSpLocks/>
          </p:cNvGrpSpPr>
          <p:nvPr/>
        </p:nvGrpSpPr>
        <p:grpSpPr bwMode="auto">
          <a:xfrm>
            <a:off x="752475" y="5043488"/>
            <a:ext cx="7958138" cy="876300"/>
            <a:chOff x="575608" y="1412776"/>
            <a:chExt cx="7956831" cy="876233"/>
          </a:xfrm>
        </p:grpSpPr>
        <p:sp>
          <p:nvSpPr>
            <p:cNvPr id="113673" name="CasellaDiTesto 32"/>
            <p:cNvSpPr txBox="1">
              <a:spLocks noChangeArrowheads="1"/>
            </p:cNvSpPr>
            <p:nvPr/>
          </p:nvSpPr>
          <p:spPr bwMode="auto">
            <a:xfrm>
              <a:off x="1043608" y="1412776"/>
              <a:ext cx="74888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>
                  <a:solidFill>
                    <a:srgbClr val="004080"/>
                  </a:solidFill>
                  <a:latin typeface="Lucida Sans" pitchFamily="34" charset="0"/>
                </a:rPr>
                <a:t>Valorizzazione del ruolo industriale della farmaceutica in Italia</a:t>
              </a:r>
            </a:p>
          </p:txBody>
        </p:sp>
        <p:pic>
          <p:nvPicPr>
            <p:cNvPr id="11367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212" t="18703" r="76405" b="71454"/>
            <a:stretch>
              <a:fillRect/>
            </a:stretch>
          </p:blipFill>
          <p:spPr bwMode="auto">
            <a:xfrm>
              <a:off x="575608" y="1556792"/>
              <a:ext cx="4680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75" name="CasellaDiTesto 34"/>
            <p:cNvSpPr txBox="1">
              <a:spLocks noChangeArrowheads="1"/>
            </p:cNvSpPr>
            <p:nvPr/>
          </p:nvSpPr>
          <p:spPr bwMode="auto">
            <a:xfrm>
              <a:off x="1043608" y="1796566"/>
              <a:ext cx="748883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migliorando la </a:t>
              </a:r>
              <a:r>
                <a:rPr lang="it-IT" sz="1300" i="1">
                  <a:solidFill>
                    <a:srgbClr val="004080"/>
                  </a:solidFill>
                  <a:latin typeface="Lucida Sans" pitchFamily="34" charset="0"/>
                </a:rPr>
                <a:t>governance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lungo tutte le fasi del “ciclo di vita” dell’investimento: migliore accesso all’innovazione, tutela della proprietà intellettuale, riconoscimento del marchio</a:t>
              </a:r>
            </a:p>
          </p:txBody>
        </p:sp>
        <p:cxnSp>
          <p:nvCxnSpPr>
            <p:cNvPr id="36" name="Connettore 1 35"/>
            <p:cNvCxnSpPr/>
            <p:nvPr/>
          </p:nvCxnSpPr>
          <p:spPr bwMode="auto">
            <a:xfrm flipH="1">
              <a:off x="1005750" y="1760411"/>
              <a:ext cx="7272730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</a:blip>
          <a:srcRect l="4205" t="31854" r="73587" b="15462"/>
          <a:stretch>
            <a:fillRect/>
          </a:stretch>
        </p:blipFill>
        <p:spPr bwMode="auto">
          <a:xfrm>
            <a:off x="598488" y="1022350"/>
            <a:ext cx="33496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9828" t="30141" r="28762" b="50172"/>
          <a:stretch>
            <a:fillRect/>
          </a:stretch>
        </p:blipFill>
        <p:spPr bwMode="auto">
          <a:xfrm rot="11161323">
            <a:off x="6662457" y="942278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-10000"/>
          </a:blip>
          <a:srcRect l="73587" t="31855" r="4206" b="15462"/>
          <a:stretch>
            <a:fillRect/>
          </a:stretch>
        </p:blipFill>
        <p:spPr>
          <a:xfrm rot="5400000" flipV="1">
            <a:off x="6084168" y="3573016"/>
            <a:ext cx="2088232" cy="3096344"/>
          </a:xfrm>
        </p:spPr>
      </p:pic>
      <p:sp>
        <p:nvSpPr>
          <p:cNvPr id="8" name="Freeform 30"/>
          <p:cNvSpPr>
            <a:spLocks noChangeAspect="1" noEditPoints="1"/>
          </p:cNvSpPr>
          <p:nvPr/>
        </p:nvSpPr>
        <p:spPr bwMode="auto">
          <a:xfrm>
            <a:off x="538163" y="1357313"/>
            <a:ext cx="4048125" cy="4679950"/>
          </a:xfrm>
          <a:custGeom>
            <a:avLst/>
            <a:gdLst>
              <a:gd name="T0" fmla="*/ 227 w 346"/>
              <a:gd name="T1" fmla="*/ 322 h 372"/>
              <a:gd name="T2" fmla="*/ 190 w 346"/>
              <a:gd name="T3" fmla="*/ 319 h 372"/>
              <a:gd name="T4" fmla="*/ 172 w 346"/>
              <a:gd name="T5" fmla="*/ 332 h 372"/>
              <a:gd name="T6" fmla="*/ 224 w 346"/>
              <a:gd name="T7" fmla="*/ 356 h 372"/>
              <a:gd name="T8" fmla="*/ 253 w 346"/>
              <a:gd name="T9" fmla="*/ 359 h 372"/>
              <a:gd name="T10" fmla="*/ 264 w 346"/>
              <a:gd name="T11" fmla="*/ 314 h 372"/>
              <a:gd name="T12" fmla="*/ 251 w 346"/>
              <a:gd name="T13" fmla="*/ 319 h 372"/>
              <a:gd name="T14" fmla="*/ 322 w 346"/>
              <a:gd name="T15" fmla="*/ 227 h 372"/>
              <a:gd name="T16" fmla="*/ 269 w 346"/>
              <a:gd name="T17" fmla="*/ 198 h 372"/>
              <a:gd name="T18" fmla="*/ 261 w 346"/>
              <a:gd name="T19" fmla="*/ 182 h 372"/>
              <a:gd name="T20" fmla="*/ 211 w 346"/>
              <a:gd name="T21" fmla="*/ 153 h 372"/>
              <a:gd name="T22" fmla="*/ 174 w 346"/>
              <a:gd name="T23" fmla="*/ 111 h 372"/>
              <a:gd name="T24" fmla="*/ 166 w 346"/>
              <a:gd name="T25" fmla="*/ 79 h 372"/>
              <a:gd name="T26" fmla="*/ 164 w 346"/>
              <a:gd name="T27" fmla="*/ 58 h 372"/>
              <a:gd name="T28" fmla="*/ 182 w 346"/>
              <a:gd name="T29" fmla="*/ 50 h 372"/>
              <a:gd name="T30" fmla="*/ 201 w 346"/>
              <a:gd name="T31" fmla="*/ 45 h 372"/>
              <a:gd name="T32" fmla="*/ 198 w 346"/>
              <a:gd name="T33" fmla="*/ 23 h 372"/>
              <a:gd name="T34" fmla="*/ 164 w 346"/>
              <a:gd name="T35" fmla="*/ 8 h 372"/>
              <a:gd name="T36" fmla="*/ 140 w 346"/>
              <a:gd name="T37" fmla="*/ 5 h 372"/>
              <a:gd name="T38" fmla="*/ 111 w 346"/>
              <a:gd name="T39" fmla="*/ 8 h 372"/>
              <a:gd name="T40" fmla="*/ 98 w 346"/>
              <a:gd name="T41" fmla="*/ 18 h 372"/>
              <a:gd name="T42" fmla="*/ 92 w 346"/>
              <a:gd name="T43" fmla="*/ 26 h 372"/>
              <a:gd name="T44" fmla="*/ 76 w 346"/>
              <a:gd name="T45" fmla="*/ 18 h 372"/>
              <a:gd name="T46" fmla="*/ 69 w 346"/>
              <a:gd name="T47" fmla="*/ 39 h 372"/>
              <a:gd name="T48" fmla="*/ 50 w 346"/>
              <a:gd name="T49" fmla="*/ 23 h 372"/>
              <a:gd name="T50" fmla="*/ 34 w 346"/>
              <a:gd name="T51" fmla="*/ 39 h 372"/>
              <a:gd name="T52" fmla="*/ 8 w 346"/>
              <a:gd name="T53" fmla="*/ 45 h 372"/>
              <a:gd name="T54" fmla="*/ 0 w 346"/>
              <a:gd name="T55" fmla="*/ 71 h 372"/>
              <a:gd name="T56" fmla="*/ 8 w 346"/>
              <a:gd name="T57" fmla="*/ 95 h 372"/>
              <a:gd name="T58" fmla="*/ 32 w 346"/>
              <a:gd name="T59" fmla="*/ 103 h 372"/>
              <a:gd name="T60" fmla="*/ 26 w 346"/>
              <a:gd name="T61" fmla="*/ 118 h 372"/>
              <a:gd name="T62" fmla="*/ 58 w 346"/>
              <a:gd name="T63" fmla="*/ 95 h 372"/>
              <a:gd name="T64" fmla="*/ 103 w 346"/>
              <a:gd name="T65" fmla="*/ 113 h 372"/>
              <a:gd name="T66" fmla="*/ 129 w 346"/>
              <a:gd name="T67" fmla="*/ 158 h 372"/>
              <a:gd name="T68" fmla="*/ 150 w 346"/>
              <a:gd name="T69" fmla="*/ 179 h 372"/>
              <a:gd name="T70" fmla="*/ 190 w 346"/>
              <a:gd name="T71" fmla="*/ 208 h 372"/>
              <a:gd name="T72" fmla="*/ 211 w 346"/>
              <a:gd name="T73" fmla="*/ 219 h 372"/>
              <a:gd name="T74" fmla="*/ 235 w 346"/>
              <a:gd name="T75" fmla="*/ 227 h 372"/>
              <a:gd name="T76" fmla="*/ 251 w 346"/>
              <a:gd name="T77" fmla="*/ 245 h 372"/>
              <a:gd name="T78" fmla="*/ 269 w 346"/>
              <a:gd name="T79" fmla="*/ 261 h 372"/>
              <a:gd name="T80" fmla="*/ 277 w 346"/>
              <a:gd name="T81" fmla="*/ 298 h 372"/>
              <a:gd name="T82" fmla="*/ 264 w 346"/>
              <a:gd name="T83" fmla="*/ 322 h 372"/>
              <a:gd name="T84" fmla="*/ 293 w 346"/>
              <a:gd name="T85" fmla="*/ 303 h 372"/>
              <a:gd name="T86" fmla="*/ 306 w 346"/>
              <a:gd name="T87" fmla="*/ 272 h 372"/>
              <a:gd name="T88" fmla="*/ 296 w 346"/>
              <a:gd name="T89" fmla="*/ 243 h 372"/>
              <a:gd name="T90" fmla="*/ 325 w 346"/>
              <a:gd name="T91" fmla="*/ 243 h 372"/>
              <a:gd name="T92" fmla="*/ 346 w 346"/>
              <a:gd name="T93" fmla="*/ 253 h 372"/>
              <a:gd name="T94" fmla="*/ 341 w 346"/>
              <a:gd name="T95" fmla="*/ 237 h 372"/>
              <a:gd name="T96" fmla="*/ 53 w 346"/>
              <a:gd name="T97" fmla="*/ 285 h 372"/>
              <a:gd name="T98" fmla="*/ 50 w 346"/>
              <a:gd name="T99" fmla="*/ 288 h 372"/>
              <a:gd name="T100" fmla="*/ 84 w 346"/>
              <a:gd name="T101" fmla="*/ 216 h 372"/>
              <a:gd name="T102" fmla="*/ 69 w 346"/>
              <a:gd name="T103" fmla="*/ 211 h 372"/>
              <a:gd name="T104" fmla="*/ 45 w 346"/>
              <a:gd name="T105" fmla="*/ 232 h 372"/>
              <a:gd name="T106" fmla="*/ 53 w 346"/>
              <a:gd name="T107" fmla="*/ 253 h 372"/>
              <a:gd name="T108" fmla="*/ 53 w 346"/>
              <a:gd name="T109" fmla="*/ 285 h 372"/>
              <a:gd name="T110" fmla="*/ 69 w 346"/>
              <a:gd name="T111" fmla="*/ 280 h 372"/>
              <a:gd name="T112" fmla="*/ 87 w 346"/>
              <a:gd name="T113" fmla="*/ 258 h 372"/>
              <a:gd name="T114" fmla="*/ 87 w 346"/>
              <a:gd name="T115" fmla="*/ 219 h 372"/>
              <a:gd name="T116" fmla="*/ 84 w 346"/>
              <a:gd name="T117" fmla="*/ 21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6" h="372">
                <a:moveTo>
                  <a:pt x="251" y="319"/>
                </a:moveTo>
                <a:lnTo>
                  <a:pt x="245" y="319"/>
                </a:lnTo>
                <a:lnTo>
                  <a:pt x="243" y="319"/>
                </a:lnTo>
                <a:lnTo>
                  <a:pt x="235" y="319"/>
                </a:lnTo>
                <a:lnTo>
                  <a:pt x="227" y="322"/>
                </a:lnTo>
                <a:lnTo>
                  <a:pt x="211" y="322"/>
                </a:lnTo>
                <a:lnTo>
                  <a:pt x="208" y="322"/>
                </a:lnTo>
                <a:lnTo>
                  <a:pt x="201" y="319"/>
                </a:lnTo>
                <a:lnTo>
                  <a:pt x="198" y="319"/>
                </a:lnTo>
                <a:lnTo>
                  <a:pt x="190" y="319"/>
                </a:lnTo>
                <a:lnTo>
                  <a:pt x="182" y="322"/>
                </a:lnTo>
                <a:lnTo>
                  <a:pt x="179" y="319"/>
                </a:lnTo>
                <a:lnTo>
                  <a:pt x="172" y="324"/>
                </a:lnTo>
                <a:lnTo>
                  <a:pt x="172" y="330"/>
                </a:lnTo>
                <a:lnTo>
                  <a:pt x="172" y="332"/>
                </a:lnTo>
                <a:lnTo>
                  <a:pt x="174" y="338"/>
                </a:lnTo>
                <a:lnTo>
                  <a:pt x="182" y="338"/>
                </a:lnTo>
                <a:lnTo>
                  <a:pt x="193" y="346"/>
                </a:lnTo>
                <a:lnTo>
                  <a:pt x="201" y="351"/>
                </a:lnTo>
                <a:lnTo>
                  <a:pt x="224" y="356"/>
                </a:lnTo>
                <a:lnTo>
                  <a:pt x="227" y="364"/>
                </a:lnTo>
                <a:lnTo>
                  <a:pt x="235" y="372"/>
                </a:lnTo>
                <a:lnTo>
                  <a:pt x="251" y="372"/>
                </a:lnTo>
                <a:lnTo>
                  <a:pt x="251" y="364"/>
                </a:lnTo>
                <a:lnTo>
                  <a:pt x="253" y="359"/>
                </a:lnTo>
                <a:lnTo>
                  <a:pt x="253" y="351"/>
                </a:lnTo>
                <a:lnTo>
                  <a:pt x="251" y="346"/>
                </a:lnTo>
                <a:lnTo>
                  <a:pt x="251" y="338"/>
                </a:lnTo>
                <a:lnTo>
                  <a:pt x="253" y="330"/>
                </a:lnTo>
                <a:lnTo>
                  <a:pt x="264" y="314"/>
                </a:lnTo>
                <a:lnTo>
                  <a:pt x="259" y="314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close/>
                <a:moveTo>
                  <a:pt x="341" y="237"/>
                </a:moveTo>
                <a:lnTo>
                  <a:pt x="338" y="235"/>
                </a:lnTo>
                <a:lnTo>
                  <a:pt x="322" y="227"/>
                </a:lnTo>
                <a:lnTo>
                  <a:pt x="311" y="219"/>
                </a:lnTo>
                <a:lnTo>
                  <a:pt x="298" y="211"/>
                </a:lnTo>
                <a:lnTo>
                  <a:pt x="288" y="208"/>
                </a:lnTo>
                <a:lnTo>
                  <a:pt x="280" y="206"/>
                </a:lnTo>
                <a:lnTo>
                  <a:pt x="269" y="198"/>
                </a:lnTo>
                <a:lnTo>
                  <a:pt x="272" y="192"/>
                </a:lnTo>
                <a:lnTo>
                  <a:pt x="277" y="185"/>
                </a:lnTo>
                <a:lnTo>
                  <a:pt x="277" y="182"/>
                </a:lnTo>
                <a:lnTo>
                  <a:pt x="269" y="182"/>
                </a:lnTo>
                <a:lnTo>
                  <a:pt x="261" y="182"/>
                </a:lnTo>
                <a:lnTo>
                  <a:pt x="251" y="182"/>
                </a:lnTo>
                <a:lnTo>
                  <a:pt x="243" y="179"/>
                </a:lnTo>
                <a:lnTo>
                  <a:pt x="224" y="166"/>
                </a:lnTo>
                <a:lnTo>
                  <a:pt x="216" y="158"/>
                </a:lnTo>
                <a:lnTo>
                  <a:pt x="211" y="153"/>
                </a:lnTo>
                <a:lnTo>
                  <a:pt x="208" y="140"/>
                </a:lnTo>
                <a:lnTo>
                  <a:pt x="201" y="124"/>
                </a:lnTo>
                <a:lnTo>
                  <a:pt x="193" y="121"/>
                </a:lnTo>
                <a:lnTo>
                  <a:pt x="185" y="118"/>
                </a:lnTo>
                <a:lnTo>
                  <a:pt x="174" y="111"/>
                </a:lnTo>
                <a:lnTo>
                  <a:pt x="166" y="103"/>
                </a:lnTo>
                <a:lnTo>
                  <a:pt x="158" y="92"/>
                </a:lnTo>
                <a:lnTo>
                  <a:pt x="158" y="84"/>
                </a:lnTo>
                <a:lnTo>
                  <a:pt x="164" y="79"/>
                </a:lnTo>
                <a:lnTo>
                  <a:pt x="166" y="79"/>
                </a:lnTo>
                <a:lnTo>
                  <a:pt x="166" y="76"/>
                </a:lnTo>
                <a:lnTo>
                  <a:pt x="166" y="71"/>
                </a:lnTo>
                <a:lnTo>
                  <a:pt x="164" y="71"/>
                </a:lnTo>
                <a:lnTo>
                  <a:pt x="158" y="60"/>
                </a:lnTo>
                <a:lnTo>
                  <a:pt x="164" y="58"/>
                </a:lnTo>
                <a:lnTo>
                  <a:pt x="172" y="52"/>
                </a:lnTo>
                <a:lnTo>
                  <a:pt x="166" y="58"/>
                </a:lnTo>
                <a:lnTo>
                  <a:pt x="172" y="58"/>
                </a:lnTo>
                <a:lnTo>
                  <a:pt x="174" y="52"/>
                </a:lnTo>
                <a:lnTo>
                  <a:pt x="182" y="50"/>
                </a:lnTo>
                <a:lnTo>
                  <a:pt x="190" y="45"/>
                </a:lnTo>
                <a:lnTo>
                  <a:pt x="193" y="45"/>
                </a:lnTo>
                <a:lnTo>
                  <a:pt x="193" y="50"/>
                </a:lnTo>
                <a:lnTo>
                  <a:pt x="195" y="47"/>
                </a:lnTo>
                <a:lnTo>
                  <a:pt x="201" y="45"/>
                </a:lnTo>
                <a:lnTo>
                  <a:pt x="201" y="42"/>
                </a:lnTo>
                <a:lnTo>
                  <a:pt x="198" y="39"/>
                </a:lnTo>
                <a:lnTo>
                  <a:pt x="201" y="31"/>
                </a:lnTo>
                <a:lnTo>
                  <a:pt x="193" y="26"/>
                </a:lnTo>
                <a:lnTo>
                  <a:pt x="198" y="23"/>
                </a:lnTo>
                <a:lnTo>
                  <a:pt x="201" y="18"/>
                </a:lnTo>
                <a:lnTo>
                  <a:pt x="198" y="18"/>
                </a:lnTo>
                <a:lnTo>
                  <a:pt x="190" y="18"/>
                </a:lnTo>
                <a:lnTo>
                  <a:pt x="172" y="15"/>
                </a:lnTo>
                <a:lnTo>
                  <a:pt x="164" y="8"/>
                </a:lnTo>
                <a:lnTo>
                  <a:pt x="158" y="5"/>
                </a:lnTo>
                <a:lnTo>
                  <a:pt x="158" y="0"/>
                </a:lnTo>
                <a:lnTo>
                  <a:pt x="156" y="0"/>
                </a:lnTo>
                <a:lnTo>
                  <a:pt x="148" y="5"/>
                </a:lnTo>
                <a:lnTo>
                  <a:pt x="140" y="5"/>
                </a:lnTo>
                <a:lnTo>
                  <a:pt x="137" y="5"/>
                </a:lnTo>
                <a:lnTo>
                  <a:pt x="132" y="5"/>
                </a:lnTo>
                <a:lnTo>
                  <a:pt x="129" y="8"/>
                </a:lnTo>
                <a:lnTo>
                  <a:pt x="121" y="10"/>
                </a:lnTo>
                <a:lnTo>
                  <a:pt x="111" y="8"/>
                </a:lnTo>
                <a:lnTo>
                  <a:pt x="111" y="10"/>
                </a:lnTo>
                <a:lnTo>
                  <a:pt x="111" y="15"/>
                </a:lnTo>
                <a:lnTo>
                  <a:pt x="111" y="18"/>
                </a:lnTo>
                <a:lnTo>
                  <a:pt x="103" y="15"/>
                </a:lnTo>
                <a:lnTo>
                  <a:pt x="98" y="18"/>
                </a:lnTo>
                <a:lnTo>
                  <a:pt x="98" y="23"/>
                </a:lnTo>
                <a:lnTo>
                  <a:pt x="103" y="26"/>
                </a:lnTo>
                <a:lnTo>
                  <a:pt x="98" y="31"/>
                </a:lnTo>
                <a:lnTo>
                  <a:pt x="95" y="26"/>
                </a:lnTo>
                <a:lnTo>
                  <a:pt x="92" y="26"/>
                </a:lnTo>
                <a:lnTo>
                  <a:pt x="87" y="26"/>
                </a:lnTo>
                <a:lnTo>
                  <a:pt x="84" y="26"/>
                </a:lnTo>
                <a:lnTo>
                  <a:pt x="84" y="23"/>
                </a:lnTo>
                <a:lnTo>
                  <a:pt x="79" y="18"/>
                </a:lnTo>
                <a:lnTo>
                  <a:pt x="76" y="18"/>
                </a:lnTo>
                <a:lnTo>
                  <a:pt x="76" y="23"/>
                </a:lnTo>
                <a:lnTo>
                  <a:pt x="76" y="26"/>
                </a:lnTo>
                <a:lnTo>
                  <a:pt x="76" y="31"/>
                </a:lnTo>
                <a:lnTo>
                  <a:pt x="71" y="34"/>
                </a:lnTo>
                <a:lnTo>
                  <a:pt x="69" y="39"/>
                </a:lnTo>
                <a:lnTo>
                  <a:pt x="69" y="42"/>
                </a:lnTo>
                <a:lnTo>
                  <a:pt x="66" y="39"/>
                </a:lnTo>
                <a:lnTo>
                  <a:pt x="58" y="34"/>
                </a:lnTo>
                <a:lnTo>
                  <a:pt x="53" y="26"/>
                </a:lnTo>
                <a:lnTo>
                  <a:pt x="50" y="23"/>
                </a:lnTo>
                <a:lnTo>
                  <a:pt x="42" y="26"/>
                </a:lnTo>
                <a:lnTo>
                  <a:pt x="45" y="31"/>
                </a:lnTo>
                <a:lnTo>
                  <a:pt x="42" y="34"/>
                </a:lnTo>
                <a:lnTo>
                  <a:pt x="37" y="39"/>
                </a:lnTo>
                <a:lnTo>
                  <a:pt x="34" y="39"/>
                </a:lnTo>
                <a:lnTo>
                  <a:pt x="24" y="42"/>
                </a:lnTo>
                <a:lnTo>
                  <a:pt x="16" y="42"/>
                </a:lnTo>
                <a:lnTo>
                  <a:pt x="10" y="39"/>
                </a:lnTo>
                <a:lnTo>
                  <a:pt x="10" y="42"/>
                </a:lnTo>
                <a:lnTo>
                  <a:pt x="8" y="45"/>
                </a:lnTo>
                <a:lnTo>
                  <a:pt x="10" y="52"/>
                </a:lnTo>
                <a:lnTo>
                  <a:pt x="16" y="58"/>
                </a:lnTo>
                <a:lnTo>
                  <a:pt x="16" y="60"/>
                </a:lnTo>
                <a:lnTo>
                  <a:pt x="8" y="68"/>
                </a:lnTo>
                <a:lnTo>
                  <a:pt x="0" y="71"/>
                </a:lnTo>
                <a:lnTo>
                  <a:pt x="5" y="76"/>
                </a:lnTo>
                <a:lnTo>
                  <a:pt x="10" y="79"/>
                </a:lnTo>
                <a:lnTo>
                  <a:pt x="10" y="84"/>
                </a:lnTo>
                <a:lnTo>
                  <a:pt x="10" y="87"/>
                </a:lnTo>
                <a:lnTo>
                  <a:pt x="8" y="95"/>
                </a:lnTo>
                <a:lnTo>
                  <a:pt x="10" y="97"/>
                </a:lnTo>
                <a:lnTo>
                  <a:pt x="16" y="103"/>
                </a:lnTo>
                <a:lnTo>
                  <a:pt x="18" y="103"/>
                </a:lnTo>
                <a:lnTo>
                  <a:pt x="26" y="103"/>
                </a:lnTo>
                <a:lnTo>
                  <a:pt x="32" y="103"/>
                </a:lnTo>
                <a:lnTo>
                  <a:pt x="32" y="105"/>
                </a:lnTo>
                <a:lnTo>
                  <a:pt x="26" y="111"/>
                </a:lnTo>
                <a:lnTo>
                  <a:pt x="26" y="113"/>
                </a:lnTo>
                <a:lnTo>
                  <a:pt x="24" y="116"/>
                </a:lnTo>
                <a:lnTo>
                  <a:pt x="26" y="118"/>
                </a:lnTo>
                <a:lnTo>
                  <a:pt x="32" y="118"/>
                </a:lnTo>
                <a:lnTo>
                  <a:pt x="42" y="113"/>
                </a:lnTo>
                <a:lnTo>
                  <a:pt x="45" y="111"/>
                </a:lnTo>
                <a:lnTo>
                  <a:pt x="50" y="103"/>
                </a:lnTo>
                <a:lnTo>
                  <a:pt x="58" y="95"/>
                </a:lnTo>
                <a:lnTo>
                  <a:pt x="66" y="95"/>
                </a:lnTo>
                <a:lnTo>
                  <a:pt x="76" y="97"/>
                </a:lnTo>
                <a:lnTo>
                  <a:pt x="84" y="103"/>
                </a:lnTo>
                <a:lnTo>
                  <a:pt x="98" y="111"/>
                </a:lnTo>
                <a:lnTo>
                  <a:pt x="103" y="113"/>
                </a:lnTo>
                <a:lnTo>
                  <a:pt x="105" y="121"/>
                </a:lnTo>
                <a:lnTo>
                  <a:pt x="113" y="148"/>
                </a:lnTo>
                <a:lnTo>
                  <a:pt x="119" y="148"/>
                </a:lnTo>
                <a:lnTo>
                  <a:pt x="124" y="155"/>
                </a:lnTo>
                <a:lnTo>
                  <a:pt x="129" y="158"/>
                </a:lnTo>
                <a:lnTo>
                  <a:pt x="129" y="166"/>
                </a:lnTo>
                <a:lnTo>
                  <a:pt x="137" y="166"/>
                </a:lnTo>
                <a:lnTo>
                  <a:pt x="140" y="166"/>
                </a:lnTo>
                <a:lnTo>
                  <a:pt x="148" y="174"/>
                </a:lnTo>
                <a:lnTo>
                  <a:pt x="150" y="179"/>
                </a:lnTo>
                <a:lnTo>
                  <a:pt x="156" y="182"/>
                </a:lnTo>
                <a:lnTo>
                  <a:pt x="172" y="198"/>
                </a:lnTo>
                <a:lnTo>
                  <a:pt x="182" y="206"/>
                </a:lnTo>
                <a:lnTo>
                  <a:pt x="185" y="208"/>
                </a:lnTo>
                <a:lnTo>
                  <a:pt x="190" y="208"/>
                </a:lnTo>
                <a:lnTo>
                  <a:pt x="198" y="208"/>
                </a:lnTo>
                <a:lnTo>
                  <a:pt x="206" y="208"/>
                </a:lnTo>
                <a:lnTo>
                  <a:pt x="208" y="208"/>
                </a:lnTo>
                <a:lnTo>
                  <a:pt x="208" y="211"/>
                </a:lnTo>
                <a:lnTo>
                  <a:pt x="211" y="219"/>
                </a:lnTo>
                <a:lnTo>
                  <a:pt x="219" y="224"/>
                </a:lnTo>
                <a:lnTo>
                  <a:pt x="224" y="224"/>
                </a:lnTo>
                <a:lnTo>
                  <a:pt x="227" y="224"/>
                </a:lnTo>
                <a:lnTo>
                  <a:pt x="224" y="232"/>
                </a:lnTo>
                <a:lnTo>
                  <a:pt x="235" y="227"/>
                </a:lnTo>
                <a:lnTo>
                  <a:pt x="238" y="232"/>
                </a:lnTo>
                <a:lnTo>
                  <a:pt x="243" y="235"/>
                </a:lnTo>
                <a:lnTo>
                  <a:pt x="243" y="243"/>
                </a:lnTo>
                <a:lnTo>
                  <a:pt x="245" y="245"/>
                </a:lnTo>
                <a:lnTo>
                  <a:pt x="251" y="245"/>
                </a:lnTo>
                <a:lnTo>
                  <a:pt x="253" y="251"/>
                </a:lnTo>
                <a:lnTo>
                  <a:pt x="259" y="251"/>
                </a:lnTo>
                <a:lnTo>
                  <a:pt x="261" y="251"/>
                </a:lnTo>
                <a:lnTo>
                  <a:pt x="264" y="251"/>
                </a:lnTo>
                <a:lnTo>
                  <a:pt x="269" y="261"/>
                </a:lnTo>
                <a:lnTo>
                  <a:pt x="272" y="269"/>
                </a:lnTo>
                <a:lnTo>
                  <a:pt x="277" y="285"/>
                </a:lnTo>
                <a:lnTo>
                  <a:pt x="280" y="288"/>
                </a:lnTo>
                <a:lnTo>
                  <a:pt x="280" y="295"/>
                </a:lnTo>
                <a:lnTo>
                  <a:pt x="277" y="298"/>
                </a:lnTo>
                <a:lnTo>
                  <a:pt x="272" y="298"/>
                </a:lnTo>
                <a:lnTo>
                  <a:pt x="272" y="306"/>
                </a:lnTo>
                <a:lnTo>
                  <a:pt x="264" y="314"/>
                </a:lnTo>
                <a:lnTo>
                  <a:pt x="264" y="319"/>
                </a:lnTo>
                <a:lnTo>
                  <a:pt x="264" y="322"/>
                </a:lnTo>
                <a:lnTo>
                  <a:pt x="269" y="324"/>
                </a:lnTo>
                <a:lnTo>
                  <a:pt x="272" y="324"/>
                </a:lnTo>
                <a:lnTo>
                  <a:pt x="285" y="314"/>
                </a:lnTo>
                <a:lnTo>
                  <a:pt x="293" y="306"/>
                </a:lnTo>
                <a:lnTo>
                  <a:pt x="293" y="303"/>
                </a:lnTo>
                <a:lnTo>
                  <a:pt x="293" y="295"/>
                </a:lnTo>
                <a:lnTo>
                  <a:pt x="298" y="293"/>
                </a:lnTo>
                <a:lnTo>
                  <a:pt x="306" y="288"/>
                </a:lnTo>
                <a:lnTo>
                  <a:pt x="306" y="285"/>
                </a:lnTo>
                <a:lnTo>
                  <a:pt x="306" y="272"/>
                </a:lnTo>
                <a:lnTo>
                  <a:pt x="298" y="269"/>
                </a:lnTo>
                <a:lnTo>
                  <a:pt x="293" y="266"/>
                </a:lnTo>
                <a:lnTo>
                  <a:pt x="288" y="261"/>
                </a:lnTo>
                <a:lnTo>
                  <a:pt x="288" y="258"/>
                </a:lnTo>
                <a:lnTo>
                  <a:pt x="296" y="243"/>
                </a:lnTo>
                <a:lnTo>
                  <a:pt x="298" y="235"/>
                </a:lnTo>
                <a:lnTo>
                  <a:pt x="311" y="235"/>
                </a:lnTo>
                <a:lnTo>
                  <a:pt x="311" y="237"/>
                </a:lnTo>
                <a:lnTo>
                  <a:pt x="319" y="243"/>
                </a:lnTo>
                <a:lnTo>
                  <a:pt x="325" y="243"/>
                </a:lnTo>
                <a:lnTo>
                  <a:pt x="330" y="245"/>
                </a:lnTo>
                <a:lnTo>
                  <a:pt x="333" y="253"/>
                </a:lnTo>
                <a:lnTo>
                  <a:pt x="338" y="258"/>
                </a:lnTo>
                <a:lnTo>
                  <a:pt x="341" y="258"/>
                </a:lnTo>
                <a:lnTo>
                  <a:pt x="346" y="253"/>
                </a:lnTo>
                <a:lnTo>
                  <a:pt x="346" y="251"/>
                </a:lnTo>
                <a:lnTo>
                  <a:pt x="346" y="243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close/>
                <a:moveTo>
                  <a:pt x="50" y="288"/>
                </a:moveTo>
                <a:lnTo>
                  <a:pt x="53" y="285"/>
                </a:lnTo>
                <a:lnTo>
                  <a:pt x="50" y="285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close/>
                <a:moveTo>
                  <a:pt x="84" y="219"/>
                </a:moveTo>
                <a:lnTo>
                  <a:pt x="87" y="216"/>
                </a:lnTo>
                <a:lnTo>
                  <a:pt x="84" y="216"/>
                </a:lnTo>
                <a:lnTo>
                  <a:pt x="84" y="211"/>
                </a:lnTo>
                <a:lnTo>
                  <a:pt x="79" y="211"/>
                </a:lnTo>
                <a:lnTo>
                  <a:pt x="76" y="208"/>
                </a:lnTo>
                <a:lnTo>
                  <a:pt x="71" y="208"/>
                </a:lnTo>
                <a:lnTo>
                  <a:pt x="69" y="211"/>
                </a:lnTo>
                <a:lnTo>
                  <a:pt x="58" y="219"/>
                </a:lnTo>
                <a:lnTo>
                  <a:pt x="50" y="224"/>
                </a:lnTo>
                <a:lnTo>
                  <a:pt x="45" y="219"/>
                </a:lnTo>
                <a:lnTo>
                  <a:pt x="45" y="224"/>
                </a:lnTo>
                <a:lnTo>
                  <a:pt x="45" y="232"/>
                </a:lnTo>
                <a:lnTo>
                  <a:pt x="50" y="235"/>
                </a:lnTo>
                <a:lnTo>
                  <a:pt x="50" y="243"/>
                </a:lnTo>
                <a:lnTo>
                  <a:pt x="53" y="245"/>
                </a:lnTo>
                <a:lnTo>
                  <a:pt x="50" y="253"/>
                </a:lnTo>
                <a:lnTo>
                  <a:pt x="53" y="253"/>
                </a:lnTo>
                <a:lnTo>
                  <a:pt x="53" y="258"/>
                </a:lnTo>
                <a:lnTo>
                  <a:pt x="53" y="261"/>
                </a:lnTo>
                <a:lnTo>
                  <a:pt x="50" y="261"/>
                </a:lnTo>
                <a:lnTo>
                  <a:pt x="50" y="277"/>
                </a:lnTo>
                <a:lnTo>
                  <a:pt x="53" y="285"/>
                </a:lnTo>
                <a:lnTo>
                  <a:pt x="58" y="293"/>
                </a:lnTo>
                <a:lnTo>
                  <a:pt x="61" y="293"/>
                </a:lnTo>
                <a:lnTo>
                  <a:pt x="66" y="293"/>
                </a:lnTo>
                <a:lnTo>
                  <a:pt x="69" y="288"/>
                </a:lnTo>
                <a:lnTo>
                  <a:pt x="69" y="280"/>
                </a:lnTo>
                <a:lnTo>
                  <a:pt x="76" y="280"/>
                </a:lnTo>
                <a:lnTo>
                  <a:pt x="84" y="280"/>
                </a:lnTo>
                <a:lnTo>
                  <a:pt x="87" y="277"/>
                </a:lnTo>
                <a:lnTo>
                  <a:pt x="87" y="269"/>
                </a:lnTo>
                <a:lnTo>
                  <a:pt x="87" y="258"/>
                </a:lnTo>
                <a:lnTo>
                  <a:pt x="87" y="245"/>
                </a:lnTo>
                <a:lnTo>
                  <a:pt x="87" y="243"/>
                </a:lnTo>
                <a:lnTo>
                  <a:pt x="92" y="235"/>
                </a:lnTo>
                <a:lnTo>
                  <a:pt x="92" y="227"/>
                </a:lnTo>
                <a:lnTo>
                  <a:pt x="87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4" name="Rectangle 53"/>
          <p:cNvSpPr>
            <a:spLocks noChangeArrowheads="1"/>
          </p:cNvSpPr>
          <p:nvPr/>
        </p:nvSpPr>
        <p:spPr bwMode="auto">
          <a:xfrm>
            <a:off x="5857875" y="6218238"/>
            <a:ext cx="2736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</a:t>
            </a:r>
          </a:p>
        </p:txBody>
      </p:sp>
      <p:sp>
        <p:nvSpPr>
          <p:cNvPr id="78855" name="Text Box 2"/>
          <p:cNvSpPr txBox="1">
            <a:spLocks noChangeArrowheads="1"/>
          </p:cNvSpPr>
          <p:nvPr/>
        </p:nvSpPr>
        <p:spPr bwMode="auto">
          <a:xfrm>
            <a:off x="673100" y="255588"/>
            <a:ext cx="78120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La farmaceutica è un patrimonio manifatturiero che il Paese non può perdere</a:t>
            </a:r>
          </a:p>
        </p:txBody>
      </p:sp>
      <p:grpSp>
        <p:nvGrpSpPr>
          <p:cNvPr id="78856" name="Gruppo 18"/>
          <p:cNvGrpSpPr>
            <a:grpSpLocks/>
          </p:cNvGrpSpPr>
          <p:nvPr/>
        </p:nvGrpSpPr>
        <p:grpSpPr bwMode="auto">
          <a:xfrm>
            <a:off x="4679950" y="1630363"/>
            <a:ext cx="4392613" cy="3976687"/>
            <a:chOff x="4323635" y="1412776"/>
            <a:chExt cx="4392488" cy="3975708"/>
          </a:xfrm>
        </p:grpSpPr>
        <p:sp>
          <p:nvSpPr>
            <p:cNvPr id="78859" name="Text Box 41"/>
            <p:cNvSpPr txBox="1">
              <a:spLocks noChangeArrowheads="1"/>
            </p:cNvSpPr>
            <p:nvPr/>
          </p:nvSpPr>
          <p:spPr bwMode="auto">
            <a:xfrm>
              <a:off x="4323635" y="3314991"/>
              <a:ext cx="3340943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</a:rPr>
                <a:t>27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miliardi di euro di 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</a:rPr>
                <a:t>produzione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, il </a:t>
              </a:r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</a:rPr>
                <a:t>72%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destinato all’export</a:t>
              </a:r>
            </a:p>
          </p:txBody>
        </p:sp>
        <p:sp>
          <p:nvSpPr>
            <p:cNvPr id="78860" name="Text Box 45"/>
            <p:cNvSpPr txBox="1">
              <a:spLocks noChangeArrowheads="1"/>
            </p:cNvSpPr>
            <p:nvPr/>
          </p:nvSpPr>
          <p:spPr bwMode="auto">
            <a:xfrm>
              <a:off x="4323635" y="4067044"/>
              <a:ext cx="3816424" cy="569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</a:rPr>
                <a:t>2,4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miliardi di euro di 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</a:rPr>
                <a:t>investimenti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, </a:t>
              </a:r>
            </a:p>
            <a:p>
              <a:pPr eaLnBrk="0" hangingPunct="0"/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dei quali 1,2 in R&amp;S e 1,2 in produzione</a:t>
              </a:r>
              <a:endParaRPr lang="it-IT" sz="13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endParaRPr>
            </a:p>
          </p:txBody>
        </p:sp>
        <p:sp>
          <p:nvSpPr>
            <p:cNvPr id="78861" name="Text Box 41"/>
            <p:cNvSpPr txBox="1">
              <a:spLocks noChangeArrowheads="1"/>
            </p:cNvSpPr>
            <p:nvPr/>
          </p:nvSpPr>
          <p:spPr bwMode="auto">
            <a:xfrm>
              <a:off x="4323635" y="4819097"/>
              <a:ext cx="4392488" cy="569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</a:rPr>
                <a:t>+64%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crescita dell’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</a:rPr>
                <a:t>export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negli ultimi 5 anni rispetto al +7% della media manifatturiera</a:t>
              </a:r>
              <a:endParaRPr lang="it-IT" sz="13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endParaRPr>
            </a:p>
          </p:txBody>
        </p:sp>
        <p:sp>
          <p:nvSpPr>
            <p:cNvPr id="78862" name="Text Box 39"/>
            <p:cNvSpPr txBox="1">
              <a:spLocks noChangeArrowheads="1"/>
            </p:cNvSpPr>
            <p:nvPr/>
          </p:nvSpPr>
          <p:spPr bwMode="auto">
            <a:xfrm>
              <a:off x="4323635" y="2762993"/>
              <a:ext cx="288032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</a:rPr>
                <a:t>6 mila 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addetti alla 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</a:rPr>
                <a:t>R&amp;S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</a:rPr>
                <a:t>                                                                                                           </a:t>
              </a:r>
            </a:p>
          </p:txBody>
        </p:sp>
        <p:sp>
          <p:nvSpPr>
            <p:cNvPr id="78863" name="Text Box 25"/>
            <p:cNvSpPr txBox="1">
              <a:spLocks noChangeArrowheads="1"/>
            </p:cNvSpPr>
            <p:nvPr/>
          </p:nvSpPr>
          <p:spPr bwMode="auto">
            <a:xfrm>
              <a:off x="4323635" y="1412776"/>
              <a:ext cx="182877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174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 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  <a:ea typeface="MS Gothic"/>
                  <a:cs typeface="MS Gothic"/>
                </a:rPr>
                <a:t>fabbriche</a:t>
              </a:r>
              <a:endParaRPr lang="it-IT" sz="1300" b="1">
                <a:solidFill>
                  <a:srgbClr val="FF9900"/>
                </a:solidFill>
                <a:latin typeface="Lucida Sans" pitchFamily="34" charset="0"/>
                <a:ea typeface="MS Gothic"/>
                <a:cs typeface="MS Gothic"/>
              </a:endParaRPr>
            </a:p>
          </p:txBody>
        </p:sp>
        <p:sp>
          <p:nvSpPr>
            <p:cNvPr id="78864" name="Text Box 25"/>
            <p:cNvSpPr txBox="1">
              <a:spLocks noChangeArrowheads="1"/>
            </p:cNvSpPr>
            <p:nvPr/>
          </p:nvSpPr>
          <p:spPr bwMode="auto">
            <a:xfrm>
              <a:off x="4323635" y="1964774"/>
              <a:ext cx="3948565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62 mila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 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  <a:ea typeface="MS Gothic"/>
                  <a:cs typeface="MS Gothic"/>
                </a:rPr>
                <a:t>addetti</a:t>
              </a:r>
              <a:r>
                <a:rPr lang="it-IT" sz="13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 (90% laureati e diplomati)                                                          e altri 60 mila nell’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  <a:ea typeface="MS Gothic"/>
                  <a:cs typeface="MS Gothic"/>
                </a:rPr>
                <a:t>indotto</a:t>
              </a:r>
              <a:endParaRPr lang="it-IT" sz="1300" b="1">
                <a:solidFill>
                  <a:srgbClr val="FF9900"/>
                </a:solidFill>
                <a:latin typeface="Lucida Sans" pitchFamily="34" charset="0"/>
                <a:ea typeface="MS Gothic"/>
                <a:cs typeface="MS Gothic"/>
              </a:endParaRPr>
            </a:p>
          </p:txBody>
        </p:sp>
      </p:grpSp>
      <p:pic>
        <p:nvPicPr>
          <p:cNvPr id="78857" name="Immagine 17" descr="Tavola69.png"/>
          <p:cNvPicPr>
            <a:picLocks noChangeAspect="1"/>
          </p:cNvPicPr>
          <p:nvPr/>
        </p:nvPicPr>
        <p:blipFill>
          <a:blip r:embed="rId7"/>
          <a:srcRect l="8887" r="2000"/>
          <a:stretch>
            <a:fillRect/>
          </a:stretch>
        </p:blipFill>
        <p:spPr bwMode="auto">
          <a:xfrm>
            <a:off x="406400" y="2009775"/>
            <a:ext cx="40735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5"/>
          <p:cNvSpPr txBox="1">
            <a:spLocks noChangeArrowheads="1"/>
          </p:cNvSpPr>
          <p:nvPr/>
        </p:nvSpPr>
        <p:spPr bwMode="auto">
          <a:xfrm>
            <a:off x="741363" y="1558925"/>
            <a:ext cx="38163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La farmaceutica e il suo indotto</a:t>
            </a:r>
            <a:endParaRPr lang="it-IT" sz="1600">
              <a:solidFill>
                <a:srgbClr val="00408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3587" t="31855" r="4206" b="15462"/>
          <a:stretch>
            <a:fillRect/>
          </a:stretch>
        </p:blipFill>
        <p:spPr>
          <a:xfrm rot="10800000">
            <a:off x="734363" y="2996952"/>
            <a:ext cx="2088232" cy="3096344"/>
          </a:xfrm>
        </p:spPr>
      </p:pic>
      <p:cxnSp>
        <p:nvCxnSpPr>
          <p:cNvPr id="35" name="Connettore 1 34"/>
          <p:cNvCxnSpPr/>
          <p:nvPr/>
        </p:nvCxnSpPr>
        <p:spPr bwMode="auto">
          <a:xfrm rot="5400000" flipH="1">
            <a:off x="7168356" y="4871244"/>
            <a:ext cx="2700338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5"/>
          <a:srcRect r="18423"/>
          <a:stretch>
            <a:fillRect/>
          </a:stretch>
        </p:blipFill>
        <p:spPr bwMode="auto">
          <a:xfrm>
            <a:off x="1166813" y="2001838"/>
            <a:ext cx="58324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/>
          <a:srcRect l="81061" t="768"/>
          <a:stretch>
            <a:fillRect/>
          </a:stretch>
        </p:blipFill>
        <p:spPr bwMode="auto">
          <a:xfrm>
            <a:off x="7326313" y="2016125"/>
            <a:ext cx="124618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Rectangle 2"/>
          <p:cNvSpPr>
            <a:spLocks noChangeArrowheads="1"/>
          </p:cNvSpPr>
          <p:nvPr/>
        </p:nvSpPr>
        <p:spPr bwMode="auto">
          <a:xfrm>
            <a:off x="731838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500">
                <a:solidFill>
                  <a:srgbClr val="004080"/>
                </a:solidFill>
                <a:latin typeface="Lucida Sans" pitchFamily="34" charset="0"/>
              </a:rPr>
              <a:t>L’industria farmaceutica nel Lazio:                                   un valore che la Regione non può perdere</a:t>
            </a:r>
          </a:p>
          <a:p>
            <a:endParaRPr lang="it-IT" sz="25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5719" name="Text Box 25"/>
          <p:cNvSpPr txBox="1">
            <a:spLocks noChangeArrowheads="1"/>
          </p:cNvSpPr>
          <p:nvPr/>
        </p:nvSpPr>
        <p:spPr bwMode="auto">
          <a:xfrm>
            <a:off x="4643438" y="6221413"/>
            <a:ext cx="3933825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Fonte: elaborazioni e stime su dati Aifa, Farmindustria, Istat</a:t>
            </a:r>
          </a:p>
        </p:txBody>
      </p:sp>
      <p:sp>
        <p:nvSpPr>
          <p:cNvPr id="115720" name="Text Box 3"/>
          <p:cNvSpPr txBox="1">
            <a:spLocks noChangeArrowheads="1"/>
          </p:cNvSpPr>
          <p:nvPr/>
        </p:nvSpPr>
        <p:spPr bwMode="auto">
          <a:xfrm>
            <a:off x="1309688" y="5429250"/>
            <a:ext cx="1096962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Investimenti                Produzione                e R&amp;S</a:t>
            </a:r>
          </a:p>
        </p:txBody>
      </p:sp>
      <p:sp>
        <p:nvSpPr>
          <p:cNvPr id="115721" name="Text Box 4"/>
          <p:cNvSpPr txBox="1">
            <a:spLocks noChangeArrowheads="1"/>
          </p:cNvSpPr>
          <p:nvPr/>
        </p:nvSpPr>
        <p:spPr bwMode="auto">
          <a:xfrm>
            <a:off x="3590925" y="5429250"/>
            <a:ext cx="120967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Imposte dirette, specifiche e IVA</a:t>
            </a:r>
          </a:p>
        </p:txBody>
      </p:sp>
      <p:sp>
        <p:nvSpPr>
          <p:cNvPr id="115722" name="Text Box 6"/>
          <p:cNvSpPr txBox="1">
            <a:spLocks noChangeArrowheads="1"/>
          </p:cNvSpPr>
          <p:nvPr/>
        </p:nvSpPr>
        <p:spPr bwMode="auto">
          <a:xfrm>
            <a:off x="2466975" y="5429250"/>
            <a:ext cx="107632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Stipendi e contributi</a:t>
            </a:r>
          </a:p>
        </p:txBody>
      </p:sp>
      <p:sp>
        <p:nvSpPr>
          <p:cNvPr id="115723" name="Text Box 10"/>
          <p:cNvSpPr txBox="1">
            <a:spLocks noChangeArrowheads="1"/>
          </p:cNvSpPr>
          <p:nvPr/>
        </p:nvSpPr>
        <p:spPr bwMode="auto">
          <a:xfrm>
            <a:off x="5794375" y="5429250"/>
            <a:ext cx="139382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800" b="1">
                <a:solidFill>
                  <a:srgbClr val="008000"/>
                </a:solidFill>
                <a:latin typeface="Lucida Sans" pitchFamily="34" charset="0"/>
                <a:ea typeface="MS Gothic"/>
                <a:cs typeface="MS Gothic"/>
              </a:rPr>
              <a:t>Spesa a ricavo              industria medicinali rimborsabili e vaccini                             </a:t>
            </a:r>
            <a:r>
              <a:rPr lang="it-IT" sz="800">
                <a:solidFill>
                  <a:srgbClr val="008000"/>
                </a:solidFill>
                <a:latin typeface="Lucida Sans" pitchFamily="34" charset="0"/>
                <a:ea typeface="MS Gothic"/>
                <a:cs typeface="MS Gothic"/>
              </a:rPr>
              <a:t>(territoriale+ospedaliera escl. payback) </a:t>
            </a:r>
          </a:p>
        </p:txBody>
      </p:sp>
      <p:sp>
        <p:nvSpPr>
          <p:cNvPr id="115724" name="Text Box 38"/>
          <p:cNvSpPr txBox="1">
            <a:spLocks noChangeArrowheads="1"/>
          </p:cNvSpPr>
          <p:nvPr/>
        </p:nvSpPr>
        <p:spPr bwMode="auto">
          <a:xfrm>
            <a:off x="7324725" y="5399088"/>
            <a:ext cx="115728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8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Contributo                          dell’industria  farmaceutica                con sola presenza  commerciale</a:t>
            </a:r>
          </a:p>
        </p:txBody>
      </p:sp>
      <p:sp>
        <p:nvSpPr>
          <p:cNvPr id="115725" name="Text Box 26"/>
          <p:cNvSpPr txBox="1">
            <a:spLocks noChangeArrowheads="1"/>
          </p:cNvSpPr>
          <p:nvPr/>
        </p:nvSpPr>
        <p:spPr bwMode="auto">
          <a:xfrm>
            <a:off x="1195388" y="1319213"/>
            <a:ext cx="70485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Contributo diretto e indotto dell’industria farmaceutica nel Lazio                           e spesa pubblica per medicinali rimborsabili                                       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(milioni di euro, dati a ricavo industria)</a:t>
            </a:r>
          </a:p>
        </p:txBody>
      </p:sp>
      <p:sp>
        <p:nvSpPr>
          <p:cNvPr id="115726" name="Text Box 38"/>
          <p:cNvSpPr txBox="1">
            <a:spLocks noChangeArrowheads="1"/>
          </p:cNvSpPr>
          <p:nvPr/>
        </p:nvSpPr>
        <p:spPr bwMode="auto">
          <a:xfrm>
            <a:off x="4551363" y="5429250"/>
            <a:ext cx="151130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9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Contributo                 effettivo                  dell’industria             farmaceutica e dell’indotto</a:t>
            </a:r>
          </a:p>
        </p:txBody>
      </p:sp>
      <p:sp>
        <p:nvSpPr>
          <p:cNvPr id="115727" name="Text Box 30"/>
          <p:cNvSpPr txBox="1">
            <a:spLocks noChangeArrowheads="1"/>
          </p:cNvSpPr>
          <p:nvPr/>
        </p:nvSpPr>
        <p:spPr bwMode="auto">
          <a:xfrm>
            <a:off x="5918200" y="3633788"/>
            <a:ext cx="10080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>
                <a:solidFill>
                  <a:srgbClr val="92D050"/>
                </a:solidFill>
                <a:latin typeface="Lucida Sans" pitchFamily="34" charset="0"/>
                <a:ea typeface="MS Gothic"/>
                <a:cs typeface="MS Gothic"/>
              </a:rPr>
              <a:t>1.250</a:t>
            </a:r>
          </a:p>
        </p:txBody>
      </p:sp>
      <p:sp>
        <p:nvSpPr>
          <p:cNvPr id="115728" name="Text Box 30"/>
          <p:cNvSpPr txBox="1">
            <a:spLocks noChangeArrowheads="1"/>
          </p:cNvSpPr>
          <p:nvPr/>
        </p:nvSpPr>
        <p:spPr bwMode="auto">
          <a:xfrm>
            <a:off x="4767263" y="2070100"/>
            <a:ext cx="100806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2.700</a:t>
            </a:r>
          </a:p>
        </p:txBody>
      </p:sp>
      <p:sp>
        <p:nvSpPr>
          <p:cNvPr id="115729" name="Text Box 30"/>
          <p:cNvSpPr txBox="1">
            <a:spLocks noChangeArrowheads="1"/>
          </p:cNvSpPr>
          <p:nvPr/>
        </p:nvSpPr>
        <p:spPr bwMode="auto">
          <a:xfrm>
            <a:off x="7380288" y="4135438"/>
            <a:ext cx="1008062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>
                <a:solidFill>
                  <a:srgbClr val="FF0000"/>
                </a:solidFill>
                <a:latin typeface="Lucida Sans" pitchFamily="34" charset="0"/>
                <a:ea typeface="MS Gothic"/>
                <a:cs typeface="MS Gothic"/>
              </a:rPr>
              <a:t>750</a:t>
            </a:r>
          </a:p>
        </p:txBody>
      </p:sp>
      <p:sp>
        <p:nvSpPr>
          <p:cNvPr id="115730" name="Text Box 30"/>
          <p:cNvSpPr txBox="1">
            <a:spLocks noChangeArrowheads="1"/>
          </p:cNvSpPr>
          <p:nvPr/>
        </p:nvSpPr>
        <p:spPr bwMode="auto">
          <a:xfrm>
            <a:off x="1363663" y="4384675"/>
            <a:ext cx="1008062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50</a:t>
            </a:r>
          </a:p>
        </p:txBody>
      </p:sp>
      <p:sp>
        <p:nvSpPr>
          <p:cNvPr id="115731" name="Text Box 30"/>
          <p:cNvSpPr txBox="1">
            <a:spLocks noChangeArrowheads="1"/>
          </p:cNvSpPr>
          <p:nvPr/>
        </p:nvSpPr>
        <p:spPr bwMode="auto">
          <a:xfrm>
            <a:off x="2535238" y="3168650"/>
            <a:ext cx="1008062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170</a:t>
            </a:r>
          </a:p>
        </p:txBody>
      </p:sp>
      <p:sp>
        <p:nvSpPr>
          <p:cNvPr id="115732" name="Text Box 30"/>
          <p:cNvSpPr txBox="1">
            <a:spLocks noChangeArrowheads="1"/>
          </p:cNvSpPr>
          <p:nvPr/>
        </p:nvSpPr>
        <p:spPr bwMode="auto">
          <a:xfrm>
            <a:off x="3643313" y="2166938"/>
            <a:ext cx="100806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50</a:t>
            </a:r>
          </a:p>
        </p:txBody>
      </p:sp>
      <p:sp>
        <p:nvSpPr>
          <p:cNvPr id="115733" name="Text Box 30"/>
          <p:cNvSpPr txBox="1">
            <a:spLocks noChangeArrowheads="1"/>
          </p:cNvSpPr>
          <p:nvPr/>
        </p:nvSpPr>
        <p:spPr bwMode="auto">
          <a:xfrm>
            <a:off x="1368425" y="4724400"/>
            <a:ext cx="1008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600</a:t>
            </a:r>
          </a:p>
        </p:txBody>
      </p:sp>
      <p:sp>
        <p:nvSpPr>
          <p:cNvPr id="115734" name="Text Box 30"/>
          <p:cNvSpPr txBox="1">
            <a:spLocks noChangeArrowheads="1"/>
          </p:cNvSpPr>
          <p:nvPr/>
        </p:nvSpPr>
        <p:spPr bwMode="auto">
          <a:xfrm>
            <a:off x="2506663" y="3695700"/>
            <a:ext cx="1008062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930</a:t>
            </a:r>
          </a:p>
        </p:txBody>
      </p:sp>
      <p:sp>
        <p:nvSpPr>
          <p:cNvPr id="115735" name="Text Box 30"/>
          <p:cNvSpPr txBox="1">
            <a:spLocks noChangeArrowheads="1"/>
          </p:cNvSpPr>
          <p:nvPr/>
        </p:nvSpPr>
        <p:spPr bwMode="auto">
          <a:xfrm>
            <a:off x="3643313" y="2522538"/>
            <a:ext cx="100806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FFFFFF"/>
                </a:solidFill>
                <a:latin typeface="Lucida Sans" pitchFamily="34" charset="0"/>
                <a:ea typeface="MS Gothic"/>
                <a:cs typeface="MS Gothic"/>
              </a:rPr>
              <a:t>900</a:t>
            </a:r>
          </a:p>
        </p:txBody>
      </p:sp>
      <p:sp>
        <p:nvSpPr>
          <p:cNvPr id="115736" name="Text Box 19"/>
          <p:cNvSpPr txBox="1">
            <a:spLocks noChangeArrowheads="1"/>
          </p:cNvSpPr>
          <p:nvPr/>
        </p:nvSpPr>
        <p:spPr bwMode="auto">
          <a:xfrm>
            <a:off x="731838" y="5211763"/>
            <a:ext cx="576262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0</a:t>
            </a:r>
          </a:p>
        </p:txBody>
      </p:sp>
      <p:sp>
        <p:nvSpPr>
          <p:cNvPr id="115737" name="Text Box 21"/>
          <p:cNvSpPr txBox="1">
            <a:spLocks noChangeArrowheads="1"/>
          </p:cNvSpPr>
          <p:nvPr/>
        </p:nvSpPr>
        <p:spPr bwMode="auto">
          <a:xfrm>
            <a:off x="538163" y="3600450"/>
            <a:ext cx="769937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1.500</a:t>
            </a:r>
          </a:p>
        </p:txBody>
      </p:sp>
      <p:sp>
        <p:nvSpPr>
          <p:cNvPr id="115738" name="Text Box 19"/>
          <p:cNvSpPr txBox="1">
            <a:spLocks noChangeArrowheads="1"/>
          </p:cNvSpPr>
          <p:nvPr/>
        </p:nvSpPr>
        <p:spPr bwMode="auto">
          <a:xfrm>
            <a:off x="731838" y="4675188"/>
            <a:ext cx="576262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500</a:t>
            </a:r>
          </a:p>
        </p:txBody>
      </p:sp>
      <p:sp>
        <p:nvSpPr>
          <p:cNvPr id="115739" name="Text Box 20"/>
          <p:cNvSpPr txBox="1">
            <a:spLocks noChangeArrowheads="1"/>
          </p:cNvSpPr>
          <p:nvPr/>
        </p:nvSpPr>
        <p:spPr bwMode="auto">
          <a:xfrm>
            <a:off x="609600" y="4137025"/>
            <a:ext cx="6985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1.000</a:t>
            </a:r>
          </a:p>
        </p:txBody>
      </p:sp>
      <p:sp>
        <p:nvSpPr>
          <p:cNvPr id="115740" name="Text Box 22"/>
          <p:cNvSpPr txBox="1">
            <a:spLocks noChangeArrowheads="1"/>
          </p:cNvSpPr>
          <p:nvPr/>
        </p:nvSpPr>
        <p:spPr bwMode="auto">
          <a:xfrm>
            <a:off x="465138" y="3063875"/>
            <a:ext cx="844550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2.000</a:t>
            </a:r>
          </a:p>
        </p:txBody>
      </p:sp>
      <p:sp>
        <p:nvSpPr>
          <p:cNvPr id="115741" name="Text Box 22"/>
          <p:cNvSpPr txBox="1">
            <a:spLocks noChangeArrowheads="1"/>
          </p:cNvSpPr>
          <p:nvPr/>
        </p:nvSpPr>
        <p:spPr bwMode="auto">
          <a:xfrm>
            <a:off x="465138" y="2525713"/>
            <a:ext cx="8445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2.500</a:t>
            </a:r>
          </a:p>
        </p:txBody>
      </p:sp>
      <p:sp>
        <p:nvSpPr>
          <p:cNvPr id="115742" name="Text Box 22"/>
          <p:cNvSpPr txBox="1">
            <a:spLocks noChangeArrowheads="1"/>
          </p:cNvSpPr>
          <p:nvPr/>
        </p:nvSpPr>
        <p:spPr bwMode="auto">
          <a:xfrm>
            <a:off x="393700" y="1989138"/>
            <a:ext cx="912813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3.000</a:t>
            </a:r>
          </a:p>
        </p:txBody>
      </p:sp>
      <p:sp>
        <p:nvSpPr>
          <p:cNvPr id="115743" name="Rectangle 64"/>
          <p:cNvSpPr>
            <a:spLocks noChangeArrowheads="1"/>
          </p:cNvSpPr>
          <p:nvPr/>
        </p:nvSpPr>
        <p:spPr bwMode="auto">
          <a:xfrm>
            <a:off x="1403350" y="2205038"/>
            <a:ext cx="73025" cy="71437"/>
          </a:xfrm>
          <a:prstGeom prst="rect">
            <a:avLst/>
          </a:prstGeom>
          <a:solidFill>
            <a:srgbClr val="739BCB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5744" name="Text Box 65"/>
          <p:cNvSpPr txBox="1">
            <a:spLocks noChangeArrowheads="1"/>
          </p:cNvSpPr>
          <p:nvPr/>
        </p:nvSpPr>
        <p:spPr bwMode="auto">
          <a:xfrm>
            <a:off x="1462088" y="2133600"/>
            <a:ext cx="27908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Industria farmaceutica</a:t>
            </a:r>
          </a:p>
        </p:txBody>
      </p:sp>
      <p:sp>
        <p:nvSpPr>
          <p:cNvPr id="109" name="Rectangle 67"/>
          <p:cNvSpPr>
            <a:spLocks noChangeArrowheads="1"/>
          </p:cNvSpPr>
          <p:nvPr/>
        </p:nvSpPr>
        <p:spPr bwMode="auto">
          <a:xfrm>
            <a:off x="1403350" y="2422525"/>
            <a:ext cx="73025" cy="71438"/>
          </a:xfrm>
          <a:prstGeom prst="rect">
            <a:avLst/>
          </a:prstGeom>
          <a:solidFill>
            <a:schemeClr val="accent6"/>
          </a:solidFill>
          <a:ln w="9525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t-IT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5746" name="Text Box 68"/>
          <p:cNvSpPr txBox="1">
            <a:spLocks noChangeArrowheads="1"/>
          </p:cNvSpPr>
          <p:nvPr/>
        </p:nvSpPr>
        <p:spPr bwMode="auto">
          <a:xfrm>
            <a:off x="1462088" y="2351088"/>
            <a:ext cx="1065212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indotto</a:t>
            </a:r>
          </a:p>
        </p:txBody>
      </p:sp>
      <p:pic>
        <p:nvPicPr>
          <p:cNvPr id="11574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8135938" y="2886075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7146288">
            <a:off x="7048747" y="189396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40968" t="22266" r="25270" b="27261"/>
          <a:stretch>
            <a:fillRect/>
          </a:stretch>
        </p:blipFill>
        <p:spPr bwMode="auto">
          <a:xfrm>
            <a:off x="1909763" y="981075"/>
            <a:ext cx="47529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746125" y="304800"/>
            <a:ext cx="821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Con il contributo industriale delle imprese          del farmaco guadagna l’intero Sistema Italia</a:t>
            </a:r>
            <a:endParaRPr lang="it-IT" sz="26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7764" name="Rectangle 53"/>
          <p:cNvSpPr>
            <a:spLocks noChangeArrowheads="1"/>
          </p:cNvSpPr>
          <p:nvPr/>
        </p:nvSpPr>
        <p:spPr bwMode="auto">
          <a:xfrm>
            <a:off x="4427538" y="6218238"/>
            <a:ext cx="4167187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Aifa, Istat, Farmindustria </a:t>
            </a:r>
          </a:p>
        </p:txBody>
      </p:sp>
      <p:grpSp>
        <p:nvGrpSpPr>
          <p:cNvPr id="117765" name="Gruppo 46"/>
          <p:cNvGrpSpPr>
            <a:grpSpLocks/>
          </p:cNvGrpSpPr>
          <p:nvPr/>
        </p:nvGrpSpPr>
        <p:grpSpPr bwMode="auto">
          <a:xfrm>
            <a:off x="1046163" y="3978275"/>
            <a:ext cx="6840537" cy="1584325"/>
            <a:chOff x="755577" y="3921752"/>
            <a:chExt cx="7514105" cy="1668472"/>
          </a:xfrm>
        </p:grpSpPr>
        <p:grpSp>
          <p:nvGrpSpPr>
            <p:cNvPr id="117783" name="Gruppo 42"/>
            <p:cNvGrpSpPr>
              <a:grpSpLocks/>
            </p:cNvGrpSpPr>
            <p:nvPr/>
          </p:nvGrpSpPr>
          <p:grpSpPr bwMode="auto">
            <a:xfrm>
              <a:off x="3399869" y="4888910"/>
              <a:ext cx="2365111" cy="701314"/>
              <a:chOff x="3399869" y="4888910"/>
              <a:chExt cx="2365111" cy="701314"/>
            </a:xfrm>
          </p:grpSpPr>
          <p:sp>
            <p:nvSpPr>
              <p:cNvPr id="117799" name="Rectangle 18"/>
              <p:cNvSpPr>
                <a:spLocks noChangeArrowheads="1"/>
              </p:cNvSpPr>
              <p:nvPr/>
            </p:nvSpPr>
            <p:spPr bwMode="auto">
              <a:xfrm>
                <a:off x="3477596" y="5452488"/>
                <a:ext cx="2211244" cy="13900"/>
              </a:xfrm>
              <a:prstGeom prst="rect">
                <a:avLst/>
              </a:prstGeom>
              <a:solidFill>
                <a:srgbClr val="BBE0E3"/>
              </a:solidFill>
              <a:ln w="1588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0" name="Freeform 20"/>
              <p:cNvSpPr>
                <a:spLocks/>
              </p:cNvSpPr>
              <p:nvPr/>
            </p:nvSpPr>
            <p:spPr bwMode="auto">
              <a:xfrm>
                <a:off x="3986785" y="5136581"/>
                <a:ext cx="1778195" cy="453643"/>
              </a:xfrm>
              <a:custGeom>
                <a:avLst/>
                <a:gdLst>
                  <a:gd name="T0" fmla="*/ 0 w 1121"/>
                  <a:gd name="T1" fmla="*/ 359 h 359"/>
                  <a:gd name="T2" fmla="*/ 1121 w 1121"/>
                  <a:gd name="T3" fmla="*/ 359 h 359"/>
                  <a:gd name="T4" fmla="*/ 1121 w 1121"/>
                  <a:gd name="T5" fmla="*/ 238 h 359"/>
                  <a:gd name="T6" fmla="*/ 1059 w 1121"/>
                  <a:gd name="T7" fmla="*/ 239 h 359"/>
                  <a:gd name="T8" fmla="*/ 1009 w 1121"/>
                  <a:gd name="T9" fmla="*/ 188 h 359"/>
                  <a:gd name="T10" fmla="*/ 990 w 1121"/>
                  <a:gd name="T11" fmla="*/ 146 h 359"/>
                  <a:gd name="T12" fmla="*/ 757 w 1121"/>
                  <a:gd name="T13" fmla="*/ 110 h 359"/>
                  <a:gd name="T14" fmla="*/ 646 w 1121"/>
                  <a:gd name="T15" fmla="*/ 0 h 359"/>
                  <a:gd name="T16" fmla="*/ 431 w 1121"/>
                  <a:gd name="T17" fmla="*/ 0 h 359"/>
                  <a:gd name="T18" fmla="*/ 333 w 1121"/>
                  <a:gd name="T19" fmla="*/ 5 h 359"/>
                  <a:gd name="T20" fmla="*/ 0 w 1121"/>
                  <a:gd name="T21" fmla="*/ 359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1"/>
                  <a:gd name="T34" fmla="*/ 0 h 359"/>
                  <a:gd name="T35" fmla="*/ 1121 w 1121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1" h="359">
                    <a:moveTo>
                      <a:pt x="0" y="359"/>
                    </a:moveTo>
                    <a:lnTo>
                      <a:pt x="1121" y="359"/>
                    </a:lnTo>
                    <a:lnTo>
                      <a:pt x="1121" y="238"/>
                    </a:lnTo>
                    <a:lnTo>
                      <a:pt x="1059" y="239"/>
                    </a:lnTo>
                    <a:lnTo>
                      <a:pt x="1009" y="188"/>
                    </a:lnTo>
                    <a:lnTo>
                      <a:pt x="990" y="146"/>
                    </a:lnTo>
                    <a:lnTo>
                      <a:pt x="757" y="110"/>
                    </a:lnTo>
                    <a:lnTo>
                      <a:pt x="646" y="0"/>
                    </a:lnTo>
                    <a:lnTo>
                      <a:pt x="431" y="0"/>
                    </a:lnTo>
                    <a:lnTo>
                      <a:pt x="333" y="5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01" name="Freeform 21"/>
              <p:cNvSpPr>
                <a:spLocks/>
              </p:cNvSpPr>
              <p:nvPr/>
            </p:nvSpPr>
            <p:spPr bwMode="auto">
              <a:xfrm>
                <a:off x="3399869" y="4888910"/>
                <a:ext cx="1760747" cy="701314"/>
              </a:xfrm>
              <a:custGeom>
                <a:avLst/>
                <a:gdLst>
                  <a:gd name="T0" fmla="*/ 1110 w 1110"/>
                  <a:gd name="T1" fmla="*/ 555 h 555"/>
                  <a:gd name="T2" fmla="*/ 0 w 1110"/>
                  <a:gd name="T3" fmla="*/ 555 h 555"/>
                  <a:gd name="T4" fmla="*/ 0 w 1110"/>
                  <a:gd name="T5" fmla="*/ 433 h 555"/>
                  <a:gd name="T6" fmla="*/ 59 w 1110"/>
                  <a:gd name="T7" fmla="*/ 433 h 555"/>
                  <a:gd name="T8" fmla="*/ 109 w 1110"/>
                  <a:gd name="T9" fmla="*/ 386 h 555"/>
                  <a:gd name="T10" fmla="*/ 132 w 1110"/>
                  <a:gd name="T11" fmla="*/ 337 h 555"/>
                  <a:gd name="T12" fmla="*/ 349 w 1110"/>
                  <a:gd name="T13" fmla="*/ 310 h 555"/>
                  <a:gd name="T14" fmla="*/ 471 w 1110"/>
                  <a:gd name="T15" fmla="*/ 199 h 555"/>
                  <a:gd name="T16" fmla="*/ 674 w 1110"/>
                  <a:gd name="T17" fmla="*/ 199 h 555"/>
                  <a:gd name="T18" fmla="*/ 674 w 1110"/>
                  <a:gd name="T19" fmla="*/ 90 h 555"/>
                  <a:gd name="T20" fmla="*/ 692 w 1110"/>
                  <a:gd name="T21" fmla="*/ 71 h 555"/>
                  <a:gd name="T22" fmla="*/ 692 w 1110"/>
                  <a:gd name="T23" fmla="*/ 24 h 555"/>
                  <a:gd name="T24" fmla="*/ 735 w 1110"/>
                  <a:gd name="T25" fmla="*/ 0 h 555"/>
                  <a:gd name="T26" fmla="*/ 780 w 1110"/>
                  <a:gd name="T27" fmla="*/ 20 h 555"/>
                  <a:gd name="T28" fmla="*/ 780 w 1110"/>
                  <a:gd name="T29" fmla="*/ 74 h 555"/>
                  <a:gd name="T30" fmla="*/ 800 w 1110"/>
                  <a:gd name="T31" fmla="*/ 90 h 555"/>
                  <a:gd name="T32" fmla="*/ 800 w 1110"/>
                  <a:gd name="T33" fmla="*/ 195 h 555"/>
                  <a:gd name="T34" fmla="*/ 812 w 1110"/>
                  <a:gd name="T35" fmla="*/ 197 h 555"/>
                  <a:gd name="T36" fmla="*/ 1110 w 1110"/>
                  <a:gd name="T37" fmla="*/ 555 h 5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0"/>
                  <a:gd name="T58" fmla="*/ 0 h 555"/>
                  <a:gd name="T59" fmla="*/ 1110 w 1110"/>
                  <a:gd name="T60" fmla="*/ 555 h 5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0" h="555">
                    <a:moveTo>
                      <a:pt x="1110" y="555"/>
                    </a:moveTo>
                    <a:lnTo>
                      <a:pt x="0" y="555"/>
                    </a:lnTo>
                    <a:lnTo>
                      <a:pt x="0" y="433"/>
                    </a:lnTo>
                    <a:lnTo>
                      <a:pt x="59" y="433"/>
                    </a:lnTo>
                    <a:lnTo>
                      <a:pt x="109" y="386"/>
                    </a:lnTo>
                    <a:lnTo>
                      <a:pt x="132" y="337"/>
                    </a:lnTo>
                    <a:lnTo>
                      <a:pt x="349" y="310"/>
                    </a:lnTo>
                    <a:lnTo>
                      <a:pt x="471" y="199"/>
                    </a:lnTo>
                    <a:lnTo>
                      <a:pt x="674" y="199"/>
                    </a:lnTo>
                    <a:lnTo>
                      <a:pt x="674" y="90"/>
                    </a:lnTo>
                    <a:lnTo>
                      <a:pt x="692" y="71"/>
                    </a:lnTo>
                    <a:lnTo>
                      <a:pt x="692" y="24"/>
                    </a:lnTo>
                    <a:lnTo>
                      <a:pt x="735" y="0"/>
                    </a:lnTo>
                    <a:lnTo>
                      <a:pt x="780" y="20"/>
                    </a:lnTo>
                    <a:lnTo>
                      <a:pt x="780" y="74"/>
                    </a:lnTo>
                    <a:lnTo>
                      <a:pt x="800" y="90"/>
                    </a:lnTo>
                    <a:lnTo>
                      <a:pt x="800" y="195"/>
                    </a:lnTo>
                    <a:lnTo>
                      <a:pt x="812" y="197"/>
                    </a:lnTo>
                    <a:lnTo>
                      <a:pt x="1110" y="555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7784" name="Gruppo 40"/>
            <p:cNvGrpSpPr>
              <a:grpSpLocks/>
            </p:cNvGrpSpPr>
            <p:nvPr/>
          </p:nvGrpSpPr>
          <p:grpSpPr bwMode="auto">
            <a:xfrm>
              <a:off x="755577" y="3921752"/>
              <a:ext cx="2349248" cy="867872"/>
              <a:chOff x="755577" y="3898224"/>
              <a:chExt cx="2349248" cy="867872"/>
            </a:xfrm>
          </p:grpSpPr>
          <p:sp>
            <p:nvSpPr>
              <p:cNvPr id="117794" name="Freeform 22"/>
              <p:cNvSpPr>
                <a:spLocks/>
              </p:cNvSpPr>
              <p:nvPr/>
            </p:nvSpPr>
            <p:spPr bwMode="auto">
              <a:xfrm>
                <a:off x="1861199" y="4118096"/>
                <a:ext cx="414013" cy="648000"/>
              </a:xfrm>
              <a:custGeom>
                <a:avLst/>
                <a:gdLst>
                  <a:gd name="T0" fmla="*/ 91 w 261"/>
                  <a:gd name="T1" fmla="*/ 33 h 695"/>
                  <a:gd name="T2" fmla="*/ 244 w 261"/>
                  <a:gd name="T3" fmla="*/ 561 h 695"/>
                  <a:gd name="T4" fmla="*/ 259 w 261"/>
                  <a:gd name="T5" fmla="*/ 608 h 695"/>
                  <a:gd name="T6" fmla="*/ 261 w 261"/>
                  <a:gd name="T7" fmla="*/ 633 h 695"/>
                  <a:gd name="T8" fmla="*/ 250 w 261"/>
                  <a:gd name="T9" fmla="*/ 666 h 695"/>
                  <a:gd name="T10" fmla="*/ 226 w 261"/>
                  <a:gd name="T11" fmla="*/ 695 h 695"/>
                  <a:gd name="T12" fmla="*/ 202 w 261"/>
                  <a:gd name="T13" fmla="*/ 695 h 695"/>
                  <a:gd name="T14" fmla="*/ 182 w 261"/>
                  <a:gd name="T15" fmla="*/ 685 h 695"/>
                  <a:gd name="T16" fmla="*/ 170 w 261"/>
                  <a:gd name="T17" fmla="*/ 666 h 695"/>
                  <a:gd name="T18" fmla="*/ 160 w 261"/>
                  <a:gd name="T19" fmla="*/ 650 h 695"/>
                  <a:gd name="T20" fmla="*/ 0 w 261"/>
                  <a:gd name="T21" fmla="*/ 81 h 695"/>
                  <a:gd name="T22" fmla="*/ 0 w 261"/>
                  <a:gd name="T23" fmla="*/ 50 h 695"/>
                  <a:gd name="T24" fmla="*/ 11 w 261"/>
                  <a:gd name="T25" fmla="*/ 33 h 695"/>
                  <a:gd name="T26" fmla="*/ 21 w 261"/>
                  <a:gd name="T27" fmla="*/ 17 h 695"/>
                  <a:gd name="T28" fmla="*/ 30 w 261"/>
                  <a:gd name="T29" fmla="*/ 0 h 695"/>
                  <a:gd name="T30" fmla="*/ 51 w 261"/>
                  <a:gd name="T31" fmla="*/ 0 h 695"/>
                  <a:gd name="T32" fmla="*/ 61 w 261"/>
                  <a:gd name="T33" fmla="*/ 0 h 695"/>
                  <a:gd name="T34" fmla="*/ 80 w 261"/>
                  <a:gd name="T35" fmla="*/ 17 h 695"/>
                  <a:gd name="T36" fmla="*/ 91 w 261"/>
                  <a:gd name="T37" fmla="*/ 33 h 6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1"/>
                  <a:gd name="T58" fmla="*/ 0 h 695"/>
                  <a:gd name="T59" fmla="*/ 261 w 261"/>
                  <a:gd name="T60" fmla="*/ 695 h 6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1" h="695">
                    <a:moveTo>
                      <a:pt x="91" y="33"/>
                    </a:moveTo>
                    <a:lnTo>
                      <a:pt x="244" y="561"/>
                    </a:lnTo>
                    <a:lnTo>
                      <a:pt x="259" y="608"/>
                    </a:lnTo>
                    <a:lnTo>
                      <a:pt x="261" y="633"/>
                    </a:lnTo>
                    <a:lnTo>
                      <a:pt x="250" y="666"/>
                    </a:lnTo>
                    <a:lnTo>
                      <a:pt x="226" y="695"/>
                    </a:lnTo>
                    <a:lnTo>
                      <a:pt x="202" y="695"/>
                    </a:lnTo>
                    <a:lnTo>
                      <a:pt x="182" y="685"/>
                    </a:lnTo>
                    <a:lnTo>
                      <a:pt x="170" y="666"/>
                    </a:lnTo>
                    <a:lnTo>
                      <a:pt x="160" y="650"/>
                    </a:lnTo>
                    <a:lnTo>
                      <a:pt x="0" y="81"/>
                    </a:lnTo>
                    <a:lnTo>
                      <a:pt x="0" y="50"/>
                    </a:lnTo>
                    <a:lnTo>
                      <a:pt x="11" y="33"/>
                    </a:lnTo>
                    <a:lnTo>
                      <a:pt x="21" y="17"/>
                    </a:lnTo>
                    <a:lnTo>
                      <a:pt x="30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80" y="17"/>
                    </a:lnTo>
                    <a:lnTo>
                      <a:pt x="91" y="33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5" name="Freeform 23"/>
              <p:cNvSpPr>
                <a:spLocks/>
              </p:cNvSpPr>
              <p:nvPr/>
            </p:nvSpPr>
            <p:spPr bwMode="auto">
              <a:xfrm>
                <a:off x="773026" y="3898224"/>
                <a:ext cx="1743298" cy="288108"/>
              </a:xfrm>
              <a:custGeom>
                <a:avLst/>
                <a:gdLst>
                  <a:gd name="T0" fmla="*/ 837 w 1099"/>
                  <a:gd name="T1" fmla="*/ 0 h 228"/>
                  <a:gd name="T2" fmla="*/ 514 w 1099"/>
                  <a:gd name="T3" fmla="*/ 0 h 228"/>
                  <a:gd name="T4" fmla="*/ 273 w 1099"/>
                  <a:gd name="T5" fmla="*/ 0 h 228"/>
                  <a:gd name="T6" fmla="*/ 101 w 1099"/>
                  <a:gd name="T7" fmla="*/ 0 h 228"/>
                  <a:gd name="T8" fmla="*/ 10 w 1099"/>
                  <a:gd name="T9" fmla="*/ 0 h 228"/>
                  <a:gd name="T10" fmla="*/ 0 w 1099"/>
                  <a:gd name="T11" fmla="*/ 17 h 228"/>
                  <a:gd name="T12" fmla="*/ 0 w 1099"/>
                  <a:gd name="T13" fmla="*/ 42 h 228"/>
                  <a:gd name="T14" fmla="*/ 20 w 1099"/>
                  <a:gd name="T15" fmla="*/ 51 h 228"/>
                  <a:gd name="T16" fmla="*/ 51 w 1099"/>
                  <a:gd name="T17" fmla="*/ 51 h 228"/>
                  <a:gd name="T18" fmla="*/ 71 w 1099"/>
                  <a:gd name="T19" fmla="*/ 58 h 228"/>
                  <a:gd name="T20" fmla="*/ 101 w 1099"/>
                  <a:gd name="T21" fmla="*/ 76 h 228"/>
                  <a:gd name="T22" fmla="*/ 131 w 1099"/>
                  <a:gd name="T23" fmla="*/ 93 h 228"/>
                  <a:gd name="T24" fmla="*/ 151 w 1099"/>
                  <a:gd name="T25" fmla="*/ 101 h 228"/>
                  <a:gd name="T26" fmla="*/ 182 w 1099"/>
                  <a:gd name="T27" fmla="*/ 101 h 228"/>
                  <a:gd name="T28" fmla="*/ 212 w 1099"/>
                  <a:gd name="T29" fmla="*/ 101 h 228"/>
                  <a:gd name="T30" fmla="*/ 253 w 1099"/>
                  <a:gd name="T31" fmla="*/ 101 h 228"/>
                  <a:gd name="T32" fmla="*/ 292 w 1099"/>
                  <a:gd name="T33" fmla="*/ 101 h 228"/>
                  <a:gd name="T34" fmla="*/ 333 w 1099"/>
                  <a:gd name="T35" fmla="*/ 101 h 228"/>
                  <a:gd name="T36" fmla="*/ 363 w 1099"/>
                  <a:gd name="T37" fmla="*/ 109 h 228"/>
                  <a:gd name="T38" fmla="*/ 383 w 1099"/>
                  <a:gd name="T39" fmla="*/ 118 h 228"/>
                  <a:gd name="T40" fmla="*/ 414 w 1099"/>
                  <a:gd name="T41" fmla="*/ 118 h 228"/>
                  <a:gd name="T42" fmla="*/ 424 w 1099"/>
                  <a:gd name="T43" fmla="*/ 134 h 228"/>
                  <a:gd name="T44" fmla="*/ 455 w 1099"/>
                  <a:gd name="T45" fmla="*/ 143 h 228"/>
                  <a:gd name="T46" fmla="*/ 474 w 1099"/>
                  <a:gd name="T47" fmla="*/ 151 h 228"/>
                  <a:gd name="T48" fmla="*/ 504 w 1099"/>
                  <a:gd name="T49" fmla="*/ 151 h 228"/>
                  <a:gd name="T50" fmla="*/ 534 w 1099"/>
                  <a:gd name="T51" fmla="*/ 151 h 228"/>
                  <a:gd name="T52" fmla="*/ 575 w 1099"/>
                  <a:gd name="T53" fmla="*/ 151 h 228"/>
                  <a:gd name="T54" fmla="*/ 606 w 1099"/>
                  <a:gd name="T55" fmla="*/ 151 h 228"/>
                  <a:gd name="T56" fmla="*/ 636 w 1099"/>
                  <a:gd name="T57" fmla="*/ 151 h 228"/>
                  <a:gd name="T58" fmla="*/ 665 w 1099"/>
                  <a:gd name="T59" fmla="*/ 151 h 228"/>
                  <a:gd name="T60" fmla="*/ 665 w 1099"/>
                  <a:gd name="T61" fmla="*/ 177 h 228"/>
                  <a:gd name="T62" fmla="*/ 665 w 1099"/>
                  <a:gd name="T63" fmla="*/ 202 h 228"/>
                  <a:gd name="T64" fmla="*/ 685 w 1099"/>
                  <a:gd name="T65" fmla="*/ 219 h 228"/>
                  <a:gd name="T66" fmla="*/ 706 w 1099"/>
                  <a:gd name="T67" fmla="*/ 228 h 228"/>
                  <a:gd name="T68" fmla="*/ 737 w 1099"/>
                  <a:gd name="T69" fmla="*/ 228 h 228"/>
                  <a:gd name="T70" fmla="*/ 766 w 1099"/>
                  <a:gd name="T71" fmla="*/ 219 h 228"/>
                  <a:gd name="T72" fmla="*/ 787 w 1099"/>
                  <a:gd name="T73" fmla="*/ 202 h 228"/>
                  <a:gd name="T74" fmla="*/ 787 w 1099"/>
                  <a:gd name="T75" fmla="*/ 177 h 228"/>
                  <a:gd name="T76" fmla="*/ 787 w 1099"/>
                  <a:gd name="T77" fmla="*/ 151 h 228"/>
                  <a:gd name="T78" fmla="*/ 818 w 1099"/>
                  <a:gd name="T79" fmla="*/ 151 h 228"/>
                  <a:gd name="T80" fmla="*/ 847 w 1099"/>
                  <a:gd name="T81" fmla="*/ 151 h 228"/>
                  <a:gd name="T82" fmla="*/ 877 w 1099"/>
                  <a:gd name="T83" fmla="*/ 151 h 228"/>
                  <a:gd name="T84" fmla="*/ 1099 w 1099"/>
                  <a:gd name="T85" fmla="*/ 0 h 2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9"/>
                  <a:gd name="T130" fmla="*/ 0 h 228"/>
                  <a:gd name="T131" fmla="*/ 1099 w 1099"/>
                  <a:gd name="T132" fmla="*/ 228 h 2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9" h="228">
                    <a:moveTo>
                      <a:pt x="1099" y="0"/>
                    </a:moveTo>
                    <a:lnTo>
                      <a:pt x="958" y="0"/>
                    </a:lnTo>
                    <a:lnTo>
                      <a:pt x="837" y="0"/>
                    </a:lnTo>
                    <a:lnTo>
                      <a:pt x="726" y="0"/>
                    </a:lnTo>
                    <a:lnTo>
                      <a:pt x="615" y="0"/>
                    </a:lnTo>
                    <a:lnTo>
                      <a:pt x="514" y="0"/>
                    </a:lnTo>
                    <a:lnTo>
                      <a:pt x="424" y="0"/>
                    </a:lnTo>
                    <a:lnTo>
                      <a:pt x="343" y="0"/>
                    </a:lnTo>
                    <a:lnTo>
                      <a:pt x="273" y="0"/>
                    </a:lnTo>
                    <a:lnTo>
                      <a:pt x="202" y="0"/>
                    </a:lnTo>
                    <a:lnTo>
                      <a:pt x="151" y="0"/>
                    </a:lnTo>
                    <a:lnTo>
                      <a:pt x="10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20" y="51"/>
                    </a:lnTo>
                    <a:lnTo>
                      <a:pt x="31" y="51"/>
                    </a:lnTo>
                    <a:lnTo>
                      <a:pt x="41" y="51"/>
                    </a:lnTo>
                    <a:lnTo>
                      <a:pt x="51" y="51"/>
                    </a:lnTo>
                    <a:lnTo>
                      <a:pt x="61" y="51"/>
                    </a:lnTo>
                    <a:lnTo>
                      <a:pt x="61" y="58"/>
                    </a:lnTo>
                    <a:lnTo>
                      <a:pt x="71" y="58"/>
                    </a:lnTo>
                    <a:lnTo>
                      <a:pt x="82" y="67"/>
                    </a:lnTo>
                    <a:lnTo>
                      <a:pt x="92" y="67"/>
                    </a:lnTo>
                    <a:lnTo>
                      <a:pt x="101" y="76"/>
                    </a:lnTo>
                    <a:lnTo>
                      <a:pt x="111" y="85"/>
                    </a:lnTo>
                    <a:lnTo>
                      <a:pt x="121" y="85"/>
                    </a:lnTo>
                    <a:lnTo>
                      <a:pt x="131" y="93"/>
                    </a:lnTo>
                    <a:lnTo>
                      <a:pt x="141" y="93"/>
                    </a:lnTo>
                    <a:lnTo>
                      <a:pt x="141" y="101"/>
                    </a:lnTo>
                    <a:lnTo>
                      <a:pt x="151" y="101"/>
                    </a:lnTo>
                    <a:lnTo>
                      <a:pt x="161" y="101"/>
                    </a:lnTo>
                    <a:lnTo>
                      <a:pt x="172" y="101"/>
                    </a:lnTo>
                    <a:lnTo>
                      <a:pt x="182" y="101"/>
                    </a:lnTo>
                    <a:lnTo>
                      <a:pt x="192" y="101"/>
                    </a:lnTo>
                    <a:lnTo>
                      <a:pt x="202" y="101"/>
                    </a:lnTo>
                    <a:lnTo>
                      <a:pt x="212" y="101"/>
                    </a:lnTo>
                    <a:lnTo>
                      <a:pt x="223" y="101"/>
                    </a:lnTo>
                    <a:lnTo>
                      <a:pt x="233" y="101"/>
                    </a:lnTo>
                    <a:lnTo>
                      <a:pt x="253" y="101"/>
                    </a:lnTo>
                    <a:lnTo>
                      <a:pt x="263" y="101"/>
                    </a:lnTo>
                    <a:lnTo>
                      <a:pt x="282" y="101"/>
                    </a:lnTo>
                    <a:lnTo>
                      <a:pt x="292" y="101"/>
                    </a:lnTo>
                    <a:lnTo>
                      <a:pt x="302" y="101"/>
                    </a:lnTo>
                    <a:lnTo>
                      <a:pt x="312" y="101"/>
                    </a:lnTo>
                    <a:lnTo>
                      <a:pt x="333" y="101"/>
                    </a:lnTo>
                    <a:lnTo>
                      <a:pt x="343" y="109"/>
                    </a:lnTo>
                    <a:lnTo>
                      <a:pt x="353" y="109"/>
                    </a:lnTo>
                    <a:lnTo>
                      <a:pt x="363" y="109"/>
                    </a:lnTo>
                    <a:lnTo>
                      <a:pt x="373" y="109"/>
                    </a:lnTo>
                    <a:lnTo>
                      <a:pt x="383" y="109"/>
                    </a:lnTo>
                    <a:lnTo>
                      <a:pt x="383" y="118"/>
                    </a:lnTo>
                    <a:lnTo>
                      <a:pt x="393" y="118"/>
                    </a:lnTo>
                    <a:lnTo>
                      <a:pt x="404" y="118"/>
                    </a:lnTo>
                    <a:lnTo>
                      <a:pt x="414" y="118"/>
                    </a:lnTo>
                    <a:lnTo>
                      <a:pt x="414" y="127"/>
                    </a:lnTo>
                    <a:lnTo>
                      <a:pt x="424" y="127"/>
                    </a:lnTo>
                    <a:lnTo>
                      <a:pt x="424" y="134"/>
                    </a:lnTo>
                    <a:lnTo>
                      <a:pt x="434" y="134"/>
                    </a:lnTo>
                    <a:lnTo>
                      <a:pt x="444" y="143"/>
                    </a:lnTo>
                    <a:lnTo>
                      <a:pt x="455" y="143"/>
                    </a:lnTo>
                    <a:lnTo>
                      <a:pt x="455" y="151"/>
                    </a:lnTo>
                    <a:lnTo>
                      <a:pt x="464" y="151"/>
                    </a:lnTo>
                    <a:lnTo>
                      <a:pt x="474" y="151"/>
                    </a:lnTo>
                    <a:lnTo>
                      <a:pt x="484" y="151"/>
                    </a:lnTo>
                    <a:lnTo>
                      <a:pt x="494" y="151"/>
                    </a:lnTo>
                    <a:lnTo>
                      <a:pt x="504" y="151"/>
                    </a:lnTo>
                    <a:lnTo>
                      <a:pt x="514" y="151"/>
                    </a:lnTo>
                    <a:lnTo>
                      <a:pt x="524" y="151"/>
                    </a:lnTo>
                    <a:lnTo>
                      <a:pt x="534" y="151"/>
                    </a:lnTo>
                    <a:lnTo>
                      <a:pt x="545" y="151"/>
                    </a:lnTo>
                    <a:lnTo>
                      <a:pt x="565" y="151"/>
                    </a:lnTo>
                    <a:lnTo>
                      <a:pt x="575" y="151"/>
                    </a:lnTo>
                    <a:lnTo>
                      <a:pt x="585" y="151"/>
                    </a:lnTo>
                    <a:lnTo>
                      <a:pt x="596" y="151"/>
                    </a:lnTo>
                    <a:lnTo>
                      <a:pt x="606" y="151"/>
                    </a:lnTo>
                    <a:lnTo>
                      <a:pt x="615" y="151"/>
                    </a:lnTo>
                    <a:lnTo>
                      <a:pt x="626" y="151"/>
                    </a:lnTo>
                    <a:lnTo>
                      <a:pt x="636" y="151"/>
                    </a:lnTo>
                    <a:lnTo>
                      <a:pt x="645" y="151"/>
                    </a:lnTo>
                    <a:lnTo>
                      <a:pt x="655" y="151"/>
                    </a:lnTo>
                    <a:lnTo>
                      <a:pt x="665" y="151"/>
                    </a:lnTo>
                    <a:lnTo>
                      <a:pt x="665" y="160"/>
                    </a:lnTo>
                    <a:lnTo>
                      <a:pt x="665" y="169"/>
                    </a:lnTo>
                    <a:lnTo>
                      <a:pt x="665" y="177"/>
                    </a:lnTo>
                    <a:lnTo>
                      <a:pt x="665" y="185"/>
                    </a:lnTo>
                    <a:lnTo>
                      <a:pt x="665" y="194"/>
                    </a:lnTo>
                    <a:lnTo>
                      <a:pt x="665" y="202"/>
                    </a:lnTo>
                    <a:lnTo>
                      <a:pt x="665" y="210"/>
                    </a:lnTo>
                    <a:lnTo>
                      <a:pt x="675" y="219"/>
                    </a:lnTo>
                    <a:lnTo>
                      <a:pt x="685" y="219"/>
                    </a:lnTo>
                    <a:lnTo>
                      <a:pt x="685" y="228"/>
                    </a:lnTo>
                    <a:lnTo>
                      <a:pt x="696" y="228"/>
                    </a:lnTo>
                    <a:lnTo>
                      <a:pt x="706" y="228"/>
                    </a:lnTo>
                    <a:lnTo>
                      <a:pt x="716" y="228"/>
                    </a:lnTo>
                    <a:lnTo>
                      <a:pt x="726" y="228"/>
                    </a:lnTo>
                    <a:lnTo>
                      <a:pt x="737" y="228"/>
                    </a:lnTo>
                    <a:lnTo>
                      <a:pt x="746" y="228"/>
                    </a:lnTo>
                    <a:lnTo>
                      <a:pt x="756" y="228"/>
                    </a:lnTo>
                    <a:lnTo>
                      <a:pt x="766" y="219"/>
                    </a:lnTo>
                    <a:lnTo>
                      <a:pt x="777" y="210"/>
                    </a:lnTo>
                    <a:lnTo>
                      <a:pt x="777" y="202"/>
                    </a:lnTo>
                    <a:lnTo>
                      <a:pt x="787" y="202"/>
                    </a:lnTo>
                    <a:lnTo>
                      <a:pt x="787" y="194"/>
                    </a:lnTo>
                    <a:lnTo>
                      <a:pt x="787" y="185"/>
                    </a:lnTo>
                    <a:lnTo>
                      <a:pt x="787" y="177"/>
                    </a:lnTo>
                    <a:lnTo>
                      <a:pt x="787" y="169"/>
                    </a:lnTo>
                    <a:lnTo>
                      <a:pt x="787" y="160"/>
                    </a:lnTo>
                    <a:lnTo>
                      <a:pt x="787" y="151"/>
                    </a:lnTo>
                    <a:lnTo>
                      <a:pt x="797" y="151"/>
                    </a:lnTo>
                    <a:lnTo>
                      <a:pt x="807" y="151"/>
                    </a:lnTo>
                    <a:lnTo>
                      <a:pt x="818" y="151"/>
                    </a:lnTo>
                    <a:lnTo>
                      <a:pt x="826" y="151"/>
                    </a:lnTo>
                    <a:lnTo>
                      <a:pt x="837" y="151"/>
                    </a:lnTo>
                    <a:lnTo>
                      <a:pt x="847" y="151"/>
                    </a:lnTo>
                    <a:lnTo>
                      <a:pt x="857" y="151"/>
                    </a:lnTo>
                    <a:lnTo>
                      <a:pt x="867" y="151"/>
                    </a:lnTo>
                    <a:lnTo>
                      <a:pt x="877" y="151"/>
                    </a:lnTo>
                    <a:lnTo>
                      <a:pt x="887" y="151"/>
                    </a:lnTo>
                    <a:lnTo>
                      <a:pt x="897" y="151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6" name="Freeform 24"/>
              <p:cNvSpPr>
                <a:spLocks/>
              </p:cNvSpPr>
              <p:nvPr/>
            </p:nvSpPr>
            <p:spPr bwMode="auto">
              <a:xfrm>
                <a:off x="755577" y="3898224"/>
                <a:ext cx="1276938" cy="288108"/>
              </a:xfrm>
              <a:custGeom>
                <a:avLst/>
                <a:gdLst>
                  <a:gd name="T0" fmla="*/ 0 w 805"/>
                  <a:gd name="T1" fmla="*/ 0 h 228"/>
                  <a:gd name="T2" fmla="*/ 0 w 805"/>
                  <a:gd name="T3" fmla="*/ 51 h 228"/>
                  <a:gd name="T4" fmla="*/ 52 w 805"/>
                  <a:gd name="T5" fmla="*/ 51 h 228"/>
                  <a:gd name="T6" fmla="*/ 144 w 805"/>
                  <a:gd name="T7" fmla="*/ 101 h 228"/>
                  <a:gd name="T8" fmla="*/ 319 w 805"/>
                  <a:gd name="T9" fmla="*/ 101 h 228"/>
                  <a:gd name="T10" fmla="*/ 462 w 805"/>
                  <a:gd name="T11" fmla="*/ 151 h 228"/>
                  <a:gd name="T12" fmla="*/ 681 w 805"/>
                  <a:gd name="T13" fmla="*/ 151 h 228"/>
                  <a:gd name="T14" fmla="*/ 679 w 805"/>
                  <a:gd name="T15" fmla="*/ 211 h 228"/>
                  <a:gd name="T16" fmla="*/ 713 w 805"/>
                  <a:gd name="T17" fmla="*/ 228 h 228"/>
                  <a:gd name="T18" fmla="*/ 769 w 805"/>
                  <a:gd name="T19" fmla="*/ 228 h 228"/>
                  <a:gd name="T20" fmla="*/ 805 w 805"/>
                  <a:gd name="T21" fmla="*/ 214 h 228"/>
                  <a:gd name="T22" fmla="*/ 805 w 805"/>
                  <a:gd name="T23" fmla="*/ 151 h 228"/>
                  <a:gd name="T24" fmla="*/ 0 w 805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5"/>
                  <a:gd name="T40" fmla="*/ 0 h 228"/>
                  <a:gd name="T41" fmla="*/ 805 w 805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5" h="228">
                    <a:moveTo>
                      <a:pt x="0" y="0"/>
                    </a:moveTo>
                    <a:lnTo>
                      <a:pt x="0" y="51"/>
                    </a:lnTo>
                    <a:lnTo>
                      <a:pt x="52" y="51"/>
                    </a:lnTo>
                    <a:lnTo>
                      <a:pt x="144" y="101"/>
                    </a:lnTo>
                    <a:lnTo>
                      <a:pt x="319" y="101"/>
                    </a:lnTo>
                    <a:lnTo>
                      <a:pt x="462" y="151"/>
                    </a:lnTo>
                    <a:lnTo>
                      <a:pt x="681" y="151"/>
                    </a:lnTo>
                    <a:lnTo>
                      <a:pt x="679" y="211"/>
                    </a:lnTo>
                    <a:lnTo>
                      <a:pt x="713" y="228"/>
                    </a:lnTo>
                    <a:lnTo>
                      <a:pt x="769" y="228"/>
                    </a:lnTo>
                    <a:lnTo>
                      <a:pt x="805" y="214"/>
                    </a:lnTo>
                    <a:lnTo>
                      <a:pt x="805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7" name="Freeform 25"/>
              <p:cNvSpPr>
                <a:spLocks/>
              </p:cNvSpPr>
              <p:nvPr/>
            </p:nvSpPr>
            <p:spPr bwMode="auto">
              <a:xfrm>
                <a:off x="1342493" y="3898224"/>
                <a:ext cx="1744884" cy="288108"/>
              </a:xfrm>
              <a:custGeom>
                <a:avLst/>
                <a:gdLst>
                  <a:gd name="T0" fmla="*/ 141 w 1100"/>
                  <a:gd name="T1" fmla="*/ 0 h 228"/>
                  <a:gd name="T2" fmla="*/ 373 w 1100"/>
                  <a:gd name="T3" fmla="*/ 0 h 228"/>
                  <a:gd name="T4" fmla="*/ 586 w 1100"/>
                  <a:gd name="T5" fmla="*/ 0 h 228"/>
                  <a:gd name="T6" fmla="*/ 757 w 1100"/>
                  <a:gd name="T7" fmla="*/ 0 h 228"/>
                  <a:gd name="T8" fmla="*/ 898 w 1100"/>
                  <a:gd name="T9" fmla="*/ 0 h 228"/>
                  <a:gd name="T10" fmla="*/ 999 w 1100"/>
                  <a:gd name="T11" fmla="*/ 0 h 228"/>
                  <a:gd name="T12" fmla="*/ 1069 w 1100"/>
                  <a:gd name="T13" fmla="*/ 0 h 228"/>
                  <a:gd name="T14" fmla="*/ 1100 w 1100"/>
                  <a:gd name="T15" fmla="*/ 0 h 228"/>
                  <a:gd name="T16" fmla="*/ 1100 w 1100"/>
                  <a:gd name="T17" fmla="*/ 17 h 228"/>
                  <a:gd name="T18" fmla="*/ 1100 w 1100"/>
                  <a:gd name="T19" fmla="*/ 34 h 228"/>
                  <a:gd name="T20" fmla="*/ 1100 w 1100"/>
                  <a:gd name="T21" fmla="*/ 50 h 228"/>
                  <a:gd name="T22" fmla="*/ 1079 w 1100"/>
                  <a:gd name="T23" fmla="*/ 50 h 228"/>
                  <a:gd name="T24" fmla="*/ 1059 w 1100"/>
                  <a:gd name="T25" fmla="*/ 50 h 228"/>
                  <a:gd name="T26" fmla="*/ 1039 w 1100"/>
                  <a:gd name="T27" fmla="*/ 50 h 228"/>
                  <a:gd name="T28" fmla="*/ 1028 w 1100"/>
                  <a:gd name="T29" fmla="*/ 59 h 228"/>
                  <a:gd name="T30" fmla="*/ 1008 w 1100"/>
                  <a:gd name="T31" fmla="*/ 67 h 228"/>
                  <a:gd name="T32" fmla="*/ 989 w 1100"/>
                  <a:gd name="T33" fmla="*/ 85 h 228"/>
                  <a:gd name="T34" fmla="*/ 969 w 1100"/>
                  <a:gd name="T35" fmla="*/ 93 h 228"/>
                  <a:gd name="T36" fmla="*/ 959 w 1100"/>
                  <a:gd name="T37" fmla="*/ 102 h 228"/>
                  <a:gd name="T38" fmla="*/ 938 w 1100"/>
                  <a:gd name="T39" fmla="*/ 102 h 228"/>
                  <a:gd name="T40" fmla="*/ 918 w 1100"/>
                  <a:gd name="T41" fmla="*/ 102 h 228"/>
                  <a:gd name="T42" fmla="*/ 898 w 1100"/>
                  <a:gd name="T43" fmla="*/ 102 h 228"/>
                  <a:gd name="T44" fmla="*/ 877 w 1100"/>
                  <a:gd name="T45" fmla="*/ 102 h 228"/>
                  <a:gd name="T46" fmla="*/ 847 w 1100"/>
                  <a:gd name="T47" fmla="*/ 102 h 228"/>
                  <a:gd name="T48" fmla="*/ 818 w 1100"/>
                  <a:gd name="T49" fmla="*/ 102 h 228"/>
                  <a:gd name="T50" fmla="*/ 798 w 1100"/>
                  <a:gd name="T51" fmla="*/ 102 h 228"/>
                  <a:gd name="T52" fmla="*/ 645 w 1100"/>
                  <a:gd name="T53" fmla="*/ 151 h 228"/>
                  <a:gd name="T54" fmla="*/ 626 w 1100"/>
                  <a:gd name="T55" fmla="*/ 151 h 228"/>
                  <a:gd name="T56" fmla="*/ 606 w 1100"/>
                  <a:gd name="T57" fmla="*/ 151 h 228"/>
                  <a:gd name="T58" fmla="*/ 586 w 1100"/>
                  <a:gd name="T59" fmla="*/ 151 h 228"/>
                  <a:gd name="T60" fmla="*/ 565 w 1100"/>
                  <a:gd name="T61" fmla="*/ 151 h 228"/>
                  <a:gd name="T62" fmla="*/ 535 w 1100"/>
                  <a:gd name="T63" fmla="*/ 151 h 228"/>
                  <a:gd name="T64" fmla="*/ 514 w 1100"/>
                  <a:gd name="T65" fmla="*/ 151 h 228"/>
                  <a:gd name="T66" fmla="*/ 495 w 1100"/>
                  <a:gd name="T67" fmla="*/ 151 h 228"/>
                  <a:gd name="T68" fmla="*/ 474 w 1100"/>
                  <a:gd name="T69" fmla="*/ 151 h 228"/>
                  <a:gd name="T70" fmla="*/ 455 w 1100"/>
                  <a:gd name="T71" fmla="*/ 151 h 228"/>
                  <a:gd name="T72" fmla="*/ 435 w 1100"/>
                  <a:gd name="T73" fmla="*/ 151 h 228"/>
                  <a:gd name="T74" fmla="*/ 435 w 1100"/>
                  <a:gd name="T75" fmla="*/ 169 h 228"/>
                  <a:gd name="T76" fmla="*/ 435 w 1100"/>
                  <a:gd name="T77" fmla="*/ 186 h 228"/>
                  <a:gd name="T78" fmla="*/ 435 w 1100"/>
                  <a:gd name="T79" fmla="*/ 202 h 228"/>
                  <a:gd name="T80" fmla="*/ 424 w 1100"/>
                  <a:gd name="T81" fmla="*/ 219 h 228"/>
                  <a:gd name="T82" fmla="*/ 414 w 1100"/>
                  <a:gd name="T83" fmla="*/ 228 h 228"/>
                  <a:gd name="T84" fmla="*/ 394 w 1100"/>
                  <a:gd name="T85" fmla="*/ 228 h 228"/>
                  <a:gd name="T86" fmla="*/ 373 w 1100"/>
                  <a:gd name="T87" fmla="*/ 228 h 228"/>
                  <a:gd name="T88" fmla="*/ 354 w 1100"/>
                  <a:gd name="T89" fmla="*/ 228 h 228"/>
                  <a:gd name="T90" fmla="*/ 333 w 1100"/>
                  <a:gd name="T91" fmla="*/ 219 h 228"/>
                  <a:gd name="T92" fmla="*/ 323 w 1100"/>
                  <a:gd name="T93" fmla="*/ 202 h 228"/>
                  <a:gd name="T94" fmla="*/ 313 w 1100"/>
                  <a:gd name="T95" fmla="*/ 194 h 228"/>
                  <a:gd name="T96" fmla="*/ 313 w 1100"/>
                  <a:gd name="T97" fmla="*/ 128 h 2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0"/>
                  <a:gd name="T148" fmla="*/ 0 h 228"/>
                  <a:gd name="T149" fmla="*/ 1100 w 1100"/>
                  <a:gd name="T150" fmla="*/ 228 h 22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0" h="228">
                    <a:moveTo>
                      <a:pt x="0" y="0"/>
                    </a:moveTo>
                    <a:lnTo>
                      <a:pt x="141" y="0"/>
                    </a:lnTo>
                    <a:lnTo>
                      <a:pt x="263" y="0"/>
                    </a:lnTo>
                    <a:lnTo>
                      <a:pt x="373" y="0"/>
                    </a:lnTo>
                    <a:lnTo>
                      <a:pt x="484" y="0"/>
                    </a:lnTo>
                    <a:lnTo>
                      <a:pt x="586" y="0"/>
                    </a:lnTo>
                    <a:lnTo>
                      <a:pt x="676" y="0"/>
                    </a:lnTo>
                    <a:lnTo>
                      <a:pt x="757" y="0"/>
                    </a:lnTo>
                    <a:lnTo>
                      <a:pt x="827" y="0"/>
                    </a:lnTo>
                    <a:lnTo>
                      <a:pt x="898" y="0"/>
                    </a:lnTo>
                    <a:lnTo>
                      <a:pt x="949" y="0"/>
                    </a:lnTo>
                    <a:lnTo>
                      <a:pt x="999" y="0"/>
                    </a:lnTo>
                    <a:lnTo>
                      <a:pt x="1039" y="0"/>
                    </a:lnTo>
                    <a:lnTo>
                      <a:pt x="1069" y="0"/>
                    </a:lnTo>
                    <a:lnTo>
                      <a:pt x="1090" y="0"/>
                    </a:lnTo>
                    <a:lnTo>
                      <a:pt x="1100" y="0"/>
                    </a:lnTo>
                    <a:lnTo>
                      <a:pt x="1100" y="8"/>
                    </a:lnTo>
                    <a:lnTo>
                      <a:pt x="1100" y="17"/>
                    </a:lnTo>
                    <a:lnTo>
                      <a:pt x="1100" y="25"/>
                    </a:lnTo>
                    <a:lnTo>
                      <a:pt x="1100" y="34"/>
                    </a:lnTo>
                    <a:lnTo>
                      <a:pt x="1100" y="42"/>
                    </a:lnTo>
                    <a:lnTo>
                      <a:pt x="1100" y="50"/>
                    </a:lnTo>
                    <a:lnTo>
                      <a:pt x="1090" y="50"/>
                    </a:lnTo>
                    <a:lnTo>
                      <a:pt x="1079" y="50"/>
                    </a:lnTo>
                    <a:lnTo>
                      <a:pt x="1069" y="50"/>
                    </a:lnTo>
                    <a:lnTo>
                      <a:pt x="1059" y="50"/>
                    </a:lnTo>
                    <a:lnTo>
                      <a:pt x="1049" y="50"/>
                    </a:lnTo>
                    <a:lnTo>
                      <a:pt x="1039" y="50"/>
                    </a:lnTo>
                    <a:lnTo>
                      <a:pt x="1039" y="59"/>
                    </a:lnTo>
                    <a:lnTo>
                      <a:pt x="1028" y="59"/>
                    </a:lnTo>
                    <a:lnTo>
                      <a:pt x="1018" y="67"/>
                    </a:lnTo>
                    <a:lnTo>
                      <a:pt x="1008" y="67"/>
                    </a:lnTo>
                    <a:lnTo>
                      <a:pt x="999" y="76"/>
                    </a:lnTo>
                    <a:lnTo>
                      <a:pt x="989" y="85"/>
                    </a:lnTo>
                    <a:lnTo>
                      <a:pt x="979" y="85"/>
                    </a:lnTo>
                    <a:lnTo>
                      <a:pt x="969" y="93"/>
                    </a:lnTo>
                    <a:lnTo>
                      <a:pt x="959" y="93"/>
                    </a:lnTo>
                    <a:lnTo>
                      <a:pt x="959" y="102"/>
                    </a:lnTo>
                    <a:lnTo>
                      <a:pt x="949" y="102"/>
                    </a:lnTo>
                    <a:lnTo>
                      <a:pt x="938" y="102"/>
                    </a:lnTo>
                    <a:lnTo>
                      <a:pt x="928" y="102"/>
                    </a:lnTo>
                    <a:lnTo>
                      <a:pt x="918" y="102"/>
                    </a:lnTo>
                    <a:lnTo>
                      <a:pt x="908" y="102"/>
                    </a:lnTo>
                    <a:lnTo>
                      <a:pt x="898" y="102"/>
                    </a:lnTo>
                    <a:lnTo>
                      <a:pt x="887" y="102"/>
                    </a:lnTo>
                    <a:lnTo>
                      <a:pt x="877" y="102"/>
                    </a:lnTo>
                    <a:lnTo>
                      <a:pt x="868" y="102"/>
                    </a:lnTo>
                    <a:lnTo>
                      <a:pt x="847" y="102"/>
                    </a:lnTo>
                    <a:lnTo>
                      <a:pt x="837" y="102"/>
                    </a:lnTo>
                    <a:lnTo>
                      <a:pt x="818" y="102"/>
                    </a:lnTo>
                    <a:lnTo>
                      <a:pt x="808" y="102"/>
                    </a:lnTo>
                    <a:lnTo>
                      <a:pt x="798" y="102"/>
                    </a:lnTo>
                    <a:lnTo>
                      <a:pt x="787" y="102"/>
                    </a:lnTo>
                    <a:lnTo>
                      <a:pt x="645" y="151"/>
                    </a:lnTo>
                    <a:lnTo>
                      <a:pt x="636" y="151"/>
                    </a:lnTo>
                    <a:lnTo>
                      <a:pt x="626" y="151"/>
                    </a:lnTo>
                    <a:lnTo>
                      <a:pt x="616" y="151"/>
                    </a:lnTo>
                    <a:lnTo>
                      <a:pt x="606" y="151"/>
                    </a:lnTo>
                    <a:lnTo>
                      <a:pt x="596" y="151"/>
                    </a:lnTo>
                    <a:lnTo>
                      <a:pt x="586" y="151"/>
                    </a:lnTo>
                    <a:lnTo>
                      <a:pt x="576" y="151"/>
                    </a:lnTo>
                    <a:lnTo>
                      <a:pt x="565" y="151"/>
                    </a:lnTo>
                    <a:lnTo>
                      <a:pt x="555" y="151"/>
                    </a:lnTo>
                    <a:lnTo>
                      <a:pt x="535" y="151"/>
                    </a:lnTo>
                    <a:lnTo>
                      <a:pt x="525" y="151"/>
                    </a:lnTo>
                    <a:lnTo>
                      <a:pt x="514" y="151"/>
                    </a:lnTo>
                    <a:lnTo>
                      <a:pt x="504" y="151"/>
                    </a:lnTo>
                    <a:lnTo>
                      <a:pt x="495" y="151"/>
                    </a:lnTo>
                    <a:lnTo>
                      <a:pt x="484" y="151"/>
                    </a:lnTo>
                    <a:lnTo>
                      <a:pt x="474" y="151"/>
                    </a:lnTo>
                    <a:lnTo>
                      <a:pt x="464" y="151"/>
                    </a:lnTo>
                    <a:lnTo>
                      <a:pt x="455" y="151"/>
                    </a:lnTo>
                    <a:lnTo>
                      <a:pt x="445" y="151"/>
                    </a:lnTo>
                    <a:lnTo>
                      <a:pt x="435" y="151"/>
                    </a:lnTo>
                    <a:lnTo>
                      <a:pt x="435" y="160"/>
                    </a:lnTo>
                    <a:lnTo>
                      <a:pt x="435" y="169"/>
                    </a:lnTo>
                    <a:lnTo>
                      <a:pt x="435" y="177"/>
                    </a:lnTo>
                    <a:lnTo>
                      <a:pt x="435" y="186"/>
                    </a:lnTo>
                    <a:lnTo>
                      <a:pt x="435" y="194"/>
                    </a:lnTo>
                    <a:lnTo>
                      <a:pt x="435" y="202"/>
                    </a:lnTo>
                    <a:lnTo>
                      <a:pt x="435" y="211"/>
                    </a:lnTo>
                    <a:lnTo>
                      <a:pt x="424" y="219"/>
                    </a:lnTo>
                    <a:lnTo>
                      <a:pt x="414" y="219"/>
                    </a:lnTo>
                    <a:lnTo>
                      <a:pt x="414" y="228"/>
                    </a:lnTo>
                    <a:lnTo>
                      <a:pt x="404" y="228"/>
                    </a:lnTo>
                    <a:lnTo>
                      <a:pt x="394" y="228"/>
                    </a:lnTo>
                    <a:lnTo>
                      <a:pt x="384" y="228"/>
                    </a:lnTo>
                    <a:lnTo>
                      <a:pt x="373" y="228"/>
                    </a:lnTo>
                    <a:lnTo>
                      <a:pt x="364" y="228"/>
                    </a:lnTo>
                    <a:lnTo>
                      <a:pt x="354" y="228"/>
                    </a:lnTo>
                    <a:lnTo>
                      <a:pt x="343" y="228"/>
                    </a:lnTo>
                    <a:lnTo>
                      <a:pt x="333" y="219"/>
                    </a:lnTo>
                    <a:lnTo>
                      <a:pt x="323" y="211"/>
                    </a:lnTo>
                    <a:lnTo>
                      <a:pt x="323" y="202"/>
                    </a:lnTo>
                    <a:lnTo>
                      <a:pt x="313" y="202"/>
                    </a:lnTo>
                    <a:lnTo>
                      <a:pt x="313" y="194"/>
                    </a:lnTo>
                    <a:lnTo>
                      <a:pt x="313" y="186"/>
                    </a:lnTo>
                    <a:lnTo>
                      <a:pt x="313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8" name="Freeform 26"/>
              <p:cNvSpPr>
                <a:spLocks/>
              </p:cNvSpPr>
              <p:nvPr/>
            </p:nvSpPr>
            <p:spPr bwMode="auto">
              <a:xfrm>
                <a:off x="1826301" y="3898224"/>
                <a:ext cx="1278524" cy="288108"/>
              </a:xfrm>
              <a:custGeom>
                <a:avLst/>
                <a:gdLst>
                  <a:gd name="T0" fmla="*/ 806 w 806"/>
                  <a:gd name="T1" fmla="*/ 0 h 228"/>
                  <a:gd name="T2" fmla="*/ 806 w 806"/>
                  <a:gd name="T3" fmla="*/ 51 h 228"/>
                  <a:gd name="T4" fmla="*/ 754 w 806"/>
                  <a:gd name="T5" fmla="*/ 51 h 228"/>
                  <a:gd name="T6" fmla="*/ 661 w 806"/>
                  <a:gd name="T7" fmla="*/ 101 h 228"/>
                  <a:gd name="T8" fmla="*/ 486 w 806"/>
                  <a:gd name="T9" fmla="*/ 101 h 228"/>
                  <a:gd name="T10" fmla="*/ 341 w 806"/>
                  <a:gd name="T11" fmla="*/ 152 h 228"/>
                  <a:gd name="T12" fmla="*/ 124 w 806"/>
                  <a:gd name="T13" fmla="*/ 152 h 228"/>
                  <a:gd name="T14" fmla="*/ 124 w 806"/>
                  <a:gd name="T15" fmla="*/ 211 h 228"/>
                  <a:gd name="T16" fmla="*/ 91 w 806"/>
                  <a:gd name="T17" fmla="*/ 228 h 228"/>
                  <a:gd name="T18" fmla="*/ 34 w 806"/>
                  <a:gd name="T19" fmla="*/ 228 h 228"/>
                  <a:gd name="T20" fmla="*/ 0 w 806"/>
                  <a:gd name="T21" fmla="*/ 206 h 228"/>
                  <a:gd name="T22" fmla="*/ 0 w 806"/>
                  <a:gd name="T23" fmla="*/ 152 h 228"/>
                  <a:gd name="T24" fmla="*/ 806 w 806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6"/>
                  <a:gd name="T40" fmla="*/ 0 h 228"/>
                  <a:gd name="T41" fmla="*/ 806 w 806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6" h="228">
                    <a:moveTo>
                      <a:pt x="806" y="0"/>
                    </a:moveTo>
                    <a:lnTo>
                      <a:pt x="806" y="51"/>
                    </a:lnTo>
                    <a:lnTo>
                      <a:pt x="754" y="51"/>
                    </a:lnTo>
                    <a:lnTo>
                      <a:pt x="661" y="101"/>
                    </a:lnTo>
                    <a:lnTo>
                      <a:pt x="486" y="101"/>
                    </a:lnTo>
                    <a:lnTo>
                      <a:pt x="341" y="152"/>
                    </a:lnTo>
                    <a:lnTo>
                      <a:pt x="124" y="152"/>
                    </a:lnTo>
                    <a:lnTo>
                      <a:pt x="124" y="211"/>
                    </a:lnTo>
                    <a:lnTo>
                      <a:pt x="91" y="228"/>
                    </a:lnTo>
                    <a:lnTo>
                      <a:pt x="34" y="228"/>
                    </a:lnTo>
                    <a:lnTo>
                      <a:pt x="0" y="206"/>
                    </a:lnTo>
                    <a:lnTo>
                      <a:pt x="0" y="152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7785" name="Gruppo 41"/>
            <p:cNvGrpSpPr>
              <a:grpSpLocks/>
            </p:cNvGrpSpPr>
            <p:nvPr/>
          </p:nvGrpSpPr>
          <p:grpSpPr bwMode="auto">
            <a:xfrm>
              <a:off x="5939469" y="4593613"/>
              <a:ext cx="2330213" cy="563579"/>
              <a:chOff x="5939469" y="4434003"/>
              <a:chExt cx="2330213" cy="563579"/>
            </a:xfrm>
          </p:grpSpPr>
          <p:sp>
            <p:nvSpPr>
              <p:cNvPr id="117789" name="Freeform 27"/>
              <p:cNvSpPr>
                <a:spLocks/>
              </p:cNvSpPr>
              <p:nvPr/>
            </p:nvSpPr>
            <p:spPr bwMode="auto">
              <a:xfrm>
                <a:off x="6788117" y="4641238"/>
                <a:ext cx="412427" cy="356344"/>
              </a:xfrm>
              <a:custGeom>
                <a:avLst/>
                <a:gdLst>
                  <a:gd name="T0" fmla="*/ 170 w 260"/>
                  <a:gd name="T1" fmla="*/ 13 h 282"/>
                  <a:gd name="T2" fmla="*/ 17 w 260"/>
                  <a:gd name="T3" fmla="*/ 228 h 282"/>
                  <a:gd name="T4" fmla="*/ 1 w 260"/>
                  <a:gd name="T5" fmla="*/ 247 h 282"/>
                  <a:gd name="T6" fmla="*/ 0 w 260"/>
                  <a:gd name="T7" fmla="*/ 257 h 282"/>
                  <a:gd name="T8" fmla="*/ 10 w 260"/>
                  <a:gd name="T9" fmla="*/ 271 h 282"/>
                  <a:gd name="T10" fmla="*/ 34 w 260"/>
                  <a:gd name="T11" fmla="*/ 282 h 282"/>
                  <a:gd name="T12" fmla="*/ 57 w 260"/>
                  <a:gd name="T13" fmla="*/ 282 h 282"/>
                  <a:gd name="T14" fmla="*/ 79 w 260"/>
                  <a:gd name="T15" fmla="*/ 278 h 282"/>
                  <a:gd name="T16" fmla="*/ 90 w 260"/>
                  <a:gd name="T17" fmla="*/ 271 h 282"/>
                  <a:gd name="T18" fmla="*/ 100 w 260"/>
                  <a:gd name="T19" fmla="*/ 264 h 282"/>
                  <a:gd name="T20" fmla="*/ 260 w 260"/>
                  <a:gd name="T21" fmla="*/ 33 h 282"/>
                  <a:gd name="T22" fmla="*/ 260 w 260"/>
                  <a:gd name="T23" fmla="*/ 20 h 282"/>
                  <a:gd name="T24" fmla="*/ 249 w 260"/>
                  <a:gd name="T25" fmla="*/ 13 h 282"/>
                  <a:gd name="T26" fmla="*/ 239 w 260"/>
                  <a:gd name="T27" fmla="*/ 7 h 282"/>
                  <a:gd name="T28" fmla="*/ 230 w 260"/>
                  <a:gd name="T29" fmla="*/ 0 h 282"/>
                  <a:gd name="T30" fmla="*/ 210 w 260"/>
                  <a:gd name="T31" fmla="*/ 0 h 282"/>
                  <a:gd name="T32" fmla="*/ 200 w 260"/>
                  <a:gd name="T33" fmla="*/ 0 h 282"/>
                  <a:gd name="T34" fmla="*/ 180 w 260"/>
                  <a:gd name="T35" fmla="*/ 7 h 282"/>
                  <a:gd name="T36" fmla="*/ 170 w 260"/>
                  <a:gd name="T37" fmla="*/ 13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0"/>
                  <a:gd name="T58" fmla="*/ 0 h 282"/>
                  <a:gd name="T59" fmla="*/ 260 w 260"/>
                  <a:gd name="T60" fmla="*/ 282 h 2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0" h="282">
                    <a:moveTo>
                      <a:pt x="170" y="13"/>
                    </a:moveTo>
                    <a:lnTo>
                      <a:pt x="17" y="228"/>
                    </a:lnTo>
                    <a:lnTo>
                      <a:pt x="1" y="247"/>
                    </a:lnTo>
                    <a:lnTo>
                      <a:pt x="0" y="257"/>
                    </a:lnTo>
                    <a:lnTo>
                      <a:pt x="10" y="271"/>
                    </a:lnTo>
                    <a:lnTo>
                      <a:pt x="34" y="282"/>
                    </a:lnTo>
                    <a:lnTo>
                      <a:pt x="57" y="282"/>
                    </a:lnTo>
                    <a:lnTo>
                      <a:pt x="79" y="278"/>
                    </a:lnTo>
                    <a:lnTo>
                      <a:pt x="90" y="271"/>
                    </a:lnTo>
                    <a:lnTo>
                      <a:pt x="100" y="264"/>
                    </a:lnTo>
                    <a:lnTo>
                      <a:pt x="260" y="33"/>
                    </a:lnTo>
                    <a:lnTo>
                      <a:pt x="260" y="20"/>
                    </a:lnTo>
                    <a:lnTo>
                      <a:pt x="249" y="13"/>
                    </a:lnTo>
                    <a:lnTo>
                      <a:pt x="239" y="7"/>
                    </a:lnTo>
                    <a:lnTo>
                      <a:pt x="230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80" y="7"/>
                    </a:lnTo>
                    <a:lnTo>
                      <a:pt x="170" y="13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0" name="Freeform 28"/>
              <p:cNvSpPr>
                <a:spLocks/>
              </p:cNvSpPr>
              <p:nvPr/>
            </p:nvSpPr>
            <p:spPr bwMode="auto">
              <a:xfrm>
                <a:off x="5939469" y="4434003"/>
                <a:ext cx="1760747" cy="288108"/>
              </a:xfrm>
              <a:custGeom>
                <a:avLst/>
                <a:gdLst>
                  <a:gd name="T0" fmla="*/ 844 w 1110"/>
                  <a:gd name="T1" fmla="*/ 0 h 228"/>
                  <a:gd name="T2" fmla="*/ 519 w 1110"/>
                  <a:gd name="T3" fmla="*/ 0 h 228"/>
                  <a:gd name="T4" fmla="*/ 275 w 1110"/>
                  <a:gd name="T5" fmla="*/ 0 h 228"/>
                  <a:gd name="T6" fmla="*/ 101 w 1110"/>
                  <a:gd name="T7" fmla="*/ 0 h 228"/>
                  <a:gd name="T8" fmla="*/ 10 w 1110"/>
                  <a:gd name="T9" fmla="*/ 0 h 228"/>
                  <a:gd name="T10" fmla="*/ 0 w 1110"/>
                  <a:gd name="T11" fmla="*/ 18 h 228"/>
                  <a:gd name="T12" fmla="*/ 0 w 1110"/>
                  <a:gd name="T13" fmla="*/ 43 h 228"/>
                  <a:gd name="T14" fmla="*/ 21 w 1110"/>
                  <a:gd name="T15" fmla="*/ 51 h 228"/>
                  <a:gd name="T16" fmla="*/ 51 w 1110"/>
                  <a:gd name="T17" fmla="*/ 51 h 228"/>
                  <a:gd name="T18" fmla="*/ 72 w 1110"/>
                  <a:gd name="T19" fmla="*/ 59 h 228"/>
                  <a:gd name="T20" fmla="*/ 101 w 1110"/>
                  <a:gd name="T21" fmla="*/ 77 h 228"/>
                  <a:gd name="T22" fmla="*/ 132 w 1110"/>
                  <a:gd name="T23" fmla="*/ 94 h 228"/>
                  <a:gd name="T24" fmla="*/ 152 w 1110"/>
                  <a:gd name="T25" fmla="*/ 102 h 228"/>
                  <a:gd name="T26" fmla="*/ 183 w 1110"/>
                  <a:gd name="T27" fmla="*/ 102 h 228"/>
                  <a:gd name="T28" fmla="*/ 214 w 1110"/>
                  <a:gd name="T29" fmla="*/ 102 h 228"/>
                  <a:gd name="T30" fmla="*/ 255 w 1110"/>
                  <a:gd name="T31" fmla="*/ 102 h 228"/>
                  <a:gd name="T32" fmla="*/ 294 w 1110"/>
                  <a:gd name="T33" fmla="*/ 102 h 228"/>
                  <a:gd name="T34" fmla="*/ 336 w 1110"/>
                  <a:gd name="T35" fmla="*/ 102 h 228"/>
                  <a:gd name="T36" fmla="*/ 366 w 1110"/>
                  <a:gd name="T37" fmla="*/ 110 h 228"/>
                  <a:gd name="T38" fmla="*/ 387 w 1110"/>
                  <a:gd name="T39" fmla="*/ 119 h 228"/>
                  <a:gd name="T40" fmla="*/ 418 w 1110"/>
                  <a:gd name="T41" fmla="*/ 119 h 228"/>
                  <a:gd name="T42" fmla="*/ 428 w 1110"/>
                  <a:gd name="T43" fmla="*/ 135 h 228"/>
                  <a:gd name="T44" fmla="*/ 458 w 1110"/>
                  <a:gd name="T45" fmla="*/ 144 h 228"/>
                  <a:gd name="T46" fmla="*/ 478 w 1110"/>
                  <a:gd name="T47" fmla="*/ 152 h 228"/>
                  <a:gd name="T48" fmla="*/ 509 w 1110"/>
                  <a:gd name="T49" fmla="*/ 152 h 228"/>
                  <a:gd name="T50" fmla="*/ 539 w 1110"/>
                  <a:gd name="T51" fmla="*/ 152 h 228"/>
                  <a:gd name="T52" fmla="*/ 580 w 1110"/>
                  <a:gd name="T53" fmla="*/ 152 h 228"/>
                  <a:gd name="T54" fmla="*/ 611 w 1110"/>
                  <a:gd name="T55" fmla="*/ 152 h 228"/>
                  <a:gd name="T56" fmla="*/ 642 w 1110"/>
                  <a:gd name="T57" fmla="*/ 152 h 228"/>
                  <a:gd name="T58" fmla="*/ 671 w 1110"/>
                  <a:gd name="T59" fmla="*/ 152 h 228"/>
                  <a:gd name="T60" fmla="*/ 671 w 1110"/>
                  <a:gd name="T61" fmla="*/ 177 h 228"/>
                  <a:gd name="T62" fmla="*/ 671 w 1110"/>
                  <a:gd name="T63" fmla="*/ 203 h 228"/>
                  <a:gd name="T64" fmla="*/ 692 w 1110"/>
                  <a:gd name="T65" fmla="*/ 220 h 228"/>
                  <a:gd name="T66" fmla="*/ 712 w 1110"/>
                  <a:gd name="T67" fmla="*/ 228 h 228"/>
                  <a:gd name="T68" fmla="*/ 743 w 1110"/>
                  <a:gd name="T69" fmla="*/ 228 h 228"/>
                  <a:gd name="T70" fmla="*/ 774 w 1110"/>
                  <a:gd name="T71" fmla="*/ 220 h 228"/>
                  <a:gd name="T72" fmla="*/ 795 w 1110"/>
                  <a:gd name="T73" fmla="*/ 203 h 228"/>
                  <a:gd name="T74" fmla="*/ 795 w 1110"/>
                  <a:gd name="T75" fmla="*/ 177 h 228"/>
                  <a:gd name="T76" fmla="*/ 795 w 1110"/>
                  <a:gd name="T77" fmla="*/ 152 h 228"/>
                  <a:gd name="T78" fmla="*/ 825 w 1110"/>
                  <a:gd name="T79" fmla="*/ 152 h 228"/>
                  <a:gd name="T80" fmla="*/ 855 w 1110"/>
                  <a:gd name="T81" fmla="*/ 152 h 228"/>
                  <a:gd name="T82" fmla="*/ 885 w 1110"/>
                  <a:gd name="T83" fmla="*/ 152 h 228"/>
                  <a:gd name="T84" fmla="*/ 1110 w 1110"/>
                  <a:gd name="T85" fmla="*/ 0 h 2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0"/>
                  <a:gd name="T130" fmla="*/ 0 h 228"/>
                  <a:gd name="T131" fmla="*/ 1110 w 1110"/>
                  <a:gd name="T132" fmla="*/ 228 h 2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0" h="228">
                    <a:moveTo>
                      <a:pt x="1110" y="0"/>
                    </a:moveTo>
                    <a:lnTo>
                      <a:pt x="968" y="0"/>
                    </a:lnTo>
                    <a:lnTo>
                      <a:pt x="844" y="0"/>
                    </a:lnTo>
                    <a:lnTo>
                      <a:pt x="733" y="0"/>
                    </a:lnTo>
                    <a:lnTo>
                      <a:pt x="621" y="0"/>
                    </a:lnTo>
                    <a:lnTo>
                      <a:pt x="519" y="0"/>
                    </a:lnTo>
                    <a:lnTo>
                      <a:pt x="428" y="0"/>
                    </a:lnTo>
                    <a:lnTo>
                      <a:pt x="346" y="0"/>
                    </a:lnTo>
                    <a:lnTo>
                      <a:pt x="275" y="0"/>
                    </a:lnTo>
                    <a:lnTo>
                      <a:pt x="204" y="0"/>
                    </a:lnTo>
                    <a:lnTo>
                      <a:pt x="152" y="0"/>
                    </a:lnTo>
                    <a:lnTo>
                      <a:pt x="101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21" y="51"/>
                    </a:lnTo>
                    <a:lnTo>
                      <a:pt x="31" y="51"/>
                    </a:lnTo>
                    <a:lnTo>
                      <a:pt x="41" y="51"/>
                    </a:lnTo>
                    <a:lnTo>
                      <a:pt x="51" y="51"/>
                    </a:lnTo>
                    <a:lnTo>
                      <a:pt x="62" y="51"/>
                    </a:lnTo>
                    <a:lnTo>
                      <a:pt x="62" y="59"/>
                    </a:lnTo>
                    <a:lnTo>
                      <a:pt x="72" y="59"/>
                    </a:lnTo>
                    <a:lnTo>
                      <a:pt x="82" y="68"/>
                    </a:lnTo>
                    <a:lnTo>
                      <a:pt x="92" y="68"/>
                    </a:lnTo>
                    <a:lnTo>
                      <a:pt x="101" y="77"/>
                    </a:lnTo>
                    <a:lnTo>
                      <a:pt x="111" y="85"/>
                    </a:lnTo>
                    <a:lnTo>
                      <a:pt x="121" y="85"/>
                    </a:lnTo>
                    <a:lnTo>
                      <a:pt x="132" y="94"/>
                    </a:lnTo>
                    <a:lnTo>
                      <a:pt x="142" y="94"/>
                    </a:lnTo>
                    <a:lnTo>
                      <a:pt x="142" y="102"/>
                    </a:lnTo>
                    <a:lnTo>
                      <a:pt x="152" y="102"/>
                    </a:lnTo>
                    <a:lnTo>
                      <a:pt x="163" y="102"/>
                    </a:lnTo>
                    <a:lnTo>
                      <a:pt x="173" y="102"/>
                    </a:lnTo>
                    <a:lnTo>
                      <a:pt x="183" y="102"/>
                    </a:lnTo>
                    <a:lnTo>
                      <a:pt x="194" y="102"/>
                    </a:lnTo>
                    <a:lnTo>
                      <a:pt x="204" y="102"/>
                    </a:lnTo>
                    <a:lnTo>
                      <a:pt x="214" y="102"/>
                    </a:lnTo>
                    <a:lnTo>
                      <a:pt x="224" y="102"/>
                    </a:lnTo>
                    <a:lnTo>
                      <a:pt x="234" y="102"/>
                    </a:lnTo>
                    <a:lnTo>
                      <a:pt x="255" y="102"/>
                    </a:lnTo>
                    <a:lnTo>
                      <a:pt x="265" y="102"/>
                    </a:lnTo>
                    <a:lnTo>
                      <a:pt x="284" y="102"/>
                    </a:lnTo>
                    <a:lnTo>
                      <a:pt x="294" y="102"/>
                    </a:lnTo>
                    <a:lnTo>
                      <a:pt x="305" y="102"/>
                    </a:lnTo>
                    <a:lnTo>
                      <a:pt x="315" y="102"/>
                    </a:lnTo>
                    <a:lnTo>
                      <a:pt x="336" y="102"/>
                    </a:lnTo>
                    <a:lnTo>
                      <a:pt x="346" y="110"/>
                    </a:lnTo>
                    <a:lnTo>
                      <a:pt x="356" y="110"/>
                    </a:lnTo>
                    <a:lnTo>
                      <a:pt x="366" y="110"/>
                    </a:lnTo>
                    <a:lnTo>
                      <a:pt x="377" y="110"/>
                    </a:lnTo>
                    <a:lnTo>
                      <a:pt x="387" y="110"/>
                    </a:lnTo>
                    <a:lnTo>
                      <a:pt x="387" y="119"/>
                    </a:lnTo>
                    <a:lnTo>
                      <a:pt x="397" y="119"/>
                    </a:lnTo>
                    <a:lnTo>
                      <a:pt x="407" y="119"/>
                    </a:lnTo>
                    <a:lnTo>
                      <a:pt x="418" y="119"/>
                    </a:lnTo>
                    <a:lnTo>
                      <a:pt x="418" y="128"/>
                    </a:lnTo>
                    <a:lnTo>
                      <a:pt x="428" y="128"/>
                    </a:lnTo>
                    <a:lnTo>
                      <a:pt x="428" y="135"/>
                    </a:lnTo>
                    <a:lnTo>
                      <a:pt x="438" y="135"/>
                    </a:lnTo>
                    <a:lnTo>
                      <a:pt x="448" y="144"/>
                    </a:lnTo>
                    <a:lnTo>
                      <a:pt x="458" y="144"/>
                    </a:lnTo>
                    <a:lnTo>
                      <a:pt x="458" y="152"/>
                    </a:lnTo>
                    <a:lnTo>
                      <a:pt x="468" y="152"/>
                    </a:lnTo>
                    <a:lnTo>
                      <a:pt x="478" y="152"/>
                    </a:lnTo>
                    <a:lnTo>
                      <a:pt x="488" y="152"/>
                    </a:lnTo>
                    <a:lnTo>
                      <a:pt x="499" y="152"/>
                    </a:lnTo>
                    <a:lnTo>
                      <a:pt x="509" y="152"/>
                    </a:lnTo>
                    <a:lnTo>
                      <a:pt x="519" y="152"/>
                    </a:lnTo>
                    <a:lnTo>
                      <a:pt x="529" y="152"/>
                    </a:lnTo>
                    <a:lnTo>
                      <a:pt x="539" y="152"/>
                    </a:lnTo>
                    <a:lnTo>
                      <a:pt x="550" y="152"/>
                    </a:lnTo>
                    <a:lnTo>
                      <a:pt x="570" y="152"/>
                    </a:lnTo>
                    <a:lnTo>
                      <a:pt x="580" y="152"/>
                    </a:lnTo>
                    <a:lnTo>
                      <a:pt x="590" y="152"/>
                    </a:lnTo>
                    <a:lnTo>
                      <a:pt x="601" y="152"/>
                    </a:lnTo>
                    <a:lnTo>
                      <a:pt x="611" y="152"/>
                    </a:lnTo>
                    <a:lnTo>
                      <a:pt x="621" y="152"/>
                    </a:lnTo>
                    <a:lnTo>
                      <a:pt x="631" y="152"/>
                    </a:lnTo>
                    <a:lnTo>
                      <a:pt x="642" y="152"/>
                    </a:lnTo>
                    <a:lnTo>
                      <a:pt x="651" y="152"/>
                    </a:lnTo>
                    <a:lnTo>
                      <a:pt x="661" y="152"/>
                    </a:lnTo>
                    <a:lnTo>
                      <a:pt x="671" y="152"/>
                    </a:lnTo>
                    <a:lnTo>
                      <a:pt x="671" y="161"/>
                    </a:lnTo>
                    <a:lnTo>
                      <a:pt x="671" y="170"/>
                    </a:lnTo>
                    <a:lnTo>
                      <a:pt x="671" y="177"/>
                    </a:lnTo>
                    <a:lnTo>
                      <a:pt x="671" y="186"/>
                    </a:lnTo>
                    <a:lnTo>
                      <a:pt x="671" y="195"/>
                    </a:lnTo>
                    <a:lnTo>
                      <a:pt x="671" y="203"/>
                    </a:lnTo>
                    <a:lnTo>
                      <a:pt x="671" y="211"/>
                    </a:lnTo>
                    <a:lnTo>
                      <a:pt x="682" y="220"/>
                    </a:lnTo>
                    <a:lnTo>
                      <a:pt x="692" y="220"/>
                    </a:lnTo>
                    <a:lnTo>
                      <a:pt x="692" y="228"/>
                    </a:lnTo>
                    <a:lnTo>
                      <a:pt x="702" y="228"/>
                    </a:lnTo>
                    <a:lnTo>
                      <a:pt x="712" y="228"/>
                    </a:lnTo>
                    <a:lnTo>
                      <a:pt x="723" y="228"/>
                    </a:lnTo>
                    <a:lnTo>
                      <a:pt x="733" y="228"/>
                    </a:lnTo>
                    <a:lnTo>
                      <a:pt x="743" y="228"/>
                    </a:lnTo>
                    <a:lnTo>
                      <a:pt x="753" y="228"/>
                    </a:lnTo>
                    <a:lnTo>
                      <a:pt x="763" y="228"/>
                    </a:lnTo>
                    <a:lnTo>
                      <a:pt x="774" y="220"/>
                    </a:lnTo>
                    <a:lnTo>
                      <a:pt x="784" y="211"/>
                    </a:lnTo>
                    <a:lnTo>
                      <a:pt x="784" y="203"/>
                    </a:lnTo>
                    <a:lnTo>
                      <a:pt x="795" y="203"/>
                    </a:lnTo>
                    <a:lnTo>
                      <a:pt x="795" y="195"/>
                    </a:lnTo>
                    <a:lnTo>
                      <a:pt x="795" y="186"/>
                    </a:lnTo>
                    <a:lnTo>
                      <a:pt x="795" y="177"/>
                    </a:lnTo>
                    <a:lnTo>
                      <a:pt x="795" y="170"/>
                    </a:lnTo>
                    <a:lnTo>
                      <a:pt x="795" y="161"/>
                    </a:lnTo>
                    <a:lnTo>
                      <a:pt x="795" y="152"/>
                    </a:lnTo>
                    <a:lnTo>
                      <a:pt x="805" y="152"/>
                    </a:lnTo>
                    <a:lnTo>
                      <a:pt x="815" y="152"/>
                    </a:lnTo>
                    <a:lnTo>
                      <a:pt x="825" y="152"/>
                    </a:lnTo>
                    <a:lnTo>
                      <a:pt x="834" y="152"/>
                    </a:lnTo>
                    <a:lnTo>
                      <a:pt x="844" y="152"/>
                    </a:lnTo>
                    <a:lnTo>
                      <a:pt x="855" y="152"/>
                    </a:lnTo>
                    <a:lnTo>
                      <a:pt x="865" y="152"/>
                    </a:lnTo>
                    <a:lnTo>
                      <a:pt x="875" y="152"/>
                    </a:lnTo>
                    <a:lnTo>
                      <a:pt x="885" y="152"/>
                    </a:lnTo>
                    <a:lnTo>
                      <a:pt x="895" y="152"/>
                    </a:lnTo>
                    <a:lnTo>
                      <a:pt x="906" y="152"/>
                    </a:lnTo>
                    <a:lnTo>
                      <a:pt x="1110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1" name="Freeform 29"/>
              <p:cNvSpPr>
                <a:spLocks/>
              </p:cNvSpPr>
              <p:nvPr/>
            </p:nvSpPr>
            <p:spPr bwMode="auto">
              <a:xfrm>
                <a:off x="5939469" y="4434003"/>
                <a:ext cx="1259489" cy="288108"/>
              </a:xfrm>
              <a:custGeom>
                <a:avLst/>
                <a:gdLst>
                  <a:gd name="T0" fmla="*/ 0 w 794"/>
                  <a:gd name="T1" fmla="*/ 0 h 228"/>
                  <a:gd name="T2" fmla="*/ 0 w 794"/>
                  <a:gd name="T3" fmla="*/ 51 h 228"/>
                  <a:gd name="T4" fmla="*/ 51 w 794"/>
                  <a:gd name="T5" fmla="*/ 51 h 228"/>
                  <a:gd name="T6" fmla="*/ 142 w 794"/>
                  <a:gd name="T7" fmla="*/ 102 h 228"/>
                  <a:gd name="T8" fmla="*/ 314 w 794"/>
                  <a:gd name="T9" fmla="*/ 102 h 228"/>
                  <a:gd name="T10" fmla="*/ 455 w 794"/>
                  <a:gd name="T11" fmla="*/ 152 h 228"/>
                  <a:gd name="T12" fmla="*/ 672 w 794"/>
                  <a:gd name="T13" fmla="*/ 152 h 228"/>
                  <a:gd name="T14" fmla="*/ 669 w 794"/>
                  <a:gd name="T15" fmla="*/ 211 h 228"/>
                  <a:gd name="T16" fmla="*/ 702 w 794"/>
                  <a:gd name="T17" fmla="*/ 228 h 228"/>
                  <a:gd name="T18" fmla="*/ 758 w 794"/>
                  <a:gd name="T19" fmla="*/ 228 h 228"/>
                  <a:gd name="T20" fmla="*/ 794 w 794"/>
                  <a:gd name="T21" fmla="*/ 215 h 228"/>
                  <a:gd name="T22" fmla="*/ 794 w 794"/>
                  <a:gd name="T23" fmla="*/ 152 h 228"/>
                  <a:gd name="T24" fmla="*/ 0 w 794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4"/>
                  <a:gd name="T40" fmla="*/ 0 h 228"/>
                  <a:gd name="T41" fmla="*/ 794 w 794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4" h="228">
                    <a:moveTo>
                      <a:pt x="0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142" y="102"/>
                    </a:lnTo>
                    <a:lnTo>
                      <a:pt x="314" y="102"/>
                    </a:lnTo>
                    <a:lnTo>
                      <a:pt x="455" y="152"/>
                    </a:lnTo>
                    <a:lnTo>
                      <a:pt x="672" y="152"/>
                    </a:lnTo>
                    <a:lnTo>
                      <a:pt x="669" y="211"/>
                    </a:lnTo>
                    <a:lnTo>
                      <a:pt x="702" y="228"/>
                    </a:lnTo>
                    <a:lnTo>
                      <a:pt x="758" y="228"/>
                    </a:lnTo>
                    <a:lnTo>
                      <a:pt x="794" y="215"/>
                    </a:lnTo>
                    <a:lnTo>
                      <a:pt x="794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2" name="Freeform 30"/>
              <p:cNvSpPr>
                <a:spLocks/>
              </p:cNvSpPr>
              <p:nvPr/>
            </p:nvSpPr>
            <p:spPr bwMode="auto">
              <a:xfrm>
                <a:off x="6508935" y="4434003"/>
                <a:ext cx="1760747" cy="288108"/>
              </a:xfrm>
              <a:custGeom>
                <a:avLst/>
                <a:gdLst>
                  <a:gd name="T0" fmla="*/ 142 w 1110"/>
                  <a:gd name="T1" fmla="*/ 0 h 228"/>
                  <a:gd name="T2" fmla="*/ 377 w 1110"/>
                  <a:gd name="T3" fmla="*/ 0 h 228"/>
                  <a:gd name="T4" fmla="*/ 591 w 1110"/>
                  <a:gd name="T5" fmla="*/ 0 h 228"/>
                  <a:gd name="T6" fmla="*/ 764 w 1110"/>
                  <a:gd name="T7" fmla="*/ 0 h 228"/>
                  <a:gd name="T8" fmla="*/ 906 w 1110"/>
                  <a:gd name="T9" fmla="*/ 0 h 228"/>
                  <a:gd name="T10" fmla="*/ 1009 w 1110"/>
                  <a:gd name="T11" fmla="*/ 0 h 228"/>
                  <a:gd name="T12" fmla="*/ 1079 w 1110"/>
                  <a:gd name="T13" fmla="*/ 0 h 228"/>
                  <a:gd name="T14" fmla="*/ 1110 w 1110"/>
                  <a:gd name="T15" fmla="*/ 0 h 228"/>
                  <a:gd name="T16" fmla="*/ 1110 w 1110"/>
                  <a:gd name="T17" fmla="*/ 18 h 228"/>
                  <a:gd name="T18" fmla="*/ 1110 w 1110"/>
                  <a:gd name="T19" fmla="*/ 35 h 228"/>
                  <a:gd name="T20" fmla="*/ 1110 w 1110"/>
                  <a:gd name="T21" fmla="*/ 51 h 228"/>
                  <a:gd name="T22" fmla="*/ 1089 w 1110"/>
                  <a:gd name="T23" fmla="*/ 51 h 228"/>
                  <a:gd name="T24" fmla="*/ 1069 w 1110"/>
                  <a:gd name="T25" fmla="*/ 51 h 228"/>
                  <a:gd name="T26" fmla="*/ 1048 w 1110"/>
                  <a:gd name="T27" fmla="*/ 51 h 228"/>
                  <a:gd name="T28" fmla="*/ 1038 w 1110"/>
                  <a:gd name="T29" fmla="*/ 60 h 228"/>
                  <a:gd name="T30" fmla="*/ 1018 w 1110"/>
                  <a:gd name="T31" fmla="*/ 68 h 228"/>
                  <a:gd name="T32" fmla="*/ 999 w 1110"/>
                  <a:gd name="T33" fmla="*/ 85 h 228"/>
                  <a:gd name="T34" fmla="*/ 978 w 1110"/>
                  <a:gd name="T35" fmla="*/ 94 h 228"/>
                  <a:gd name="T36" fmla="*/ 968 w 1110"/>
                  <a:gd name="T37" fmla="*/ 103 h 228"/>
                  <a:gd name="T38" fmla="*/ 948 w 1110"/>
                  <a:gd name="T39" fmla="*/ 103 h 228"/>
                  <a:gd name="T40" fmla="*/ 926 w 1110"/>
                  <a:gd name="T41" fmla="*/ 103 h 228"/>
                  <a:gd name="T42" fmla="*/ 906 w 1110"/>
                  <a:gd name="T43" fmla="*/ 103 h 228"/>
                  <a:gd name="T44" fmla="*/ 886 w 1110"/>
                  <a:gd name="T45" fmla="*/ 103 h 228"/>
                  <a:gd name="T46" fmla="*/ 855 w 1110"/>
                  <a:gd name="T47" fmla="*/ 103 h 228"/>
                  <a:gd name="T48" fmla="*/ 826 w 1110"/>
                  <a:gd name="T49" fmla="*/ 103 h 228"/>
                  <a:gd name="T50" fmla="*/ 805 w 1110"/>
                  <a:gd name="T51" fmla="*/ 103 h 228"/>
                  <a:gd name="T52" fmla="*/ 651 w 1110"/>
                  <a:gd name="T53" fmla="*/ 152 h 228"/>
                  <a:gd name="T54" fmla="*/ 632 w 1110"/>
                  <a:gd name="T55" fmla="*/ 152 h 228"/>
                  <a:gd name="T56" fmla="*/ 611 w 1110"/>
                  <a:gd name="T57" fmla="*/ 152 h 228"/>
                  <a:gd name="T58" fmla="*/ 591 w 1110"/>
                  <a:gd name="T59" fmla="*/ 152 h 228"/>
                  <a:gd name="T60" fmla="*/ 570 w 1110"/>
                  <a:gd name="T61" fmla="*/ 152 h 228"/>
                  <a:gd name="T62" fmla="*/ 540 w 1110"/>
                  <a:gd name="T63" fmla="*/ 152 h 228"/>
                  <a:gd name="T64" fmla="*/ 519 w 1110"/>
                  <a:gd name="T65" fmla="*/ 152 h 228"/>
                  <a:gd name="T66" fmla="*/ 499 w 1110"/>
                  <a:gd name="T67" fmla="*/ 152 h 228"/>
                  <a:gd name="T68" fmla="*/ 479 w 1110"/>
                  <a:gd name="T69" fmla="*/ 152 h 228"/>
                  <a:gd name="T70" fmla="*/ 459 w 1110"/>
                  <a:gd name="T71" fmla="*/ 152 h 228"/>
                  <a:gd name="T72" fmla="*/ 438 w 1110"/>
                  <a:gd name="T73" fmla="*/ 152 h 228"/>
                  <a:gd name="T74" fmla="*/ 438 w 1110"/>
                  <a:gd name="T75" fmla="*/ 170 h 228"/>
                  <a:gd name="T76" fmla="*/ 438 w 1110"/>
                  <a:gd name="T77" fmla="*/ 187 h 228"/>
                  <a:gd name="T78" fmla="*/ 438 w 1110"/>
                  <a:gd name="T79" fmla="*/ 203 h 228"/>
                  <a:gd name="T80" fmla="*/ 428 w 1110"/>
                  <a:gd name="T81" fmla="*/ 220 h 228"/>
                  <a:gd name="T82" fmla="*/ 418 w 1110"/>
                  <a:gd name="T83" fmla="*/ 228 h 228"/>
                  <a:gd name="T84" fmla="*/ 398 w 1110"/>
                  <a:gd name="T85" fmla="*/ 228 h 228"/>
                  <a:gd name="T86" fmla="*/ 377 w 1110"/>
                  <a:gd name="T87" fmla="*/ 228 h 228"/>
                  <a:gd name="T88" fmla="*/ 357 w 1110"/>
                  <a:gd name="T89" fmla="*/ 228 h 228"/>
                  <a:gd name="T90" fmla="*/ 336 w 1110"/>
                  <a:gd name="T91" fmla="*/ 220 h 228"/>
                  <a:gd name="T92" fmla="*/ 326 w 1110"/>
                  <a:gd name="T93" fmla="*/ 203 h 228"/>
                  <a:gd name="T94" fmla="*/ 316 w 1110"/>
                  <a:gd name="T95" fmla="*/ 194 h 228"/>
                  <a:gd name="T96" fmla="*/ 316 w 1110"/>
                  <a:gd name="T97" fmla="*/ 129 h 2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0"/>
                  <a:gd name="T148" fmla="*/ 0 h 228"/>
                  <a:gd name="T149" fmla="*/ 1110 w 1110"/>
                  <a:gd name="T150" fmla="*/ 228 h 22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0" h="228">
                    <a:moveTo>
                      <a:pt x="0" y="0"/>
                    </a:moveTo>
                    <a:lnTo>
                      <a:pt x="142" y="0"/>
                    </a:lnTo>
                    <a:lnTo>
                      <a:pt x="265" y="0"/>
                    </a:lnTo>
                    <a:lnTo>
                      <a:pt x="377" y="0"/>
                    </a:lnTo>
                    <a:lnTo>
                      <a:pt x="489" y="0"/>
                    </a:lnTo>
                    <a:lnTo>
                      <a:pt x="591" y="0"/>
                    </a:lnTo>
                    <a:lnTo>
                      <a:pt x="682" y="0"/>
                    </a:lnTo>
                    <a:lnTo>
                      <a:pt x="764" y="0"/>
                    </a:lnTo>
                    <a:lnTo>
                      <a:pt x="835" y="0"/>
                    </a:lnTo>
                    <a:lnTo>
                      <a:pt x="906" y="0"/>
                    </a:lnTo>
                    <a:lnTo>
                      <a:pt x="958" y="0"/>
                    </a:lnTo>
                    <a:lnTo>
                      <a:pt x="1009" y="0"/>
                    </a:lnTo>
                    <a:lnTo>
                      <a:pt x="1048" y="0"/>
                    </a:lnTo>
                    <a:lnTo>
                      <a:pt x="1079" y="0"/>
                    </a:lnTo>
                    <a:lnTo>
                      <a:pt x="1100" y="0"/>
                    </a:lnTo>
                    <a:lnTo>
                      <a:pt x="1110" y="0"/>
                    </a:lnTo>
                    <a:lnTo>
                      <a:pt x="1110" y="9"/>
                    </a:lnTo>
                    <a:lnTo>
                      <a:pt x="1110" y="18"/>
                    </a:lnTo>
                    <a:lnTo>
                      <a:pt x="1110" y="26"/>
                    </a:lnTo>
                    <a:lnTo>
                      <a:pt x="1110" y="35"/>
                    </a:lnTo>
                    <a:lnTo>
                      <a:pt x="1110" y="43"/>
                    </a:lnTo>
                    <a:lnTo>
                      <a:pt x="1110" y="51"/>
                    </a:lnTo>
                    <a:lnTo>
                      <a:pt x="1100" y="51"/>
                    </a:lnTo>
                    <a:lnTo>
                      <a:pt x="1089" y="51"/>
                    </a:lnTo>
                    <a:lnTo>
                      <a:pt x="1079" y="51"/>
                    </a:lnTo>
                    <a:lnTo>
                      <a:pt x="1069" y="51"/>
                    </a:lnTo>
                    <a:lnTo>
                      <a:pt x="1059" y="51"/>
                    </a:lnTo>
                    <a:lnTo>
                      <a:pt x="1048" y="51"/>
                    </a:lnTo>
                    <a:lnTo>
                      <a:pt x="1048" y="60"/>
                    </a:lnTo>
                    <a:lnTo>
                      <a:pt x="1038" y="60"/>
                    </a:lnTo>
                    <a:lnTo>
                      <a:pt x="1028" y="68"/>
                    </a:lnTo>
                    <a:lnTo>
                      <a:pt x="1018" y="68"/>
                    </a:lnTo>
                    <a:lnTo>
                      <a:pt x="1009" y="77"/>
                    </a:lnTo>
                    <a:lnTo>
                      <a:pt x="999" y="85"/>
                    </a:lnTo>
                    <a:lnTo>
                      <a:pt x="988" y="85"/>
                    </a:lnTo>
                    <a:lnTo>
                      <a:pt x="978" y="94"/>
                    </a:lnTo>
                    <a:lnTo>
                      <a:pt x="968" y="94"/>
                    </a:lnTo>
                    <a:lnTo>
                      <a:pt x="968" y="103"/>
                    </a:lnTo>
                    <a:lnTo>
                      <a:pt x="958" y="103"/>
                    </a:lnTo>
                    <a:lnTo>
                      <a:pt x="948" y="103"/>
                    </a:lnTo>
                    <a:lnTo>
                      <a:pt x="937" y="103"/>
                    </a:lnTo>
                    <a:lnTo>
                      <a:pt x="926" y="103"/>
                    </a:lnTo>
                    <a:lnTo>
                      <a:pt x="916" y="103"/>
                    </a:lnTo>
                    <a:lnTo>
                      <a:pt x="906" y="103"/>
                    </a:lnTo>
                    <a:lnTo>
                      <a:pt x="896" y="103"/>
                    </a:lnTo>
                    <a:lnTo>
                      <a:pt x="886" y="103"/>
                    </a:lnTo>
                    <a:lnTo>
                      <a:pt x="875" y="103"/>
                    </a:lnTo>
                    <a:lnTo>
                      <a:pt x="855" y="103"/>
                    </a:lnTo>
                    <a:lnTo>
                      <a:pt x="845" y="103"/>
                    </a:lnTo>
                    <a:lnTo>
                      <a:pt x="826" y="103"/>
                    </a:lnTo>
                    <a:lnTo>
                      <a:pt x="816" y="103"/>
                    </a:lnTo>
                    <a:lnTo>
                      <a:pt x="805" y="103"/>
                    </a:lnTo>
                    <a:lnTo>
                      <a:pt x="795" y="103"/>
                    </a:lnTo>
                    <a:lnTo>
                      <a:pt x="651" y="152"/>
                    </a:lnTo>
                    <a:lnTo>
                      <a:pt x="643" y="152"/>
                    </a:lnTo>
                    <a:lnTo>
                      <a:pt x="632" y="152"/>
                    </a:lnTo>
                    <a:lnTo>
                      <a:pt x="622" y="152"/>
                    </a:lnTo>
                    <a:lnTo>
                      <a:pt x="611" y="152"/>
                    </a:lnTo>
                    <a:lnTo>
                      <a:pt x="601" y="152"/>
                    </a:lnTo>
                    <a:lnTo>
                      <a:pt x="591" y="152"/>
                    </a:lnTo>
                    <a:lnTo>
                      <a:pt x="581" y="152"/>
                    </a:lnTo>
                    <a:lnTo>
                      <a:pt x="570" y="152"/>
                    </a:lnTo>
                    <a:lnTo>
                      <a:pt x="560" y="152"/>
                    </a:lnTo>
                    <a:lnTo>
                      <a:pt x="540" y="152"/>
                    </a:lnTo>
                    <a:lnTo>
                      <a:pt x="530" y="152"/>
                    </a:lnTo>
                    <a:lnTo>
                      <a:pt x="519" y="152"/>
                    </a:lnTo>
                    <a:lnTo>
                      <a:pt x="509" y="152"/>
                    </a:lnTo>
                    <a:lnTo>
                      <a:pt x="499" y="152"/>
                    </a:lnTo>
                    <a:lnTo>
                      <a:pt x="489" y="152"/>
                    </a:lnTo>
                    <a:lnTo>
                      <a:pt x="479" y="152"/>
                    </a:lnTo>
                    <a:lnTo>
                      <a:pt x="468" y="152"/>
                    </a:lnTo>
                    <a:lnTo>
                      <a:pt x="459" y="152"/>
                    </a:lnTo>
                    <a:lnTo>
                      <a:pt x="449" y="152"/>
                    </a:lnTo>
                    <a:lnTo>
                      <a:pt x="438" y="152"/>
                    </a:lnTo>
                    <a:lnTo>
                      <a:pt x="438" y="161"/>
                    </a:lnTo>
                    <a:lnTo>
                      <a:pt x="438" y="170"/>
                    </a:lnTo>
                    <a:lnTo>
                      <a:pt x="438" y="178"/>
                    </a:lnTo>
                    <a:lnTo>
                      <a:pt x="438" y="187"/>
                    </a:lnTo>
                    <a:lnTo>
                      <a:pt x="438" y="194"/>
                    </a:lnTo>
                    <a:lnTo>
                      <a:pt x="438" y="203"/>
                    </a:lnTo>
                    <a:lnTo>
                      <a:pt x="438" y="211"/>
                    </a:lnTo>
                    <a:lnTo>
                      <a:pt x="428" y="220"/>
                    </a:lnTo>
                    <a:lnTo>
                      <a:pt x="418" y="220"/>
                    </a:lnTo>
                    <a:lnTo>
                      <a:pt x="418" y="228"/>
                    </a:lnTo>
                    <a:lnTo>
                      <a:pt x="408" y="228"/>
                    </a:lnTo>
                    <a:lnTo>
                      <a:pt x="398" y="228"/>
                    </a:lnTo>
                    <a:lnTo>
                      <a:pt x="387" y="228"/>
                    </a:lnTo>
                    <a:lnTo>
                      <a:pt x="377" y="228"/>
                    </a:lnTo>
                    <a:lnTo>
                      <a:pt x="367" y="228"/>
                    </a:lnTo>
                    <a:lnTo>
                      <a:pt x="357" y="228"/>
                    </a:lnTo>
                    <a:lnTo>
                      <a:pt x="346" y="228"/>
                    </a:lnTo>
                    <a:lnTo>
                      <a:pt x="336" y="220"/>
                    </a:lnTo>
                    <a:lnTo>
                      <a:pt x="326" y="211"/>
                    </a:lnTo>
                    <a:lnTo>
                      <a:pt x="326" y="203"/>
                    </a:lnTo>
                    <a:lnTo>
                      <a:pt x="316" y="203"/>
                    </a:lnTo>
                    <a:lnTo>
                      <a:pt x="316" y="194"/>
                    </a:lnTo>
                    <a:lnTo>
                      <a:pt x="316" y="187"/>
                    </a:lnTo>
                    <a:lnTo>
                      <a:pt x="316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93" name="Freeform 31"/>
              <p:cNvSpPr>
                <a:spLocks/>
              </p:cNvSpPr>
              <p:nvPr/>
            </p:nvSpPr>
            <p:spPr bwMode="auto">
              <a:xfrm>
                <a:off x="7010193" y="4434003"/>
                <a:ext cx="1259489" cy="288108"/>
              </a:xfrm>
              <a:custGeom>
                <a:avLst/>
                <a:gdLst>
                  <a:gd name="T0" fmla="*/ 794 w 794"/>
                  <a:gd name="T1" fmla="*/ 0 h 228"/>
                  <a:gd name="T2" fmla="*/ 794 w 794"/>
                  <a:gd name="T3" fmla="*/ 51 h 228"/>
                  <a:gd name="T4" fmla="*/ 743 w 794"/>
                  <a:gd name="T5" fmla="*/ 51 h 228"/>
                  <a:gd name="T6" fmla="*/ 652 w 794"/>
                  <a:gd name="T7" fmla="*/ 102 h 228"/>
                  <a:gd name="T8" fmla="*/ 479 w 794"/>
                  <a:gd name="T9" fmla="*/ 102 h 228"/>
                  <a:gd name="T10" fmla="*/ 335 w 794"/>
                  <a:gd name="T11" fmla="*/ 153 h 228"/>
                  <a:gd name="T12" fmla="*/ 122 w 794"/>
                  <a:gd name="T13" fmla="*/ 153 h 228"/>
                  <a:gd name="T14" fmla="*/ 122 w 794"/>
                  <a:gd name="T15" fmla="*/ 212 h 228"/>
                  <a:gd name="T16" fmla="*/ 89 w 794"/>
                  <a:gd name="T17" fmla="*/ 228 h 228"/>
                  <a:gd name="T18" fmla="*/ 33 w 794"/>
                  <a:gd name="T19" fmla="*/ 228 h 228"/>
                  <a:gd name="T20" fmla="*/ 0 w 794"/>
                  <a:gd name="T21" fmla="*/ 207 h 228"/>
                  <a:gd name="T22" fmla="*/ 0 w 794"/>
                  <a:gd name="T23" fmla="*/ 153 h 228"/>
                  <a:gd name="T24" fmla="*/ 794 w 794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4"/>
                  <a:gd name="T40" fmla="*/ 0 h 228"/>
                  <a:gd name="T41" fmla="*/ 794 w 794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4" h="228">
                    <a:moveTo>
                      <a:pt x="794" y="0"/>
                    </a:moveTo>
                    <a:lnTo>
                      <a:pt x="794" y="51"/>
                    </a:lnTo>
                    <a:lnTo>
                      <a:pt x="743" y="51"/>
                    </a:lnTo>
                    <a:lnTo>
                      <a:pt x="652" y="102"/>
                    </a:lnTo>
                    <a:lnTo>
                      <a:pt x="479" y="102"/>
                    </a:lnTo>
                    <a:lnTo>
                      <a:pt x="335" y="153"/>
                    </a:lnTo>
                    <a:lnTo>
                      <a:pt x="122" y="153"/>
                    </a:lnTo>
                    <a:lnTo>
                      <a:pt x="122" y="212"/>
                    </a:lnTo>
                    <a:lnTo>
                      <a:pt x="89" y="228"/>
                    </a:lnTo>
                    <a:lnTo>
                      <a:pt x="33" y="228"/>
                    </a:lnTo>
                    <a:lnTo>
                      <a:pt x="0" y="207"/>
                    </a:lnTo>
                    <a:lnTo>
                      <a:pt x="0" y="153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rgbClr val="FB9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7786" name="Gruppo 43"/>
            <p:cNvGrpSpPr>
              <a:grpSpLocks/>
            </p:cNvGrpSpPr>
            <p:nvPr/>
          </p:nvGrpSpPr>
          <p:grpSpPr bwMode="auto">
            <a:xfrm rot="280626">
              <a:off x="2172106" y="4902810"/>
              <a:ext cx="4734980" cy="96036"/>
              <a:chOff x="2172106" y="4902810"/>
              <a:chExt cx="4734980" cy="96036"/>
            </a:xfrm>
          </p:grpSpPr>
          <p:sp>
            <p:nvSpPr>
              <p:cNvPr id="117787" name="Freeform 19"/>
              <p:cNvSpPr>
                <a:spLocks/>
              </p:cNvSpPr>
              <p:nvPr/>
            </p:nvSpPr>
            <p:spPr bwMode="auto">
              <a:xfrm>
                <a:off x="2172106" y="4902810"/>
                <a:ext cx="2729950" cy="96036"/>
              </a:xfrm>
              <a:custGeom>
                <a:avLst/>
                <a:gdLst>
                  <a:gd name="T0" fmla="*/ 0 w 2528"/>
                  <a:gd name="T1" fmla="*/ 46 h 112"/>
                  <a:gd name="T2" fmla="*/ 46 w 2528"/>
                  <a:gd name="T3" fmla="*/ 0 h 112"/>
                  <a:gd name="T4" fmla="*/ 46 w 2528"/>
                  <a:gd name="T5" fmla="*/ 0 h 112"/>
                  <a:gd name="T6" fmla="*/ 46 w 2528"/>
                  <a:gd name="T7" fmla="*/ 0 h 112"/>
                  <a:gd name="T8" fmla="*/ 2483 w 2528"/>
                  <a:gd name="T9" fmla="*/ 0 h 112"/>
                  <a:gd name="T10" fmla="*/ 2483 w 2528"/>
                  <a:gd name="T11" fmla="*/ 0 h 112"/>
                  <a:gd name="T12" fmla="*/ 2528 w 2528"/>
                  <a:gd name="T13" fmla="*/ 46 h 112"/>
                  <a:gd name="T14" fmla="*/ 2528 w 2528"/>
                  <a:gd name="T15" fmla="*/ 46 h 112"/>
                  <a:gd name="T16" fmla="*/ 2528 w 2528"/>
                  <a:gd name="T17" fmla="*/ 46 h 112"/>
                  <a:gd name="T18" fmla="*/ 2528 w 2528"/>
                  <a:gd name="T19" fmla="*/ 67 h 112"/>
                  <a:gd name="T20" fmla="*/ 2528 w 2528"/>
                  <a:gd name="T21" fmla="*/ 67 h 112"/>
                  <a:gd name="T22" fmla="*/ 2483 w 2528"/>
                  <a:gd name="T23" fmla="*/ 112 h 112"/>
                  <a:gd name="T24" fmla="*/ 2483 w 2528"/>
                  <a:gd name="T25" fmla="*/ 112 h 112"/>
                  <a:gd name="T26" fmla="*/ 2483 w 2528"/>
                  <a:gd name="T27" fmla="*/ 112 h 112"/>
                  <a:gd name="T28" fmla="*/ 46 w 2528"/>
                  <a:gd name="T29" fmla="*/ 112 h 112"/>
                  <a:gd name="T30" fmla="*/ 46 w 2528"/>
                  <a:gd name="T31" fmla="*/ 112 h 112"/>
                  <a:gd name="T32" fmla="*/ 0 w 2528"/>
                  <a:gd name="T33" fmla="*/ 67 h 112"/>
                  <a:gd name="T34" fmla="*/ 0 w 2528"/>
                  <a:gd name="T35" fmla="*/ 67 h 112"/>
                  <a:gd name="T36" fmla="*/ 0 w 2528"/>
                  <a:gd name="T37" fmla="*/ 46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28"/>
                  <a:gd name="T58" fmla="*/ 0 h 112"/>
                  <a:gd name="T59" fmla="*/ 2528 w 2528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28" h="112">
                    <a:moveTo>
                      <a:pt x="0" y="46"/>
                    </a:moveTo>
                    <a:cubicBezTo>
                      <a:pt x="0" y="21"/>
                      <a:pt x="21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2483" y="0"/>
                    </a:lnTo>
                    <a:cubicBezTo>
                      <a:pt x="2508" y="0"/>
                      <a:pt x="2528" y="21"/>
                      <a:pt x="2528" y="46"/>
                    </a:cubicBezTo>
                    <a:cubicBezTo>
                      <a:pt x="2528" y="46"/>
                      <a:pt x="2528" y="46"/>
                      <a:pt x="2528" y="46"/>
                    </a:cubicBezTo>
                    <a:lnTo>
                      <a:pt x="2528" y="67"/>
                    </a:lnTo>
                    <a:cubicBezTo>
                      <a:pt x="2528" y="92"/>
                      <a:pt x="2508" y="112"/>
                      <a:pt x="2483" y="112"/>
                    </a:cubicBezTo>
                    <a:cubicBezTo>
                      <a:pt x="2483" y="112"/>
                      <a:pt x="2483" y="112"/>
                      <a:pt x="2483" y="112"/>
                    </a:cubicBezTo>
                    <a:lnTo>
                      <a:pt x="46" y="112"/>
                    </a:lnTo>
                    <a:cubicBezTo>
                      <a:pt x="21" y="112"/>
                      <a:pt x="0" y="92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B923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88" name="Freeform 32"/>
              <p:cNvSpPr>
                <a:spLocks/>
              </p:cNvSpPr>
              <p:nvPr/>
            </p:nvSpPr>
            <p:spPr bwMode="auto">
              <a:xfrm>
                <a:off x="4194585" y="4902810"/>
                <a:ext cx="2712501" cy="96036"/>
              </a:xfrm>
              <a:custGeom>
                <a:avLst/>
                <a:gdLst>
                  <a:gd name="T0" fmla="*/ 0 w 2512"/>
                  <a:gd name="T1" fmla="*/ 46 h 112"/>
                  <a:gd name="T2" fmla="*/ 46 w 2512"/>
                  <a:gd name="T3" fmla="*/ 0 h 112"/>
                  <a:gd name="T4" fmla="*/ 46 w 2512"/>
                  <a:gd name="T5" fmla="*/ 0 h 112"/>
                  <a:gd name="T6" fmla="*/ 46 w 2512"/>
                  <a:gd name="T7" fmla="*/ 0 h 112"/>
                  <a:gd name="T8" fmla="*/ 2467 w 2512"/>
                  <a:gd name="T9" fmla="*/ 0 h 112"/>
                  <a:gd name="T10" fmla="*/ 2467 w 2512"/>
                  <a:gd name="T11" fmla="*/ 0 h 112"/>
                  <a:gd name="T12" fmla="*/ 2512 w 2512"/>
                  <a:gd name="T13" fmla="*/ 46 h 112"/>
                  <a:gd name="T14" fmla="*/ 2512 w 2512"/>
                  <a:gd name="T15" fmla="*/ 46 h 112"/>
                  <a:gd name="T16" fmla="*/ 2512 w 2512"/>
                  <a:gd name="T17" fmla="*/ 46 h 112"/>
                  <a:gd name="T18" fmla="*/ 2512 w 2512"/>
                  <a:gd name="T19" fmla="*/ 67 h 112"/>
                  <a:gd name="T20" fmla="*/ 2512 w 2512"/>
                  <a:gd name="T21" fmla="*/ 67 h 112"/>
                  <a:gd name="T22" fmla="*/ 2467 w 2512"/>
                  <a:gd name="T23" fmla="*/ 112 h 112"/>
                  <a:gd name="T24" fmla="*/ 2467 w 2512"/>
                  <a:gd name="T25" fmla="*/ 112 h 112"/>
                  <a:gd name="T26" fmla="*/ 2467 w 2512"/>
                  <a:gd name="T27" fmla="*/ 112 h 112"/>
                  <a:gd name="T28" fmla="*/ 46 w 2512"/>
                  <a:gd name="T29" fmla="*/ 112 h 112"/>
                  <a:gd name="T30" fmla="*/ 46 w 2512"/>
                  <a:gd name="T31" fmla="*/ 112 h 112"/>
                  <a:gd name="T32" fmla="*/ 0 w 2512"/>
                  <a:gd name="T33" fmla="*/ 67 h 112"/>
                  <a:gd name="T34" fmla="*/ 0 w 2512"/>
                  <a:gd name="T35" fmla="*/ 67 h 112"/>
                  <a:gd name="T36" fmla="*/ 0 w 2512"/>
                  <a:gd name="T37" fmla="*/ 46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12"/>
                  <a:gd name="T58" fmla="*/ 0 h 112"/>
                  <a:gd name="T59" fmla="*/ 2512 w 2512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12" h="112">
                    <a:moveTo>
                      <a:pt x="0" y="46"/>
                    </a:moveTo>
                    <a:cubicBezTo>
                      <a:pt x="0" y="21"/>
                      <a:pt x="21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2467" y="0"/>
                    </a:lnTo>
                    <a:cubicBezTo>
                      <a:pt x="2492" y="0"/>
                      <a:pt x="2512" y="21"/>
                      <a:pt x="2512" y="46"/>
                    </a:cubicBezTo>
                    <a:cubicBezTo>
                      <a:pt x="2512" y="46"/>
                      <a:pt x="2512" y="46"/>
                      <a:pt x="2512" y="46"/>
                    </a:cubicBezTo>
                    <a:lnTo>
                      <a:pt x="2512" y="67"/>
                    </a:lnTo>
                    <a:cubicBezTo>
                      <a:pt x="2512" y="92"/>
                      <a:pt x="2492" y="112"/>
                      <a:pt x="2467" y="112"/>
                    </a:cubicBezTo>
                    <a:cubicBezTo>
                      <a:pt x="2467" y="112"/>
                      <a:pt x="2467" y="112"/>
                      <a:pt x="2467" y="112"/>
                    </a:cubicBezTo>
                    <a:lnTo>
                      <a:pt x="46" y="112"/>
                    </a:lnTo>
                    <a:cubicBezTo>
                      <a:pt x="21" y="112"/>
                      <a:pt x="0" y="92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B923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17766" name="Gruppo 38"/>
          <p:cNvGrpSpPr>
            <a:grpSpLocks/>
          </p:cNvGrpSpPr>
          <p:nvPr/>
        </p:nvGrpSpPr>
        <p:grpSpPr bwMode="auto">
          <a:xfrm>
            <a:off x="5694363" y="1266825"/>
            <a:ext cx="2235200" cy="3297238"/>
            <a:chOff x="5991134" y="1122080"/>
            <a:chExt cx="2234682" cy="3297506"/>
          </a:xfrm>
        </p:grpSpPr>
        <p:sp>
          <p:nvSpPr>
            <p:cNvPr id="29" name="Rettangolo 28"/>
            <p:cNvSpPr/>
            <p:nvPr/>
          </p:nvSpPr>
          <p:spPr bwMode="auto">
            <a:xfrm>
              <a:off x="5991134" y="3590844"/>
              <a:ext cx="2231508" cy="8287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2,9</a:t>
              </a:r>
              <a:r>
                <a:rPr lang="it-IT" sz="1400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 miliardi                  di investimenti                in Produzione e </a:t>
              </a:r>
              <a:r>
                <a:rPr lang="it-IT" sz="1400" dirty="0" err="1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R&amp;S</a:t>
              </a:r>
              <a:endParaRPr lang="it-IT" sz="14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ＭＳ Ｐゴシック" pitchFamily="34" charset="-128"/>
              </a:endParaRPr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5991134" y="3011359"/>
              <a:ext cx="2231508" cy="57631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4,2</a:t>
              </a:r>
              <a:r>
                <a:rPr lang="it-IT" sz="1400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 miliardi di imposte</a:t>
              </a:r>
              <a:endParaRPr lang="it-IT" sz="14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ＭＳ Ｐゴシック" pitchFamily="34" charset="-128"/>
              </a:endParaRPr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5991134" y="2349318"/>
              <a:ext cx="2231508" cy="6477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6</a:t>
              </a:r>
              <a:r>
                <a:rPr lang="it-IT" sz="1400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 miliardi di stipendi                        e contributi</a:t>
              </a:r>
              <a:endParaRPr lang="it-IT" sz="14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ＭＳ Ｐゴシック" pitchFamily="34" charset="-128"/>
              </a:endParaRPr>
            </a:p>
          </p:txBody>
        </p:sp>
        <p:sp>
          <p:nvSpPr>
            <p:cNvPr id="33" name="Ritardo 32"/>
            <p:cNvSpPr/>
            <p:nvPr/>
          </p:nvSpPr>
          <p:spPr bwMode="auto">
            <a:xfrm rot="16200000">
              <a:off x="6590113" y="526275"/>
              <a:ext cx="1039898" cy="2231508"/>
            </a:xfrm>
            <a:prstGeom prst="flowChartDela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 eaLnBrk="0" hangingPunct="0">
                <a:defRPr/>
              </a:pPr>
              <a:r>
                <a:rPr lang="it-IT" sz="1300" b="1" dirty="0">
                  <a:solidFill>
                    <a:srgbClr val="004080"/>
                  </a:solidFill>
                  <a:latin typeface="Lucida Sans" pitchFamily="34" charset="0"/>
                </a:rPr>
                <a:t>Contributo di Farmaceutica e Indotto  </a:t>
              </a:r>
            </a:p>
            <a:p>
              <a:pPr algn="ctr" eaLnBrk="0" hangingPunct="0">
                <a:defRPr/>
              </a:pPr>
              <a:endParaRPr lang="it-IT" sz="1300" b="1" dirty="0">
                <a:solidFill>
                  <a:srgbClr val="004080"/>
                </a:solidFill>
                <a:latin typeface="Lucida Sans" pitchFamily="34" charset="0"/>
              </a:endParaRPr>
            </a:p>
            <a:p>
              <a:pPr algn="ctr" eaLnBrk="0" hangingPunct="0">
                <a:defRPr/>
              </a:pPr>
              <a:endParaRPr lang="it-IT" sz="1300" b="1" dirty="0">
                <a:solidFill>
                  <a:srgbClr val="004080"/>
                </a:solidFill>
                <a:latin typeface="Lucida Sans" pitchFamily="34" charset="0"/>
              </a:endParaRPr>
            </a:p>
          </p:txBody>
        </p:sp>
        <p:sp>
          <p:nvSpPr>
            <p:cNvPr id="117782" name="Rettangolo 34"/>
            <p:cNvSpPr>
              <a:spLocks noChangeArrowheads="1"/>
            </p:cNvSpPr>
            <p:nvPr/>
          </p:nvSpPr>
          <p:spPr bwMode="auto">
            <a:xfrm>
              <a:off x="6761716" y="2162620"/>
              <a:ext cx="720080" cy="180000"/>
            </a:xfrm>
            <a:prstGeom prst="rect">
              <a:avLst/>
            </a:prstGeom>
            <a:solidFill>
              <a:srgbClr val="004080"/>
            </a:solidFill>
            <a:ln w="9525" algn="ctr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  <a:latin typeface="Lucida Sans" pitchFamily="34" charset="0"/>
              </a:endParaRPr>
            </a:p>
          </p:txBody>
        </p:sp>
      </p:grpSp>
      <p:grpSp>
        <p:nvGrpSpPr>
          <p:cNvPr id="117767" name="Gruppo 37"/>
          <p:cNvGrpSpPr>
            <a:grpSpLocks/>
          </p:cNvGrpSpPr>
          <p:nvPr/>
        </p:nvGrpSpPr>
        <p:grpSpPr bwMode="auto">
          <a:xfrm>
            <a:off x="981075" y="1704975"/>
            <a:ext cx="2233613" cy="2208213"/>
            <a:chOff x="827584" y="1300377"/>
            <a:chExt cx="2232248" cy="2208167"/>
          </a:xfrm>
        </p:grpSpPr>
        <p:sp>
          <p:nvSpPr>
            <p:cNvPr id="28" name="Rettangolo 27"/>
            <p:cNvSpPr/>
            <p:nvPr/>
          </p:nvSpPr>
          <p:spPr bwMode="auto">
            <a:xfrm>
              <a:off x="827584" y="2356043"/>
              <a:ext cx="2232248" cy="115250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it-IT" sz="1400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            </a:t>
              </a:r>
            </a:p>
            <a:p>
              <a:pPr algn="ctr" eaLnBrk="0" hangingPunct="0">
                <a:defRPr/>
              </a:pPr>
              <a:r>
                <a:rPr lang="it-IT" sz="1400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di ricavo</a:t>
              </a:r>
            </a:p>
            <a:p>
              <a:pPr algn="ctr" eaLnBrk="0" hangingPunct="0">
                <a:defRPr/>
              </a:pPr>
              <a:r>
                <a:rPr lang="it-IT" sz="1400" dirty="0">
                  <a:solidFill>
                    <a:srgbClr val="004080"/>
                  </a:solidFill>
                  <a:latin typeface="Lucida Sans" pitchFamily="34" charset="0"/>
                  <a:ea typeface="MS Gothic" pitchFamily="49" charset="-128"/>
                  <a:cs typeface="ＭＳ Ｐゴシック" pitchFamily="34" charset="-128"/>
                </a:rPr>
                <a:t>per l’industria</a:t>
              </a:r>
              <a:endParaRPr lang="it-IT" sz="14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ＭＳ Ｐゴシック" pitchFamily="34" charset="-128"/>
              </a:endParaRPr>
            </a:p>
          </p:txBody>
        </p:sp>
        <p:sp>
          <p:nvSpPr>
            <p:cNvPr id="34" name="Ritardo 33"/>
            <p:cNvSpPr/>
            <p:nvPr/>
          </p:nvSpPr>
          <p:spPr bwMode="auto">
            <a:xfrm rot="16200000">
              <a:off x="1511917" y="616044"/>
              <a:ext cx="863582" cy="2232248"/>
            </a:xfrm>
            <a:prstGeom prst="flowChartDelay">
              <a:avLst/>
            </a:prstGeom>
            <a:ln>
              <a:solidFill>
                <a:srgbClr val="00408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/>
            <a:lstStyle/>
            <a:p>
              <a:pPr algn="ctr" eaLnBrk="0" hangingPunct="0">
                <a:defRPr/>
              </a:pPr>
              <a:endParaRPr lang="it-IT" sz="1400" b="1" dirty="0">
                <a:solidFill>
                  <a:srgbClr val="004080"/>
                </a:solidFill>
                <a:latin typeface="Lucida Sans" pitchFamily="34" charset="0"/>
              </a:endParaRPr>
            </a:p>
            <a:p>
              <a:pPr algn="ctr" eaLnBrk="0" hangingPunct="0">
                <a:defRPr/>
              </a:pPr>
              <a:r>
                <a:rPr lang="it-IT" sz="1300" b="1" dirty="0">
                  <a:solidFill>
                    <a:srgbClr val="004080"/>
                  </a:solidFill>
                  <a:latin typeface="Lucida Sans" pitchFamily="34" charset="0"/>
                </a:rPr>
                <a:t>Spesa Pubblica</a:t>
              </a:r>
              <a:endParaRPr lang="it-IT" sz="1300" b="1" baseline="30000" dirty="0">
                <a:solidFill>
                  <a:srgbClr val="004080"/>
                </a:solidFill>
                <a:latin typeface="Lucida Sans" pitchFamily="34" charset="0"/>
              </a:endParaRPr>
            </a:p>
          </p:txBody>
        </p:sp>
        <p:sp>
          <p:nvSpPr>
            <p:cNvPr id="117777" name="Rettangolo 35"/>
            <p:cNvSpPr>
              <a:spLocks noChangeArrowheads="1"/>
            </p:cNvSpPr>
            <p:nvPr/>
          </p:nvSpPr>
          <p:spPr bwMode="auto">
            <a:xfrm>
              <a:off x="1579563" y="2170084"/>
              <a:ext cx="720080" cy="180000"/>
            </a:xfrm>
            <a:prstGeom prst="rect">
              <a:avLst/>
            </a:prstGeom>
            <a:solidFill>
              <a:srgbClr val="004080"/>
            </a:solidFill>
            <a:ln w="9525" algn="ctr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117768" name="Rectangle 6"/>
          <p:cNvSpPr>
            <a:spLocks noChangeArrowheads="1"/>
          </p:cNvSpPr>
          <p:nvPr/>
        </p:nvSpPr>
        <p:spPr bwMode="auto">
          <a:xfrm>
            <a:off x="755650" y="560387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Il contributo dell’industria farmaceutica con la sola 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presenza commerciale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        arriverebbe al massimo a 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4,1 miliardi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 di euro</a:t>
            </a:r>
          </a:p>
        </p:txBody>
      </p:sp>
      <p:sp>
        <p:nvSpPr>
          <p:cNvPr id="45" name="Ovale 44"/>
          <p:cNvSpPr>
            <a:spLocks noChangeAspect="1"/>
          </p:cNvSpPr>
          <p:nvPr/>
        </p:nvSpPr>
        <p:spPr bwMode="auto">
          <a:xfrm>
            <a:off x="769804" y="2539026"/>
            <a:ext cx="2598572" cy="955968"/>
          </a:xfrm>
          <a:prstGeom prst="ellipse">
            <a:avLst/>
          </a:prstGeom>
          <a:solidFill>
            <a:srgbClr val="FFB03B"/>
          </a:solidFill>
          <a:ln>
            <a:noFill/>
            <a:headEnd type="none" w="med" len="med"/>
            <a:tailEnd type="none" w="med" len="med"/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4080"/>
                </a:solidFill>
                <a:latin typeface="Lucida Sans" pitchFamily="34" charset="0"/>
                <a:cs typeface="ＭＳ Ｐゴシック"/>
                <a:sym typeface="Apex New Medium"/>
              </a:rPr>
              <a:t>11,8 </a:t>
            </a:r>
            <a:r>
              <a:rPr lang="it-IT" sz="1400" b="1" dirty="0">
                <a:solidFill>
                  <a:srgbClr val="004080"/>
                </a:solidFill>
                <a:latin typeface="Lucida Sans" pitchFamily="34" charset="0"/>
                <a:cs typeface="ＭＳ Ｐゴシック"/>
                <a:sym typeface="Apex New Medium"/>
              </a:rPr>
              <a:t>miliardi </a:t>
            </a:r>
            <a:r>
              <a:rPr lang="it-IT" sz="2000" b="1" dirty="0">
                <a:solidFill>
                  <a:srgbClr val="004080"/>
                </a:solidFill>
                <a:latin typeface="Lucida Sans" pitchFamily="34" charset="0"/>
                <a:cs typeface="ＭＳ Ｐゴシック"/>
                <a:sym typeface="Apex New Medium"/>
              </a:rPr>
              <a:t>    </a:t>
            </a:r>
            <a:endParaRPr lang="it-IT" sz="2000" b="1" dirty="0">
              <a:solidFill>
                <a:srgbClr val="004080"/>
              </a:solidFill>
              <a:latin typeface="Lucida Sans" pitchFamily="34" charset="0"/>
              <a:cs typeface="ＭＳ Ｐゴシック"/>
              <a:sym typeface="Apex New Medium"/>
            </a:endParaRPr>
          </a:p>
        </p:txBody>
      </p:sp>
      <p:sp>
        <p:nvSpPr>
          <p:cNvPr id="49" name="Ovale 48"/>
          <p:cNvSpPr>
            <a:spLocks noChangeAspect="1"/>
          </p:cNvSpPr>
          <p:nvPr/>
        </p:nvSpPr>
        <p:spPr bwMode="auto">
          <a:xfrm>
            <a:off x="5716850" y="1649272"/>
            <a:ext cx="2164742" cy="936000"/>
          </a:xfrm>
          <a:prstGeom prst="ellipse">
            <a:avLst/>
          </a:prstGeom>
          <a:solidFill>
            <a:srgbClr val="FFB03B"/>
          </a:solidFill>
          <a:ln>
            <a:noFill/>
            <a:headEnd type="none" w="med" len="med"/>
            <a:tailEnd type="none" w="med" len="med"/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4080"/>
                </a:solidFill>
                <a:latin typeface="Lucida Sans" pitchFamily="34" charset="0"/>
                <a:cs typeface="ＭＳ Ｐゴシック"/>
                <a:sym typeface="Apex New Medium"/>
              </a:rPr>
              <a:t>13,1</a:t>
            </a:r>
            <a:r>
              <a:rPr lang="it-IT" sz="1200" b="1" dirty="0">
                <a:solidFill>
                  <a:srgbClr val="004080"/>
                </a:solidFill>
                <a:latin typeface="Lucida Sans" pitchFamily="34" charset="0"/>
                <a:cs typeface="ＭＳ Ｐゴシック"/>
                <a:sym typeface="Apex New Medium"/>
              </a:rPr>
              <a:t>miliardi</a:t>
            </a:r>
            <a:endParaRPr lang="it-IT" sz="2000" b="1" dirty="0">
              <a:solidFill>
                <a:srgbClr val="004080"/>
              </a:solidFill>
              <a:latin typeface="Lucida Sans" pitchFamily="34" charset="0"/>
              <a:cs typeface="ＭＳ Ｐゴシック"/>
              <a:sym typeface="Apex New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/>
          <a:srcRect l="16212" t="18703" r="76405" b="71454"/>
          <a:stretch>
            <a:fillRect/>
          </a:stretch>
        </p:blipFill>
        <p:spPr bwMode="auto">
          <a:xfrm>
            <a:off x="809625" y="44767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53"/>
          <p:cNvSpPr>
            <a:spLocks noChangeArrowheads="1"/>
          </p:cNvSpPr>
          <p:nvPr/>
        </p:nvSpPr>
        <p:spPr bwMode="auto">
          <a:xfrm>
            <a:off x="5219700" y="6218238"/>
            <a:ext cx="337502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Eurostat, BCG</a:t>
            </a: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698500" y="255588"/>
            <a:ext cx="7934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L’industria farmaceutica in Italia ai primi posti in Europa per attività di produzione</a:t>
            </a:r>
          </a:p>
        </p:txBody>
      </p:sp>
      <p:sp>
        <p:nvSpPr>
          <p:cNvPr id="80901" name="Text Box 41"/>
          <p:cNvSpPr txBox="1">
            <a:spLocks noChangeArrowheads="1"/>
          </p:cNvSpPr>
          <p:nvPr/>
        </p:nvSpPr>
        <p:spPr bwMode="auto">
          <a:xfrm>
            <a:off x="808038" y="1809750"/>
            <a:ext cx="4184650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In Europa per valore assoluto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della produzione l’Italia è</a:t>
            </a:r>
          </a:p>
          <a:p>
            <a:pPr eaLnBrk="0" hangingPunct="0">
              <a:spcBef>
                <a:spcPct val="50000"/>
              </a:spcBef>
            </a:pPr>
            <a:r>
              <a:rPr lang="it-IT" sz="2000" b="1">
                <a:solidFill>
                  <a:srgbClr val="FF9900"/>
                </a:solidFill>
                <a:latin typeface="Lucida Sans" pitchFamily="34" charset="0"/>
              </a:rPr>
              <a:t>seconda solo alla Germania</a:t>
            </a:r>
            <a:endParaRPr lang="it-IT" sz="1800" b="1">
              <a:solidFill>
                <a:srgbClr val="FF9900"/>
              </a:solidFill>
              <a:latin typeface="Lucida Sans" pitchFamily="34" charset="0"/>
              <a:ea typeface="MS Gothic"/>
              <a:cs typeface="MS Gothic"/>
            </a:endParaRPr>
          </a:p>
        </p:txBody>
      </p:sp>
      <p:sp>
        <p:nvSpPr>
          <p:cNvPr id="80902" name="Text Box 41"/>
          <p:cNvSpPr txBox="1">
            <a:spLocks noChangeArrowheads="1"/>
          </p:cNvSpPr>
          <p:nvPr/>
        </p:nvSpPr>
        <p:spPr bwMode="auto">
          <a:xfrm>
            <a:off x="808038" y="3495675"/>
            <a:ext cx="4473575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mentre è</a:t>
            </a:r>
          </a:p>
          <a:p>
            <a:pPr eaLnBrk="0" hangingPunct="0">
              <a:spcBef>
                <a:spcPct val="50000"/>
              </a:spcBef>
            </a:pPr>
            <a:r>
              <a:rPr lang="it-IT" sz="2000" b="1">
                <a:solidFill>
                  <a:srgbClr val="FF9900"/>
                </a:solidFill>
                <a:latin typeface="Lucida Sans" pitchFamily="34" charset="0"/>
              </a:rPr>
              <a:t>prima per produzione procapite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: </a:t>
            </a:r>
          </a:p>
        </p:txBody>
      </p:sp>
      <p:sp>
        <p:nvSpPr>
          <p:cNvPr id="80903" name="Text Box 41"/>
          <p:cNvSpPr txBox="1">
            <a:spLocks noChangeArrowheads="1"/>
          </p:cNvSpPr>
          <p:nvPr/>
        </p:nvSpPr>
        <p:spPr bwMode="auto">
          <a:xfrm>
            <a:off x="1835150" y="4295775"/>
            <a:ext cx="1655763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800" b="1">
                <a:solidFill>
                  <a:srgbClr val="004080"/>
                </a:solidFill>
                <a:latin typeface="Lucida Sans" pitchFamily="34" charset="0"/>
              </a:rPr>
              <a:t>423</a:t>
            </a:r>
            <a:r>
              <a:rPr lang="it-IT" sz="2000">
                <a:solidFill>
                  <a:srgbClr val="004080"/>
                </a:solidFill>
                <a:latin typeface="Lucida Sans" pitchFamily="34" charset="0"/>
              </a:rPr>
              <a:t> euro </a:t>
            </a:r>
          </a:p>
        </p:txBody>
      </p:sp>
      <p:sp>
        <p:nvSpPr>
          <p:cNvPr id="80904" name="Text Box 41"/>
          <p:cNvSpPr txBox="1">
            <a:spLocks noChangeArrowheads="1"/>
          </p:cNvSpPr>
          <p:nvPr/>
        </p:nvSpPr>
        <p:spPr bwMode="auto">
          <a:xfrm>
            <a:off x="3255963" y="5437188"/>
            <a:ext cx="15128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800" b="1">
                <a:solidFill>
                  <a:srgbClr val="004080"/>
                </a:solidFill>
                <a:latin typeface="Lucida Sans" pitchFamily="34" charset="0"/>
              </a:rPr>
              <a:t>314</a:t>
            </a:r>
            <a:r>
              <a:rPr lang="it-IT" sz="2000">
                <a:solidFill>
                  <a:srgbClr val="004080"/>
                </a:solidFill>
                <a:latin typeface="Lucida Sans" pitchFamily="34" charset="0"/>
              </a:rPr>
              <a:t> euro </a:t>
            </a:r>
            <a:endParaRPr lang="it-IT" sz="2000" b="1">
              <a:solidFill>
                <a:srgbClr val="FF9900"/>
              </a:solidFill>
              <a:latin typeface="Lucida Sans" pitchFamily="34" charset="0"/>
              <a:ea typeface="MS Gothic"/>
              <a:cs typeface="MS Gothic"/>
            </a:endParaRPr>
          </a:p>
        </p:txBody>
      </p:sp>
      <p:cxnSp>
        <p:nvCxnSpPr>
          <p:cNvPr id="26" name="Connettore 1 25"/>
          <p:cNvCxnSpPr/>
          <p:nvPr/>
        </p:nvCxnSpPr>
        <p:spPr bwMode="auto">
          <a:xfrm flipH="1">
            <a:off x="1479550" y="4818063"/>
            <a:ext cx="3814763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18254322">
            <a:off x="923667" y="4990937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7" name="Text Box 41"/>
          <p:cNvSpPr txBox="1">
            <a:spLocks noChangeArrowheads="1"/>
          </p:cNvSpPr>
          <p:nvPr/>
        </p:nvSpPr>
        <p:spPr bwMode="auto">
          <a:xfrm>
            <a:off x="830263" y="5183188"/>
            <a:ext cx="42576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rispetto a una media degli altri Big Ue di</a:t>
            </a:r>
            <a:endParaRPr lang="it-IT" sz="1600" b="1">
              <a:solidFill>
                <a:srgbClr val="FF9900"/>
              </a:solidFill>
              <a:latin typeface="Lucida Sans" pitchFamily="34" charset="0"/>
              <a:ea typeface="MS Gothic"/>
              <a:cs typeface="MS Gothic"/>
            </a:endParaRPr>
          </a:p>
        </p:txBody>
      </p:sp>
      <p:pic>
        <p:nvPicPr>
          <p:cNvPr id="80908" name="Picture 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5650" y="5221288"/>
            <a:ext cx="2873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5221288"/>
            <a:ext cx="2873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3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8725" y="5221288"/>
            <a:ext cx="288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3388" y="5221288"/>
            <a:ext cx="288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3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30988" y="5221288"/>
            <a:ext cx="2873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3" name="Text Box 4"/>
          <p:cNvSpPr txBox="1">
            <a:spLocks noChangeArrowheads="1"/>
          </p:cNvSpPr>
          <p:nvPr/>
        </p:nvSpPr>
        <p:spPr bwMode="auto">
          <a:xfrm>
            <a:off x="5940425" y="1557338"/>
            <a:ext cx="38163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Produzione farmaceutica                              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(miliardi di euro)</a:t>
            </a:r>
          </a:p>
        </p:txBody>
      </p:sp>
      <p:sp>
        <p:nvSpPr>
          <p:cNvPr id="80914" name="AutoShape 3"/>
          <p:cNvSpPr>
            <a:spLocks noChangeAspect="1" noChangeArrowheads="1" noTextEdit="1"/>
          </p:cNvSpPr>
          <p:nvPr/>
        </p:nvSpPr>
        <p:spPr bwMode="auto">
          <a:xfrm>
            <a:off x="5722938" y="2081213"/>
            <a:ext cx="28797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15" name="Rectangle 5"/>
          <p:cNvSpPr>
            <a:spLocks noChangeArrowheads="1"/>
          </p:cNvSpPr>
          <p:nvPr/>
        </p:nvSpPr>
        <p:spPr bwMode="auto">
          <a:xfrm>
            <a:off x="6673850" y="2670175"/>
            <a:ext cx="247650" cy="2489200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16" name="Freeform 6"/>
          <p:cNvSpPr>
            <a:spLocks noEditPoints="1"/>
          </p:cNvSpPr>
          <p:nvPr/>
        </p:nvSpPr>
        <p:spPr bwMode="auto">
          <a:xfrm>
            <a:off x="6200775" y="2546350"/>
            <a:ext cx="2114550" cy="2600325"/>
          </a:xfrm>
          <a:custGeom>
            <a:avLst/>
            <a:gdLst>
              <a:gd name="T0" fmla="*/ 0 w 1332"/>
              <a:gd name="T1" fmla="*/ 0 h 1638"/>
              <a:gd name="T2" fmla="*/ 149 w 1332"/>
              <a:gd name="T3" fmla="*/ 0 h 1638"/>
              <a:gd name="T4" fmla="*/ 149 w 1332"/>
              <a:gd name="T5" fmla="*/ 1638 h 1638"/>
              <a:gd name="T6" fmla="*/ 0 w 1332"/>
              <a:gd name="T7" fmla="*/ 1638 h 1638"/>
              <a:gd name="T8" fmla="*/ 0 w 1332"/>
              <a:gd name="T9" fmla="*/ 0 h 1638"/>
              <a:gd name="T10" fmla="*/ 588 w 1332"/>
              <a:gd name="T11" fmla="*/ 410 h 1638"/>
              <a:gd name="T12" fmla="*/ 737 w 1332"/>
              <a:gd name="T13" fmla="*/ 410 h 1638"/>
              <a:gd name="T14" fmla="*/ 737 w 1332"/>
              <a:gd name="T15" fmla="*/ 1638 h 1638"/>
              <a:gd name="T16" fmla="*/ 588 w 1332"/>
              <a:gd name="T17" fmla="*/ 1638 h 1638"/>
              <a:gd name="T18" fmla="*/ 588 w 1332"/>
              <a:gd name="T19" fmla="*/ 410 h 1638"/>
              <a:gd name="T20" fmla="*/ 886 w 1332"/>
              <a:gd name="T21" fmla="*/ 452 h 1638"/>
              <a:gd name="T22" fmla="*/ 1035 w 1332"/>
              <a:gd name="T23" fmla="*/ 452 h 1638"/>
              <a:gd name="T24" fmla="*/ 1035 w 1332"/>
              <a:gd name="T25" fmla="*/ 1638 h 1638"/>
              <a:gd name="T26" fmla="*/ 886 w 1332"/>
              <a:gd name="T27" fmla="*/ 1638 h 1638"/>
              <a:gd name="T28" fmla="*/ 886 w 1332"/>
              <a:gd name="T29" fmla="*/ 452 h 1638"/>
              <a:gd name="T30" fmla="*/ 1184 w 1332"/>
              <a:gd name="T31" fmla="*/ 784 h 1638"/>
              <a:gd name="T32" fmla="*/ 1332 w 1332"/>
              <a:gd name="T33" fmla="*/ 784 h 1638"/>
              <a:gd name="T34" fmla="*/ 1332 w 1332"/>
              <a:gd name="T35" fmla="*/ 1638 h 1638"/>
              <a:gd name="T36" fmla="*/ 1184 w 1332"/>
              <a:gd name="T37" fmla="*/ 1638 h 1638"/>
              <a:gd name="T38" fmla="*/ 1184 w 1332"/>
              <a:gd name="T39" fmla="*/ 784 h 16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32"/>
              <a:gd name="T61" fmla="*/ 0 h 1638"/>
              <a:gd name="T62" fmla="*/ 1332 w 1332"/>
              <a:gd name="T63" fmla="*/ 1638 h 16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32" h="1638">
                <a:moveTo>
                  <a:pt x="0" y="0"/>
                </a:moveTo>
                <a:lnTo>
                  <a:pt x="149" y="0"/>
                </a:lnTo>
                <a:lnTo>
                  <a:pt x="149" y="1638"/>
                </a:lnTo>
                <a:lnTo>
                  <a:pt x="0" y="1638"/>
                </a:lnTo>
                <a:lnTo>
                  <a:pt x="0" y="0"/>
                </a:lnTo>
                <a:close/>
                <a:moveTo>
                  <a:pt x="588" y="410"/>
                </a:moveTo>
                <a:lnTo>
                  <a:pt x="737" y="410"/>
                </a:lnTo>
                <a:lnTo>
                  <a:pt x="737" y="1638"/>
                </a:lnTo>
                <a:lnTo>
                  <a:pt x="588" y="1638"/>
                </a:lnTo>
                <a:lnTo>
                  <a:pt x="588" y="410"/>
                </a:lnTo>
                <a:close/>
                <a:moveTo>
                  <a:pt x="886" y="452"/>
                </a:moveTo>
                <a:lnTo>
                  <a:pt x="1035" y="452"/>
                </a:lnTo>
                <a:lnTo>
                  <a:pt x="1035" y="1638"/>
                </a:lnTo>
                <a:lnTo>
                  <a:pt x="886" y="1638"/>
                </a:lnTo>
                <a:lnTo>
                  <a:pt x="886" y="452"/>
                </a:lnTo>
                <a:close/>
                <a:moveTo>
                  <a:pt x="1184" y="784"/>
                </a:moveTo>
                <a:lnTo>
                  <a:pt x="1332" y="784"/>
                </a:lnTo>
                <a:lnTo>
                  <a:pt x="1332" y="1638"/>
                </a:lnTo>
                <a:lnTo>
                  <a:pt x="1184" y="1638"/>
                </a:lnTo>
                <a:lnTo>
                  <a:pt x="1184" y="784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17" name="Rectangle 7"/>
          <p:cNvSpPr>
            <a:spLocks noChangeArrowheads="1"/>
          </p:cNvSpPr>
          <p:nvPr/>
        </p:nvSpPr>
        <p:spPr bwMode="auto">
          <a:xfrm>
            <a:off x="6076950" y="2249488"/>
            <a:ext cx="11113" cy="2903537"/>
          </a:xfrm>
          <a:prstGeom prst="rect">
            <a:avLst/>
          </a:prstGeom>
          <a:solidFill>
            <a:srgbClr val="868686"/>
          </a:solidFill>
          <a:ln w="11113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18" name="Freeform 8"/>
          <p:cNvSpPr>
            <a:spLocks noEditPoints="1"/>
          </p:cNvSpPr>
          <p:nvPr/>
        </p:nvSpPr>
        <p:spPr bwMode="auto">
          <a:xfrm>
            <a:off x="6048375" y="2243138"/>
            <a:ext cx="34925" cy="2916237"/>
          </a:xfrm>
          <a:custGeom>
            <a:avLst/>
            <a:gdLst>
              <a:gd name="T0" fmla="*/ 0 w 22"/>
              <a:gd name="T1" fmla="*/ 1829 h 1837"/>
              <a:gd name="T2" fmla="*/ 22 w 22"/>
              <a:gd name="T3" fmla="*/ 1829 h 1837"/>
              <a:gd name="T4" fmla="*/ 22 w 22"/>
              <a:gd name="T5" fmla="*/ 1837 h 1837"/>
              <a:gd name="T6" fmla="*/ 0 w 22"/>
              <a:gd name="T7" fmla="*/ 1837 h 1837"/>
              <a:gd name="T8" fmla="*/ 0 w 22"/>
              <a:gd name="T9" fmla="*/ 1829 h 1837"/>
              <a:gd name="T10" fmla="*/ 0 w 22"/>
              <a:gd name="T11" fmla="*/ 1526 h 1837"/>
              <a:gd name="T12" fmla="*/ 22 w 22"/>
              <a:gd name="T13" fmla="*/ 1526 h 1837"/>
              <a:gd name="T14" fmla="*/ 22 w 22"/>
              <a:gd name="T15" fmla="*/ 1533 h 1837"/>
              <a:gd name="T16" fmla="*/ 0 w 22"/>
              <a:gd name="T17" fmla="*/ 1533 h 1837"/>
              <a:gd name="T18" fmla="*/ 0 w 22"/>
              <a:gd name="T19" fmla="*/ 1526 h 1837"/>
              <a:gd name="T20" fmla="*/ 0 w 22"/>
              <a:gd name="T21" fmla="*/ 1222 h 1837"/>
              <a:gd name="T22" fmla="*/ 22 w 22"/>
              <a:gd name="T23" fmla="*/ 1222 h 1837"/>
              <a:gd name="T24" fmla="*/ 22 w 22"/>
              <a:gd name="T25" fmla="*/ 1229 h 1837"/>
              <a:gd name="T26" fmla="*/ 0 w 22"/>
              <a:gd name="T27" fmla="*/ 1229 h 1837"/>
              <a:gd name="T28" fmla="*/ 0 w 22"/>
              <a:gd name="T29" fmla="*/ 1222 h 1837"/>
              <a:gd name="T30" fmla="*/ 0 w 22"/>
              <a:gd name="T31" fmla="*/ 918 h 1837"/>
              <a:gd name="T32" fmla="*/ 22 w 22"/>
              <a:gd name="T33" fmla="*/ 918 h 1837"/>
              <a:gd name="T34" fmla="*/ 22 w 22"/>
              <a:gd name="T35" fmla="*/ 926 h 1837"/>
              <a:gd name="T36" fmla="*/ 0 w 22"/>
              <a:gd name="T37" fmla="*/ 926 h 1837"/>
              <a:gd name="T38" fmla="*/ 0 w 22"/>
              <a:gd name="T39" fmla="*/ 918 h 1837"/>
              <a:gd name="T40" fmla="*/ 0 w 22"/>
              <a:gd name="T41" fmla="*/ 608 h 1837"/>
              <a:gd name="T42" fmla="*/ 22 w 22"/>
              <a:gd name="T43" fmla="*/ 608 h 1837"/>
              <a:gd name="T44" fmla="*/ 22 w 22"/>
              <a:gd name="T45" fmla="*/ 615 h 1837"/>
              <a:gd name="T46" fmla="*/ 0 w 22"/>
              <a:gd name="T47" fmla="*/ 615 h 1837"/>
              <a:gd name="T48" fmla="*/ 0 w 22"/>
              <a:gd name="T49" fmla="*/ 608 h 1837"/>
              <a:gd name="T50" fmla="*/ 0 w 22"/>
              <a:gd name="T51" fmla="*/ 304 h 1837"/>
              <a:gd name="T52" fmla="*/ 22 w 22"/>
              <a:gd name="T53" fmla="*/ 304 h 1837"/>
              <a:gd name="T54" fmla="*/ 22 w 22"/>
              <a:gd name="T55" fmla="*/ 311 h 1837"/>
              <a:gd name="T56" fmla="*/ 0 w 22"/>
              <a:gd name="T57" fmla="*/ 311 h 1837"/>
              <a:gd name="T58" fmla="*/ 0 w 22"/>
              <a:gd name="T59" fmla="*/ 304 h 1837"/>
              <a:gd name="T60" fmla="*/ 0 w 22"/>
              <a:gd name="T61" fmla="*/ 0 h 1837"/>
              <a:gd name="T62" fmla="*/ 22 w 22"/>
              <a:gd name="T63" fmla="*/ 0 h 1837"/>
              <a:gd name="T64" fmla="*/ 22 w 22"/>
              <a:gd name="T65" fmla="*/ 7 h 1837"/>
              <a:gd name="T66" fmla="*/ 0 w 22"/>
              <a:gd name="T67" fmla="*/ 7 h 1837"/>
              <a:gd name="T68" fmla="*/ 0 w 22"/>
              <a:gd name="T69" fmla="*/ 0 h 1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1837"/>
              <a:gd name="T107" fmla="*/ 22 w 22"/>
              <a:gd name="T108" fmla="*/ 1837 h 1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1837">
                <a:moveTo>
                  <a:pt x="0" y="1829"/>
                </a:moveTo>
                <a:lnTo>
                  <a:pt x="22" y="1829"/>
                </a:lnTo>
                <a:lnTo>
                  <a:pt x="22" y="1837"/>
                </a:lnTo>
                <a:lnTo>
                  <a:pt x="0" y="1837"/>
                </a:lnTo>
                <a:lnTo>
                  <a:pt x="0" y="1829"/>
                </a:lnTo>
                <a:close/>
                <a:moveTo>
                  <a:pt x="0" y="1526"/>
                </a:moveTo>
                <a:lnTo>
                  <a:pt x="22" y="1526"/>
                </a:lnTo>
                <a:lnTo>
                  <a:pt x="22" y="1533"/>
                </a:lnTo>
                <a:lnTo>
                  <a:pt x="0" y="1533"/>
                </a:lnTo>
                <a:lnTo>
                  <a:pt x="0" y="1526"/>
                </a:lnTo>
                <a:close/>
                <a:moveTo>
                  <a:pt x="0" y="1222"/>
                </a:moveTo>
                <a:lnTo>
                  <a:pt x="22" y="1222"/>
                </a:lnTo>
                <a:lnTo>
                  <a:pt x="22" y="1229"/>
                </a:lnTo>
                <a:lnTo>
                  <a:pt x="0" y="1229"/>
                </a:lnTo>
                <a:lnTo>
                  <a:pt x="0" y="1222"/>
                </a:lnTo>
                <a:close/>
                <a:moveTo>
                  <a:pt x="0" y="918"/>
                </a:moveTo>
                <a:lnTo>
                  <a:pt x="22" y="918"/>
                </a:lnTo>
                <a:lnTo>
                  <a:pt x="22" y="926"/>
                </a:lnTo>
                <a:lnTo>
                  <a:pt x="0" y="926"/>
                </a:lnTo>
                <a:lnTo>
                  <a:pt x="0" y="918"/>
                </a:lnTo>
                <a:close/>
                <a:moveTo>
                  <a:pt x="0" y="608"/>
                </a:moveTo>
                <a:lnTo>
                  <a:pt x="22" y="608"/>
                </a:lnTo>
                <a:lnTo>
                  <a:pt x="22" y="615"/>
                </a:lnTo>
                <a:lnTo>
                  <a:pt x="0" y="615"/>
                </a:lnTo>
                <a:lnTo>
                  <a:pt x="0" y="608"/>
                </a:lnTo>
                <a:close/>
                <a:moveTo>
                  <a:pt x="0" y="304"/>
                </a:moveTo>
                <a:lnTo>
                  <a:pt x="22" y="304"/>
                </a:lnTo>
                <a:lnTo>
                  <a:pt x="22" y="311"/>
                </a:lnTo>
                <a:lnTo>
                  <a:pt x="0" y="311"/>
                </a:lnTo>
                <a:lnTo>
                  <a:pt x="0" y="304"/>
                </a:lnTo>
                <a:close/>
                <a:moveTo>
                  <a:pt x="0" y="0"/>
                </a:moveTo>
                <a:lnTo>
                  <a:pt x="22" y="0"/>
                </a:lnTo>
                <a:lnTo>
                  <a:pt x="22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1113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19" name="Rectangle 9"/>
          <p:cNvSpPr>
            <a:spLocks noChangeArrowheads="1"/>
          </p:cNvSpPr>
          <p:nvPr/>
        </p:nvSpPr>
        <p:spPr bwMode="auto">
          <a:xfrm>
            <a:off x="6083300" y="5146675"/>
            <a:ext cx="2351088" cy="12700"/>
          </a:xfrm>
          <a:prstGeom prst="rect">
            <a:avLst/>
          </a:prstGeom>
          <a:solidFill>
            <a:srgbClr val="868686"/>
          </a:solidFill>
          <a:ln w="11113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20" name="Freeform 10"/>
          <p:cNvSpPr>
            <a:spLocks noEditPoints="1"/>
          </p:cNvSpPr>
          <p:nvPr/>
        </p:nvSpPr>
        <p:spPr bwMode="auto">
          <a:xfrm>
            <a:off x="6076950" y="5153025"/>
            <a:ext cx="2362200" cy="44450"/>
          </a:xfrm>
          <a:custGeom>
            <a:avLst/>
            <a:gdLst>
              <a:gd name="T0" fmla="*/ 7 w 1488"/>
              <a:gd name="T1" fmla="*/ 0 h 28"/>
              <a:gd name="T2" fmla="*/ 7 w 1488"/>
              <a:gd name="T3" fmla="*/ 28 h 28"/>
              <a:gd name="T4" fmla="*/ 0 w 1488"/>
              <a:gd name="T5" fmla="*/ 28 h 28"/>
              <a:gd name="T6" fmla="*/ 0 w 1488"/>
              <a:gd name="T7" fmla="*/ 0 h 28"/>
              <a:gd name="T8" fmla="*/ 7 w 1488"/>
              <a:gd name="T9" fmla="*/ 0 h 28"/>
              <a:gd name="T10" fmla="*/ 305 w 1488"/>
              <a:gd name="T11" fmla="*/ 0 h 28"/>
              <a:gd name="T12" fmla="*/ 305 w 1488"/>
              <a:gd name="T13" fmla="*/ 28 h 28"/>
              <a:gd name="T14" fmla="*/ 298 w 1488"/>
              <a:gd name="T15" fmla="*/ 28 h 28"/>
              <a:gd name="T16" fmla="*/ 298 w 1488"/>
              <a:gd name="T17" fmla="*/ 0 h 28"/>
              <a:gd name="T18" fmla="*/ 305 w 1488"/>
              <a:gd name="T19" fmla="*/ 0 h 28"/>
              <a:gd name="T20" fmla="*/ 603 w 1488"/>
              <a:gd name="T21" fmla="*/ 0 h 28"/>
              <a:gd name="T22" fmla="*/ 603 w 1488"/>
              <a:gd name="T23" fmla="*/ 28 h 28"/>
              <a:gd name="T24" fmla="*/ 595 w 1488"/>
              <a:gd name="T25" fmla="*/ 28 h 28"/>
              <a:gd name="T26" fmla="*/ 595 w 1488"/>
              <a:gd name="T27" fmla="*/ 0 h 28"/>
              <a:gd name="T28" fmla="*/ 603 w 1488"/>
              <a:gd name="T29" fmla="*/ 0 h 28"/>
              <a:gd name="T30" fmla="*/ 893 w 1488"/>
              <a:gd name="T31" fmla="*/ 0 h 28"/>
              <a:gd name="T32" fmla="*/ 893 w 1488"/>
              <a:gd name="T33" fmla="*/ 28 h 28"/>
              <a:gd name="T34" fmla="*/ 886 w 1488"/>
              <a:gd name="T35" fmla="*/ 28 h 28"/>
              <a:gd name="T36" fmla="*/ 886 w 1488"/>
              <a:gd name="T37" fmla="*/ 0 h 28"/>
              <a:gd name="T38" fmla="*/ 893 w 1488"/>
              <a:gd name="T39" fmla="*/ 0 h 28"/>
              <a:gd name="T40" fmla="*/ 1191 w 1488"/>
              <a:gd name="T41" fmla="*/ 0 h 28"/>
              <a:gd name="T42" fmla="*/ 1191 w 1488"/>
              <a:gd name="T43" fmla="*/ 28 h 28"/>
              <a:gd name="T44" fmla="*/ 1184 w 1488"/>
              <a:gd name="T45" fmla="*/ 28 h 28"/>
              <a:gd name="T46" fmla="*/ 1184 w 1488"/>
              <a:gd name="T47" fmla="*/ 0 h 28"/>
              <a:gd name="T48" fmla="*/ 1191 w 1488"/>
              <a:gd name="T49" fmla="*/ 0 h 28"/>
              <a:gd name="T50" fmla="*/ 1488 w 1488"/>
              <a:gd name="T51" fmla="*/ 0 h 28"/>
              <a:gd name="T52" fmla="*/ 1488 w 1488"/>
              <a:gd name="T53" fmla="*/ 28 h 28"/>
              <a:gd name="T54" fmla="*/ 1481 w 1488"/>
              <a:gd name="T55" fmla="*/ 28 h 28"/>
              <a:gd name="T56" fmla="*/ 1481 w 1488"/>
              <a:gd name="T57" fmla="*/ 0 h 28"/>
              <a:gd name="T58" fmla="*/ 1488 w 1488"/>
              <a:gd name="T59" fmla="*/ 0 h 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88"/>
              <a:gd name="T91" fmla="*/ 0 h 28"/>
              <a:gd name="T92" fmla="*/ 1488 w 1488"/>
              <a:gd name="T93" fmla="*/ 28 h 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88" h="28">
                <a:moveTo>
                  <a:pt x="7" y="0"/>
                </a:moveTo>
                <a:lnTo>
                  <a:pt x="7" y="28"/>
                </a:lnTo>
                <a:lnTo>
                  <a:pt x="0" y="28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305" y="0"/>
                </a:moveTo>
                <a:lnTo>
                  <a:pt x="305" y="28"/>
                </a:lnTo>
                <a:lnTo>
                  <a:pt x="298" y="28"/>
                </a:lnTo>
                <a:lnTo>
                  <a:pt x="298" y="0"/>
                </a:lnTo>
                <a:lnTo>
                  <a:pt x="305" y="0"/>
                </a:lnTo>
                <a:close/>
                <a:moveTo>
                  <a:pt x="603" y="0"/>
                </a:moveTo>
                <a:lnTo>
                  <a:pt x="603" y="28"/>
                </a:lnTo>
                <a:lnTo>
                  <a:pt x="595" y="28"/>
                </a:lnTo>
                <a:lnTo>
                  <a:pt x="595" y="0"/>
                </a:lnTo>
                <a:lnTo>
                  <a:pt x="603" y="0"/>
                </a:lnTo>
                <a:close/>
                <a:moveTo>
                  <a:pt x="893" y="0"/>
                </a:moveTo>
                <a:lnTo>
                  <a:pt x="893" y="28"/>
                </a:lnTo>
                <a:lnTo>
                  <a:pt x="886" y="28"/>
                </a:lnTo>
                <a:lnTo>
                  <a:pt x="886" y="0"/>
                </a:lnTo>
                <a:lnTo>
                  <a:pt x="893" y="0"/>
                </a:lnTo>
                <a:close/>
                <a:moveTo>
                  <a:pt x="1191" y="0"/>
                </a:moveTo>
                <a:lnTo>
                  <a:pt x="1191" y="28"/>
                </a:lnTo>
                <a:lnTo>
                  <a:pt x="1184" y="28"/>
                </a:lnTo>
                <a:lnTo>
                  <a:pt x="1184" y="0"/>
                </a:lnTo>
                <a:lnTo>
                  <a:pt x="1191" y="0"/>
                </a:lnTo>
                <a:close/>
                <a:moveTo>
                  <a:pt x="1488" y="0"/>
                </a:moveTo>
                <a:lnTo>
                  <a:pt x="1488" y="28"/>
                </a:lnTo>
                <a:lnTo>
                  <a:pt x="1481" y="28"/>
                </a:lnTo>
                <a:lnTo>
                  <a:pt x="1481" y="0"/>
                </a:lnTo>
                <a:lnTo>
                  <a:pt x="1488" y="0"/>
                </a:lnTo>
                <a:close/>
              </a:path>
            </a:pathLst>
          </a:custGeom>
          <a:solidFill>
            <a:srgbClr val="868686"/>
          </a:solidFill>
          <a:ln w="11113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21" name="Rectangle 16"/>
          <p:cNvSpPr>
            <a:spLocks noChangeArrowheads="1"/>
          </p:cNvSpPr>
          <p:nvPr/>
        </p:nvSpPr>
        <p:spPr bwMode="auto">
          <a:xfrm>
            <a:off x="5905500" y="5081588"/>
            <a:ext cx="1349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0</a:t>
            </a:r>
            <a:endParaRPr lang="it-IT" sz="1800">
              <a:cs typeface="Arial" charset="0"/>
            </a:endParaRPr>
          </a:p>
        </p:txBody>
      </p:sp>
      <p:sp>
        <p:nvSpPr>
          <p:cNvPr id="80922" name="Rectangle 17"/>
          <p:cNvSpPr>
            <a:spLocks noChangeArrowheads="1"/>
          </p:cNvSpPr>
          <p:nvPr/>
        </p:nvSpPr>
        <p:spPr bwMode="auto">
          <a:xfrm>
            <a:off x="5905500" y="4598988"/>
            <a:ext cx="1349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5</a:t>
            </a:r>
            <a:endParaRPr lang="it-IT" sz="1800">
              <a:cs typeface="Arial" charset="0"/>
            </a:endParaRPr>
          </a:p>
        </p:txBody>
      </p:sp>
      <p:sp>
        <p:nvSpPr>
          <p:cNvPr id="80923" name="Rectangle 18"/>
          <p:cNvSpPr>
            <a:spLocks noChangeArrowheads="1"/>
          </p:cNvSpPr>
          <p:nvPr/>
        </p:nvSpPr>
        <p:spPr bwMode="auto">
          <a:xfrm>
            <a:off x="5822950" y="4116388"/>
            <a:ext cx="2127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10</a:t>
            </a:r>
            <a:endParaRPr lang="it-IT" sz="1800">
              <a:cs typeface="Arial" charset="0"/>
            </a:endParaRPr>
          </a:p>
        </p:txBody>
      </p:sp>
      <p:sp>
        <p:nvSpPr>
          <p:cNvPr id="80924" name="Rectangle 19"/>
          <p:cNvSpPr>
            <a:spLocks noChangeArrowheads="1"/>
          </p:cNvSpPr>
          <p:nvPr/>
        </p:nvSpPr>
        <p:spPr bwMode="auto">
          <a:xfrm>
            <a:off x="5822950" y="3632200"/>
            <a:ext cx="2127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15</a:t>
            </a:r>
            <a:endParaRPr lang="it-IT" sz="1800">
              <a:cs typeface="Arial" charset="0"/>
            </a:endParaRPr>
          </a:p>
        </p:txBody>
      </p:sp>
      <p:sp>
        <p:nvSpPr>
          <p:cNvPr id="80925" name="Rectangle 20"/>
          <p:cNvSpPr>
            <a:spLocks noChangeArrowheads="1"/>
          </p:cNvSpPr>
          <p:nvPr/>
        </p:nvSpPr>
        <p:spPr bwMode="auto">
          <a:xfrm>
            <a:off x="5822950" y="3149600"/>
            <a:ext cx="2127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20</a:t>
            </a:r>
            <a:endParaRPr lang="it-IT" sz="1800">
              <a:cs typeface="Arial" charset="0"/>
            </a:endParaRPr>
          </a:p>
        </p:txBody>
      </p:sp>
      <p:sp>
        <p:nvSpPr>
          <p:cNvPr id="80926" name="Rectangle 21"/>
          <p:cNvSpPr>
            <a:spLocks noChangeArrowheads="1"/>
          </p:cNvSpPr>
          <p:nvPr/>
        </p:nvSpPr>
        <p:spPr bwMode="auto">
          <a:xfrm>
            <a:off x="5822950" y="2665413"/>
            <a:ext cx="2127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25</a:t>
            </a:r>
            <a:endParaRPr lang="it-IT" sz="1800">
              <a:cs typeface="Arial" charset="0"/>
            </a:endParaRPr>
          </a:p>
        </p:txBody>
      </p:sp>
      <p:sp>
        <p:nvSpPr>
          <p:cNvPr id="80927" name="Rectangle 22"/>
          <p:cNvSpPr>
            <a:spLocks noChangeArrowheads="1"/>
          </p:cNvSpPr>
          <p:nvPr/>
        </p:nvSpPr>
        <p:spPr bwMode="auto">
          <a:xfrm>
            <a:off x="5822950" y="2182813"/>
            <a:ext cx="2127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1F497D"/>
                </a:solidFill>
                <a:latin typeface="Lucida Sans" pitchFamily="34" charset="0"/>
                <a:cs typeface="Arial" charset="0"/>
              </a:rPr>
              <a:t>30</a:t>
            </a:r>
            <a:endParaRPr lang="it-IT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49828" t="30141" r="28762" b="50172"/>
          <a:stretch>
            <a:fillRect/>
          </a:stretch>
        </p:blipFill>
        <p:spPr bwMode="auto">
          <a:xfrm rot="352755">
            <a:off x="471284" y="1011884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8026177">
            <a:off x="7032303" y="428751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53"/>
          <p:cNvSpPr>
            <a:spLocks noChangeArrowheads="1"/>
          </p:cNvSpPr>
          <p:nvPr/>
        </p:nvSpPr>
        <p:spPr bwMode="auto">
          <a:xfrm>
            <a:off x="5867400" y="6237288"/>
            <a:ext cx="2736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Eurostat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720725" y="1466850"/>
            <a:ext cx="446405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Produttività dell’industria in Italia</a:t>
            </a:r>
          </a:p>
          <a:p>
            <a:pPr eaLnBrk="0" hangingPunct="0"/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(produzione per addetto, euro a prezzi correnti)</a:t>
            </a:r>
          </a:p>
        </p:txBody>
      </p:sp>
      <p:grpSp>
        <p:nvGrpSpPr>
          <p:cNvPr id="82950" name="Gruppo 43"/>
          <p:cNvGrpSpPr>
            <a:grpSpLocks/>
          </p:cNvGrpSpPr>
          <p:nvPr/>
        </p:nvGrpSpPr>
        <p:grpSpPr bwMode="auto">
          <a:xfrm>
            <a:off x="260350" y="1943100"/>
            <a:ext cx="4311650" cy="3070225"/>
            <a:chOff x="259730" y="1943522"/>
            <a:chExt cx="4136571" cy="3173020"/>
          </a:xfrm>
        </p:grpSpPr>
        <p:sp>
          <p:nvSpPr>
            <p:cNvPr id="82972" name="Text Box 5"/>
            <p:cNvSpPr txBox="1">
              <a:spLocks noChangeArrowheads="1"/>
            </p:cNvSpPr>
            <p:nvPr/>
          </p:nvSpPr>
          <p:spPr bwMode="auto">
            <a:xfrm>
              <a:off x="916259" y="4679826"/>
              <a:ext cx="28803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0</a:t>
              </a:r>
            </a:p>
          </p:txBody>
        </p:sp>
        <p:pic>
          <p:nvPicPr>
            <p:cNvPr id="8297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7590" y="1961762"/>
              <a:ext cx="3240359" cy="300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4" name="Text Box 5"/>
            <p:cNvSpPr txBox="1">
              <a:spLocks noChangeArrowheads="1"/>
            </p:cNvSpPr>
            <p:nvPr/>
          </p:nvSpPr>
          <p:spPr bwMode="auto">
            <a:xfrm>
              <a:off x="262014" y="4223777"/>
              <a:ext cx="93610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100</a:t>
              </a:r>
            </a:p>
          </p:txBody>
        </p:sp>
        <p:sp>
          <p:nvSpPr>
            <p:cNvPr id="82975" name="Text Box 5"/>
            <p:cNvSpPr txBox="1">
              <a:spLocks noChangeArrowheads="1"/>
            </p:cNvSpPr>
            <p:nvPr/>
          </p:nvSpPr>
          <p:spPr bwMode="auto">
            <a:xfrm>
              <a:off x="260872" y="3767726"/>
              <a:ext cx="93610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200</a:t>
              </a:r>
            </a:p>
          </p:txBody>
        </p:sp>
        <p:sp>
          <p:nvSpPr>
            <p:cNvPr id="82976" name="Text Box 5"/>
            <p:cNvSpPr txBox="1">
              <a:spLocks noChangeArrowheads="1"/>
            </p:cNvSpPr>
            <p:nvPr/>
          </p:nvSpPr>
          <p:spPr bwMode="auto">
            <a:xfrm>
              <a:off x="259730" y="3311675"/>
              <a:ext cx="93610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300</a:t>
              </a:r>
            </a:p>
          </p:txBody>
        </p:sp>
        <p:sp>
          <p:nvSpPr>
            <p:cNvPr id="82977" name="Text Box 5"/>
            <p:cNvSpPr txBox="1">
              <a:spLocks noChangeArrowheads="1"/>
            </p:cNvSpPr>
            <p:nvPr/>
          </p:nvSpPr>
          <p:spPr bwMode="auto">
            <a:xfrm>
              <a:off x="260872" y="2855624"/>
              <a:ext cx="93610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400</a:t>
              </a:r>
            </a:p>
          </p:txBody>
        </p:sp>
        <p:sp>
          <p:nvSpPr>
            <p:cNvPr id="82978" name="Text Box 5"/>
            <p:cNvSpPr txBox="1">
              <a:spLocks noChangeArrowheads="1"/>
            </p:cNvSpPr>
            <p:nvPr/>
          </p:nvSpPr>
          <p:spPr bwMode="auto">
            <a:xfrm>
              <a:off x="260872" y="2399573"/>
              <a:ext cx="93610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500</a:t>
              </a:r>
            </a:p>
          </p:txBody>
        </p:sp>
        <p:sp>
          <p:nvSpPr>
            <p:cNvPr id="82979" name="Text Box 5"/>
            <p:cNvSpPr txBox="1">
              <a:spLocks noChangeArrowheads="1"/>
            </p:cNvSpPr>
            <p:nvPr/>
          </p:nvSpPr>
          <p:spPr bwMode="auto">
            <a:xfrm>
              <a:off x="260872" y="1943522"/>
              <a:ext cx="93610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600</a:t>
              </a:r>
            </a:p>
          </p:txBody>
        </p:sp>
        <p:sp>
          <p:nvSpPr>
            <p:cNvPr id="82980" name="Text Box 5"/>
            <p:cNvSpPr txBox="1">
              <a:spLocks noChangeArrowheads="1"/>
            </p:cNvSpPr>
            <p:nvPr/>
          </p:nvSpPr>
          <p:spPr bwMode="auto">
            <a:xfrm>
              <a:off x="961862" y="4839543"/>
              <a:ext cx="60418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1993</a:t>
              </a:r>
            </a:p>
          </p:txBody>
        </p:sp>
        <p:sp>
          <p:nvSpPr>
            <p:cNvPr id="82981" name="Text Box 5"/>
            <p:cNvSpPr txBox="1">
              <a:spLocks noChangeArrowheads="1"/>
            </p:cNvSpPr>
            <p:nvPr/>
          </p:nvSpPr>
          <p:spPr bwMode="auto">
            <a:xfrm>
              <a:off x="3792119" y="4839543"/>
              <a:ext cx="60418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2013</a:t>
              </a:r>
            </a:p>
          </p:txBody>
        </p:sp>
        <p:sp>
          <p:nvSpPr>
            <p:cNvPr id="82982" name="Text Box 5"/>
            <p:cNvSpPr txBox="1">
              <a:spLocks noChangeArrowheads="1"/>
            </p:cNvSpPr>
            <p:nvPr/>
          </p:nvSpPr>
          <p:spPr bwMode="auto">
            <a:xfrm>
              <a:off x="3084554" y="4839543"/>
              <a:ext cx="60418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2008</a:t>
              </a:r>
            </a:p>
          </p:txBody>
        </p:sp>
        <p:sp>
          <p:nvSpPr>
            <p:cNvPr id="82983" name="Text Box 5"/>
            <p:cNvSpPr txBox="1">
              <a:spLocks noChangeArrowheads="1"/>
            </p:cNvSpPr>
            <p:nvPr/>
          </p:nvSpPr>
          <p:spPr bwMode="auto">
            <a:xfrm>
              <a:off x="2376990" y="4839543"/>
              <a:ext cx="60418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2003</a:t>
              </a:r>
            </a:p>
          </p:txBody>
        </p:sp>
        <p:sp>
          <p:nvSpPr>
            <p:cNvPr id="82984" name="Text Box 5"/>
            <p:cNvSpPr txBox="1">
              <a:spLocks noChangeArrowheads="1"/>
            </p:cNvSpPr>
            <p:nvPr/>
          </p:nvSpPr>
          <p:spPr bwMode="auto">
            <a:xfrm>
              <a:off x="1669426" y="4839543"/>
              <a:ext cx="60418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1998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903724" y="2271652"/>
              <a:ext cx="1296106" cy="254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it-IT" sz="1050" b="1" dirty="0">
                  <a:solidFill>
                    <a:srgbClr val="FF9900"/>
                  </a:solidFill>
                  <a:latin typeface="Lucida Sans" pitchFamily="34" charset="0"/>
                  <a:ea typeface="ＭＳ Ｐゴシック" pitchFamily="34" charset="-128"/>
                  <a:cs typeface="+mn-cs"/>
                </a:rPr>
                <a:t>Farmaceutica</a:t>
              </a:r>
              <a:endParaRPr lang="it-IT" sz="1050" b="1" dirty="0">
                <a:solidFill>
                  <a:srgbClr val="FF9900"/>
                </a:solidFill>
                <a:latin typeface="Lucida Sans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2986" name="Text Box 5"/>
            <p:cNvSpPr txBox="1">
              <a:spLocks noChangeArrowheads="1"/>
            </p:cNvSpPr>
            <p:nvPr/>
          </p:nvSpPr>
          <p:spPr bwMode="auto">
            <a:xfrm>
              <a:off x="2917202" y="3822357"/>
              <a:ext cx="1296144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000">
                  <a:solidFill>
                    <a:srgbClr val="004080"/>
                  </a:solidFill>
                  <a:latin typeface="Lucida Sans" pitchFamily="34" charset="0"/>
                </a:rPr>
                <a:t>Totale Italia</a:t>
              </a:r>
            </a:p>
          </p:txBody>
        </p:sp>
      </p:grpSp>
      <p:sp>
        <p:nvSpPr>
          <p:cNvPr id="82951" name="Text Box 5"/>
          <p:cNvSpPr txBox="1">
            <a:spLocks noChangeArrowheads="1"/>
          </p:cNvSpPr>
          <p:nvPr/>
        </p:nvSpPr>
        <p:spPr bwMode="auto">
          <a:xfrm>
            <a:off x="4787900" y="1466850"/>
            <a:ext cx="39243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Produttività: confronto internazionale</a:t>
            </a:r>
          </a:p>
          <a:p>
            <a:pPr eaLnBrk="0" hangingPunct="0"/>
            <a:r>
              <a:rPr lang="it-IT" sz="1100">
                <a:solidFill>
                  <a:srgbClr val="004080"/>
                </a:solidFill>
                <a:latin typeface="Lucida Sans" pitchFamily="34" charset="0"/>
              </a:rPr>
              <a:t>(produzione/spese per personale, var. % 2000-2012)</a:t>
            </a:r>
          </a:p>
        </p:txBody>
      </p:sp>
      <p:sp>
        <p:nvSpPr>
          <p:cNvPr id="82952" name="Rectangle 2"/>
          <p:cNvSpPr>
            <a:spLocks noChangeArrowheads="1"/>
          </p:cNvSpPr>
          <p:nvPr/>
        </p:nvSpPr>
        <p:spPr bwMode="auto">
          <a:xfrm>
            <a:off x="69215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  <a:sym typeface="Apex New Medium"/>
              </a:rPr>
              <a:t>Produttività: un punto di forza dell’industria farmaceutica in Italia</a:t>
            </a:r>
          </a:p>
        </p:txBody>
      </p:sp>
      <p:grpSp>
        <p:nvGrpSpPr>
          <p:cNvPr id="82953" name="Gruppo 44"/>
          <p:cNvGrpSpPr>
            <a:grpSpLocks/>
          </p:cNvGrpSpPr>
          <p:nvPr/>
        </p:nvGrpSpPr>
        <p:grpSpPr bwMode="auto">
          <a:xfrm>
            <a:off x="4575175" y="1962150"/>
            <a:ext cx="4100513" cy="3195638"/>
            <a:chOff x="4574423" y="1961762"/>
            <a:chExt cx="4102033" cy="3339446"/>
          </a:xfrm>
        </p:grpSpPr>
        <p:pic>
          <p:nvPicPr>
            <p:cNvPr id="8295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4048" y="1961762"/>
              <a:ext cx="3672408" cy="307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9" name="Text Box 5"/>
            <p:cNvSpPr txBox="1">
              <a:spLocks noChangeArrowheads="1"/>
            </p:cNvSpPr>
            <p:nvPr/>
          </p:nvSpPr>
          <p:spPr bwMode="auto">
            <a:xfrm>
              <a:off x="5651055" y="4839543"/>
              <a:ext cx="820206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Totale</a:t>
              </a:r>
            </a:p>
          </p:txBody>
        </p:sp>
        <p:sp>
          <p:nvSpPr>
            <p:cNvPr id="82960" name="Text Box 5"/>
            <p:cNvSpPr txBox="1">
              <a:spLocks noChangeArrowheads="1"/>
            </p:cNvSpPr>
            <p:nvPr/>
          </p:nvSpPr>
          <p:spPr bwMode="auto">
            <a:xfrm>
              <a:off x="7020272" y="4839543"/>
              <a:ext cx="144016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Industria farmaceutica</a:t>
              </a:r>
            </a:p>
          </p:txBody>
        </p:sp>
        <p:sp>
          <p:nvSpPr>
            <p:cNvPr id="82961" name="CasellaDiTesto 6"/>
            <p:cNvSpPr txBox="1">
              <a:spLocks noChangeArrowheads="1"/>
            </p:cNvSpPr>
            <p:nvPr/>
          </p:nvSpPr>
          <p:spPr bwMode="auto">
            <a:xfrm>
              <a:off x="5538694" y="2308039"/>
              <a:ext cx="161623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Italia</a:t>
              </a:r>
            </a:p>
          </p:txBody>
        </p:sp>
        <p:sp>
          <p:nvSpPr>
            <p:cNvPr id="82962" name="Rettangolo 27"/>
            <p:cNvSpPr>
              <a:spLocks noChangeArrowheads="1"/>
            </p:cNvSpPr>
            <p:nvPr/>
          </p:nvSpPr>
          <p:spPr bwMode="auto">
            <a:xfrm>
              <a:off x="5364088" y="2393176"/>
              <a:ext cx="173148" cy="108000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sp>
          <p:nvSpPr>
            <p:cNvPr id="82963" name="CasellaDiTesto 6"/>
            <p:cNvSpPr txBox="1">
              <a:spLocks noChangeArrowheads="1"/>
            </p:cNvSpPr>
            <p:nvPr/>
          </p:nvSpPr>
          <p:spPr bwMode="auto">
            <a:xfrm>
              <a:off x="5538694" y="2572431"/>
              <a:ext cx="1616230" cy="27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Paesi Ue</a:t>
              </a:r>
            </a:p>
          </p:txBody>
        </p:sp>
        <p:sp>
          <p:nvSpPr>
            <p:cNvPr id="82964" name="Rettangolo 30"/>
            <p:cNvSpPr>
              <a:spLocks noChangeArrowheads="1"/>
            </p:cNvSpPr>
            <p:nvPr/>
          </p:nvSpPr>
          <p:spPr bwMode="auto">
            <a:xfrm>
              <a:off x="5364088" y="2654399"/>
              <a:ext cx="173148" cy="108000"/>
            </a:xfrm>
            <a:prstGeom prst="rect">
              <a:avLst/>
            </a:prstGeom>
            <a:solidFill>
              <a:srgbClr val="00408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sp>
          <p:nvSpPr>
            <p:cNvPr id="82965" name="CasellaDiTesto 6"/>
            <p:cNvSpPr txBox="1">
              <a:spLocks noChangeArrowheads="1"/>
            </p:cNvSpPr>
            <p:nvPr/>
          </p:nvSpPr>
          <p:spPr bwMode="auto">
            <a:xfrm>
              <a:off x="5538694" y="2834040"/>
              <a:ext cx="8961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100">
                  <a:solidFill>
                    <a:srgbClr val="004080"/>
                  </a:solidFill>
                  <a:latin typeface="Lucida Sans" pitchFamily="34" charset="0"/>
                </a:rPr>
                <a:t>Germania</a:t>
              </a:r>
            </a:p>
          </p:txBody>
        </p:sp>
        <p:sp>
          <p:nvSpPr>
            <p:cNvPr id="82966" name="Rettangolo 32"/>
            <p:cNvSpPr>
              <a:spLocks noChangeArrowheads="1"/>
            </p:cNvSpPr>
            <p:nvPr/>
          </p:nvSpPr>
          <p:spPr bwMode="auto">
            <a:xfrm>
              <a:off x="5364088" y="2906439"/>
              <a:ext cx="173148" cy="108000"/>
            </a:xfrm>
            <a:prstGeom prst="rect">
              <a:avLst/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baseline="30000">
                <a:solidFill>
                  <a:srgbClr val="000000"/>
                </a:solidFill>
              </a:endParaRPr>
            </a:p>
          </p:txBody>
        </p:sp>
        <p:sp>
          <p:nvSpPr>
            <p:cNvPr id="82967" name="Text Box 5"/>
            <p:cNvSpPr txBox="1">
              <a:spLocks noChangeArrowheads="1"/>
            </p:cNvSpPr>
            <p:nvPr/>
          </p:nvSpPr>
          <p:spPr bwMode="auto">
            <a:xfrm>
              <a:off x="4574423" y="4715451"/>
              <a:ext cx="57606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-10%</a:t>
              </a:r>
            </a:p>
          </p:txBody>
        </p:sp>
        <p:sp>
          <p:nvSpPr>
            <p:cNvPr id="82968" name="Text Box 5"/>
            <p:cNvSpPr txBox="1">
              <a:spLocks noChangeArrowheads="1"/>
            </p:cNvSpPr>
            <p:nvPr/>
          </p:nvSpPr>
          <p:spPr bwMode="auto">
            <a:xfrm>
              <a:off x="4574423" y="4117074"/>
              <a:ext cx="57606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0%</a:t>
              </a:r>
            </a:p>
          </p:txBody>
        </p:sp>
        <p:sp>
          <p:nvSpPr>
            <p:cNvPr id="82969" name="Text Box 5"/>
            <p:cNvSpPr txBox="1">
              <a:spLocks noChangeArrowheads="1"/>
            </p:cNvSpPr>
            <p:nvPr/>
          </p:nvSpPr>
          <p:spPr bwMode="auto">
            <a:xfrm>
              <a:off x="4574423" y="3518697"/>
              <a:ext cx="57606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10%</a:t>
              </a:r>
            </a:p>
          </p:txBody>
        </p:sp>
        <p:sp>
          <p:nvSpPr>
            <p:cNvPr id="82970" name="Text Box 5"/>
            <p:cNvSpPr txBox="1">
              <a:spLocks noChangeArrowheads="1"/>
            </p:cNvSpPr>
            <p:nvPr/>
          </p:nvSpPr>
          <p:spPr bwMode="auto">
            <a:xfrm>
              <a:off x="4574423" y="2920320"/>
              <a:ext cx="57606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20%</a:t>
              </a:r>
            </a:p>
          </p:txBody>
        </p:sp>
        <p:sp>
          <p:nvSpPr>
            <p:cNvPr id="82971" name="Text Box 5"/>
            <p:cNvSpPr txBox="1">
              <a:spLocks noChangeArrowheads="1"/>
            </p:cNvSpPr>
            <p:nvPr/>
          </p:nvSpPr>
          <p:spPr bwMode="auto">
            <a:xfrm>
              <a:off x="4574423" y="2321943"/>
              <a:ext cx="57606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30%</a:t>
              </a:r>
            </a:p>
          </p:txBody>
        </p:sp>
      </p:grpSp>
      <p:pic>
        <p:nvPicPr>
          <p:cNvPr id="8295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7891463" y="54340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5" name="Rectangle 6"/>
          <p:cNvSpPr>
            <a:spLocks noChangeArrowheads="1"/>
          </p:cNvSpPr>
          <p:nvPr/>
        </p:nvSpPr>
        <p:spPr bwMode="auto">
          <a:xfrm>
            <a:off x="1042988" y="5432425"/>
            <a:ext cx="5243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Un settore ad 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elevata produttività</a:t>
            </a:r>
            <a:endParaRPr lang="it-IT" sz="1400">
              <a:solidFill>
                <a:srgbClr val="004080"/>
              </a:solidFill>
              <a:latin typeface="Lucida Sans" pitchFamily="34" charset="0"/>
              <a:ea typeface="Times New Roman" pitchFamily="18" charset="0"/>
              <a:cs typeface="Lucida Sans" pitchFamily="34" charset="0"/>
            </a:endParaRPr>
          </a:p>
        </p:txBody>
      </p:sp>
      <p:cxnSp>
        <p:nvCxnSpPr>
          <p:cNvPr id="41" name="Connettore 1 40"/>
          <p:cNvCxnSpPr/>
          <p:nvPr/>
        </p:nvCxnSpPr>
        <p:spPr bwMode="auto">
          <a:xfrm flipH="1">
            <a:off x="774700" y="5780088"/>
            <a:ext cx="720090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957" name="Rectangle 6"/>
          <p:cNvSpPr>
            <a:spLocks noChangeArrowheads="1"/>
          </p:cNvSpPr>
          <p:nvPr/>
        </p:nvSpPr>
        <p:spPr bwMode="auto">
          <a:xfrm>
            <a:off x="3492500" y="5807075"/>
            <a:ext cx="4225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  <a:ea typeface="Times New Roman" pitchFamily="18" charset="0"/>
                <a:cs typeface="Lucida Sans" pitchFamily="34" charset="0"/>
              </a:rPr>
              <a:t>su cui puntare per far ripartire la crescita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/>
          <a:srcRect l="16212" t="18703" r="76405" b="71454"/>
          <a:stretch>
            <a:fillRect/>
          </a:stretch>
        </p:blipFill>
        <p:spPr bwMode="auto">
          <a:xfrm>
            <a:off x="8142288" y="17002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nettore 1 34"/>
          <p:cNvCxnSpPr/>
          <p:nvPr/>
        </p:nvCxnSpPr>
        <p:spPr bwMode="auto">
          <a:xfrm rot="5400000" flipH="1">
            <a:off x="7318375" y="3556000"/>
            <a:ext cx="241300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698500" y="393700"/>
            <a:ext cx="78120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Un settore che cresce sui mercati internazionali</a:t>
            </a:r>
          </a:p>
        </p:txBody>
      </p:sp>
      <p:sp>
        <p:nvSpPr>
          <p:cNvPr id="84997" name="Rectangle 53"/>
          <p:cNvSpPr>
            <a:spLocks noChangeArrowheads="1"/>
          </p:cNvSpPr>
          <p:nvPr/>
        </p:nvSpPr>
        <p:spPr bwMode="auto">
          <a:xfrm>
            <a:off x="5867400" y="6237288"/>
            <a:ext cx="2736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elaborazioni su dati Istat, Eurostat</a:t>
            </a:r>
          </a:p>
        </p:txBody>
      </p:sp>
      <p:sp>
        <p:nvSpPr>
          <p:cNvPr id="84998" name="Text Box 41"/>
          <p:cNvSpPr txBox="1">
            <a:spLocks noChangeArrowheads="1"/>
          </p:cNvSpPr>
          <p:nvPr/>
        </p:nvSpPr>
        <p:spPr bwMode="auto">
          <a:xfrm>
            <a:off x="4248150" y="3789363"/>
            <a:ext cx="23590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Oggi l’export vale il</a:t>
            </a:r>
          </a:p>
        </p:txBody>
      </p:sp>
      <p:grpSp>
        <p:nvGrpSpPr>
          <p:cNvPr id="84999" name="Gruppo 33"/>
          <p:cNvGrpSpPr>
            <a:grpSpLocks/>
          </p:cNvGrpSpPr>
          <p:nvPr/>
        </p:nvGrpSpPr>
        <p:grpSpPr bwMode="auto">
          <a:xfrm>
            <a:off x="4787900" y="4221163"/>
            <a:ext cx="3787775" cy="914400"/>
            <a:chOff x="4676020" y="4458378"/>
            <a:chExt cx="3787048" cy="914838"/>
          </a:xfrm>
        </p:grpSpPr>
        <p:pic>
          <p:nvPicPr>
            <p:cNvPr id="85028" name="Picture 2"/>
            <p:cNvPicPr>
              <a:picLocks noChangeAspect="1" noChangeArrowheads="1"/>
            </p:cNvPicPr>
            <p:nvPr/>
          </p:nvPicPr>
          <p:blipFill>
            <a:blip r:embed="rId4"/>
            <a:srcRect l="16212" t="18703" r="76405" b="71454"/>
            <a:stretch>
              <a:fillRect/>
            </a:stretch>
          </p:blipFill>
          <p:spPr bwMode="auto">
            <a:xfrm>
              <a:off x="4676020" y="465313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29" name="Text Box 41"/>
            <p:cNvSpPr txBox="1">
              <a:spLocks noChangeArrowheads="1"/>
            </p:cNvSpPr>
            <p:nvPr/>
          </p:nvSpPr>
          <p:spPr bwMode="auto">
            <a:xfrm>
              <a:off x="5438732" y="4458378"/>
              <a:ext cx="302433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2800" b="1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53% </a:t>
              </a:r>
              <a:r>
                <a:rPr lang="it-IT" sz="16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dell’export </a:t>
              </a:r>
              <a:r>
                <a:rPr lang="it-IT" sz="1600" b="1">
                  <a:solidFill>
                    <a:srgbClr val="FF9900"/>
                  </a:solidFill>
                  <a:latin typeface="Lucida Sans" pitchFamily="34" charset="0"/>
                  <a:ea typeface="MS Gothic"/>
                  <a:cs typeface="MS Gothic"/>
                </a:rPr>
                <a:t>hi-tech</a:t>
              </a:r>
              <a:r>
                <a:rPr lang="it-IT" sz="2800" b="1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  </a:t>
              </a:r>
            </a:p>
          </p:txBody>
        </p:sp>
        <p:cxnSp>
          <p:nvCxnSpPr>
            <p:cNvPr id="28" name="Connettore 1 27"/>
            <p:cNvCxnSpPr/>
            <p:nvPr/>
          </p:nvCxnSpPr>
          <p:spPr bwMode="auto">
            <a:xfrm flipH="1">
              <a:off x="5347404" y="4992034"/>
              <a:ext cx="3060113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000" name="Text Box 41"/>
          <p:cNvSpPr txBox="1">
            <a:spLocks noChangeArrowheads="1"/>
          </p:cNvSpPr>
          <p:nvPr/>
        </p:nvSpPr>
        <p:spPr bwMode="auto">
          <a:xfrm>
            <a:off x="4248150" y="2874963"/>
            <a:ext cx="4427538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500">
                <a:solidFill>
                  <a:srgbClr val="004080"/>
                </a:solidFill>
                <a:latin typeface="Lucida Sans" pitchFamily="34" charset="0"/>
              </a:rPr>
              <a:t>che dipende dagli investimenti delle Aziende                                                   e dalla qualità delle Risorse Umane</a:t>
            </a:r>
            <a:endParaRPr lang="it-IT" sz="1500">
              <a:solidFill>
                <a:srgbClr val="004080"/>
              </a:solidFill>
              <a:latin typeface="Lucida Sans" pitchFamily="34" charset="0"/>
              <a:ea typeface="MS Gothic"/>
              <a:cs typeface="MS Gothic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828" t="30141" r="28762" b="50172"/>
          <a:stretch>
            <a:fillRect/>
          </a:stretch>
        </p:blipFill>
        <p:spPr bwMode="auto">
          <a:xfrm rot="11915590">
            <a:off x="6279123" y="975119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2" name="Text Box 41"/>
          <p:cNvSpPr txBox="1">
            <a:spLocks noChangeArrowheads="1"/>
          </p:cNvSpPr>
          <p:nvPr/>
        </p:nvSpPr>
        <p:spPr bwMode="auto">
          <a:xfrm>
            <a:off x="4248150" y="1414463"/>
            <a:ext cx="3767138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La crescita dell’export testimonia la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4248343" y="2058574"/>
            <a:ext cx="37312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FF9900"/>
                </a:solidFill>
                <a:latin typeface="Lucida Sans" pitchFamily="34" charset="0"/>
                <a:ea typeface="ＭＳ Ｐゴシック" pitchFamily="34" charset="-128"/>
                <a:cs typeface="+mn-cs"/>
              </a:rPr>
              <a:t>grande competitività</a:t>
            </a:r>
          </a:p>
        </p:txBody>
      </p:sp>
      <p:sp>
        <p:nvSpPr>
          <p:cNvPr id="85006" name="Text Box 41"/>
          <p:cNvSpPr txBox="1">
            <a:spLocks noChangeArrowheads="1"/>
          </p:cNvSpPr>
          <p:nvPr/>
        </p:nvSpPr>
        <p:spPr bwMode="auto">
          <a:xfrm>
            <a:off x="4248150" y="2455863"/>
            <a:ext cx="29876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della produzione in Italia,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18996337">
            <a:off x="4723602" y="5022835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8" name="Text Box 41"/>
          <p:cNvSpPr txBox="1">
            <a:spLocks noChangeArrowheads="1"/>
          </p:cNvSpPr>
          <p:nvPr/>
        </p:nvSpPr>
        <p:spPr bwMode="auto">
          <a:xfrm>
            <a:off x="4430713" y="5260975"/>
            <a:ext cx="41052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16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Nel 1991 era pari al 13%</a:t>
            </a:r>
          </a:p>
        </p:txBody>
      </p:sp>
      <p:sp>
        <p:nvSpPr>
          <p:cNvPr id="85009" name="Text Box 4"/>
          <p:cNvSpPr txBox="1">
            <a:spLocks noChangeArrowheads="1"/>
          </p:cNvSpPr>
          <p:nvPr/>
        </p:nvSpPr>
        <p:spPr bwMode="auto">
          <a:xfrm>
            <a:off x="762000" y="1639888"/>
            <a:ext cx="374332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b="1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Crescita dell’export farmaceutico                                    nel periodo 2008-2013                                  </a:t>
            </a:r>
            <a:r>
              <a:rPr lang="it-IT" sz="1100">
                <a:solidFill>
                  <a:srgbClr val="004080"/>
                </a:solidFill>
                <a:latin typeface="Lucida Sans" pitchFamily="34" charset="0"/>
                <a:ea typeface="MS Gothic"/>
                <a:cs typeface="MS Gothic"/>
              </a:rPr>
              <a:t>(var. %, Ue15)</a:t>
            </a:r>
          </a:p>
        </p:txBody>
      </p:sp>
      <p:grpSp>
        <p:nvGrpSpPr>
          <p:cNvPr id="85010" name="Gruppo 44"/>
          <p:cNvGrpSpPr>
            <a:grpSpLocks/>
          </p:cNvGrpSpPr>
          <p:nvPr/>
        </p:nvGrpSpPr>
        <p:grpSpPr bwMode="auto">
          <a:xfrm>
            <a:off x="811213" y="2278063"/>
            <a:ext cx="3328987" cy="3022600"/>
            <a:chOff x="859483" y="2051323"/>
            <a:chExt cx="3832029" cy="3022828"/>
          </a:xfrm>
        </p:grpSpPr>
        <p:pic>
          <p:nvPicPr>
            <p:cNvPr id="8501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8099" y="2051323"/>
              <a:ext cx="3264743" cy="287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2" name="Picture 21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9483" y="3596417"/>
              <a:ext cx="28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3" name="Picture 2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9483" y="4022080"/>
              <a:ext cx="28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4" name="Picture 3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9483" y="4447745"/>
              <a:ext cx="28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5" name="Picture 3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59483" y="2745091"/>
              <a:ext cx="28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6" name="Picture 38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59483" y="2319428"/>
              <a:ext cx="28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7" name="Picture 4" descr="http://www.acpculturesplus.eu/sites/default/files/imce/logo_ue_bd.jpg">
              <a:hlinkClick r:id="rId13"/>
            </p:cNvPr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59483" y="3170754"/>
              <a:ext cx="288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18" name="Text Box 25"/>
            <p:cNvSpPr txBox="1">
              <a:spLocks noChangeArrowheads="1"/>
            </p:cNvSpPr>
            <p:nvPr/>
          </p:nvSpPr>
          <p:spPr bwMode="auto">
            <a:xfrm>
              <a:off x="3100414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50</a:t>
              </a:r>
            </a:p>
          </p:txBody>
        </p:sp>
        <p:sp>
          <p:nvSpPr>
            <p:cNvPr id="85019" name="Text Box 25"/>
            <p:cNvSpPr txBox="1">
              <a:spLocks noChangeArrowheads="1"/>
            </p:cNvSpPr>
            <p:nvPr/>
          </p:nvSpPr>
          <p:spPr bwMode="auto">
            <a:xfrm>
              <a:off x="920519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0</a:t>
              </a:r>
            </a:p>
          </p:txBody>
        </p:sp>
        <p:sp>
          <p:nvSpPr>
            <p:cNvPr id="85020" name="Text Box 25"/>
            <p:cNvSpPr txBox="1">
              <a:spLocks noChangeArrowheads="1"/>
            </p:cNvSpPr>
            <p:nvPr/>
          </p:nvSpPr>
          <p:spPr bwMode="auto">
            <a:xfrm>
              <a:off x="1356498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10</a:t>
              </a:r>
            </a:p>
          </p:txBody>
        </p:sp>
        <p:sp>
          <p:nvSpPr>
            <p:cNvPr id="85021" name="Text Box 25"/>
            <p:cNvSpPr txBox="1">
              <a:spLocks noChangeArrowheads="1"/>
            </p:cNvSpPr>
            <p:nvPr/>
          </p:nvSpPr>
          <p:spPr bwMode="auto">
            <a:xfrm>
              <a:off x="1792477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20</a:t>
              </a:r>
            </a:p>
          </p:txBody>
        </p:sp>
        <p:sp>
          <p:nvSpPr>
            <p:cNvPr id="85022" name="Text Box 25"/>
            <p:cNvSpPr txBox="1">
              <a:spLocks noChangeArrowheads="1"/>
            </p:cNvSpPr>
            <p:nvPr/>
          </p:nvSpPr>
          <p:spPr bwMode="auto">
            <a:xfrm>
              <a:off x="2228456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30</a:t>
              </a:r>
            </a:p>
          </p:txBody>
        </p:sp>
        <p:sp>
          <p:nvSpPr>
            <p:cNvPr id="85023" name="Text Box 25"/>
            <p:cNvSpPr txBox="1">
              <a:spLocks noChangeArrowheads="1"/>
            </p:cNvSpPr>
            <p:nvPr/>
          </p:nvSpPr>
          <p:spPr bwMode="auto">
            <a:xfrm>
              <a:off x="2664435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40</a:t>
              </a:r>
            </a:p>
          </p:txBody>
        </p:sp>
        <p:sp>
          <p:nvSpPr>
            <p:cNvPr id="85024" name="Text Box 25"/>
            <p:cNvSpPr txBox="1">
              <a:spLocks noChangeArrowheads="1"/>
            </p:cNvSpPr>
            <p:nvPr/>
          </p:nvSpPr>
          <p:spPr bwMode="auto">
            <a:xfrm>
              <a:off x="1801788" y="3138545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  <a:latin typeface="Lucida Sans" pitchFamily="34" charset="0"/>
                  <a:ea typeface="MS Gothic"/>
                  <a:cs typeface="MS Gothic"/>
                </a:rPr>
                <a:t>+29%</a:t>
              </a:r>
            </a:p>
          </p:txBody>
        </p:sp>
        <p:sp>
          <p:nvSpPr>
            <p:cNvPr id="85025" name="Text Box 25"/>
            <p:cNvSpPr txBox="1">
              <a:spLocks noChangeArrowheads="1"/>
            </p:cNvSpPr>
            <p:nvPr/>
          </p:nvSpPr>
          <p:spPr bwMode="auto">
            <a:xfrm>
              <a:off x="3387707" y="2287505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it-IT" sz="1200" b="1">
                  <a:solidFill>
                    <a:schemeClr val="bg1"/>
                  </a:solidFill>
                  <a:latin typeface="Lucida Sans" pitchFamily="34" charset="0"/>
                  <a:ea typeface="MS Gothic"/>
                  <a:cs typeface="MS Gothic"/>
                </a:rPr>
                <a:t>+64%</a:t>
              </a:r>
            </a:p>
          </p:txBody>
        </p:sp>
        <p:sp>
          <p:nvSpPr>
            <p:cNvPr id="85026" name="Text Box 25"/>
            <p:cNvSpPr txBox="1">
              <a:spLocks noChangeArrowheads="1"/>
            </p:cNvSpPr>
            <p:nvPr/>
          </p:nvSpPr>
          <p:spPr bwMode="auto">
            <a:xfrm>
              <a:off x="3536393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60</a:t>
              </a:r>
            </a:p>
          </p:txBody>
        </p:sp>
        <p:sp>
          <p:nvSpPr>
            <p:cNvPr id="85027" name="Text Box 25"/>
            <p:cNvSpPr txBox="1">
              <a:spLocks noChangeArrowheads="1"/>
            </p:cNvSpPr>
            <p:nvPr/>
          </p:nvSpPr>
          <p:spPr bwMode="auto">
            <a:xfrm>
              <a:off x="3972374" y="4797152"/>
              <a:ext cx="7191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  <a:ea typeface="MS Gothic"/>
                  <a:cs typeface="MS Gothic"/>
                </a:rPr>
                <a:t>70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" t="1183" r="774" b="1183"/>
          <a:stretch>
            <a:fillRect/>
          </a:stretch>
        </p:blipFill>
        <p:spPr bwMode="auto">
          <a:xfrm>
            <a:off x="1360488" y="1484313"/>
            <a:ext cx="64230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828" t="30141" r="28762" b="50172"/>
          <a:stretch>
            <a:fillRect/>
          </a:stretch>
        </p:blipFill>
        <p:spPr bwMode="auto">
          <a:xfrm rot="11915590">
            <a:off x="6497874" y="1133771"/>
            <a:ext cx="1833675" cy="12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8113713" y="17002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nettore 1 34"/>
          <p:cNvCxnSpPr/>
          <p:nvPr/>
        </p:nvCxnSpPr>
        <p:spPr bwMode="auto">
          <a:xfrm rot="5400000" flipH="1">
            <a:off x="6984206" y="3842544"/>
            <a:ext cx="3024188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046" name="Text Box 2"/>
          <p:cNvSpPr txBox="1">
            <a:spLocks noChangeArrowheads="1"/>
          </p:cNvSpPr>
          <p:nvPr/>
        </p:nvSpPr>
        <p:spPr bwMode="auto">
          <a:xfrm>
            <a:off x="698500" y="393700"/>
            <a:ext cx="78120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In Italia il maggiore incremento al Mondo dell’export di medicinali tra il 2010 e il 2013 </a:t>
            </a:r>
          </a:p>
        </p:txBody>
      </p:sp>
      <p:sp>
        <p:nvSpPr>
          <p:cNvPr id="87047" name="Rectangle 53"/>
          <p:cNvSpPr>
            <a:spLocks noChangeArrowheads="1"/>
          </p:cNvSpPr>
          <p:nvPr/>
        </p:nvSpPr>
        <p:spPr bwMode="auto">
          <a:xfrm>
            <a:off x="5867400" y="6237288"/>
            <a:ext cx="273685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Fondazione Edison</a:t>
            </a:r>
          </a:p>
        </p:txBody>
      </p:sp>
      <p:cxnSp>
        <p:nvCxnSpPr>
          <p:cNvPr id="28" name="Connettore 1 27"/>
          <p:cNvCxnSpPr/>
          <p:nvPr/>
        </p:nvCxnSpPr>
        <p:spPr bwMode="auto">
          <a:xfrm flipH="1">
            <a:off x="938213" y="5354638"/>
            <a:ext cx="7559675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049" name="Rettangolo 38"/>
          <p:cNvSpPr>
            <a:spLocks noChangeArrowheads="1"/>
          </p:cNvSpPr>
          <p:nvPr/>
        </p:nvSpPr>
        <p:spPr bwMode="auto">
          <a:xfrm>
            <a:off x="1133475" y="5397500"/>
            <a:ext cx="70294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Come sostiene il Professor Marco Fortis in un recente articolo apparso su Il Sole 24 Ore, l’Italia ha le caratteristiche per diventare l’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hub farmaceutico d’Europa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,</a:t>
            </a:r>
          </a:p>
          <a:p>
            <a:pPr algn="ctr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con politiche che la rendano attrattiva per gli investimenti delle imprese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2192942">
            <a:off x="6543063" y="1722167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5"/>
          <a:srcRect r="3645"/>
          <a:stretch>
            <a:fillRect/>
          </a:stretch>
        </p:blipFill>
        <p:spPr bwMode="auto">
          <a:xfrm>
            <a:off x="703263" y="1844675"/>
            <a:ext cx="49260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CasellaDiTesto 23"/>
          <p:cNvSpPr txBox="1">
            <a:spLocks noChangeArrowheads="1"/>
          </p:cNvSpPr>
          <p:nvPr/>
        </p:nvSpPr>
        <p:spPr bwMode="auto">
          <a:xfrm>
            <a:off x="690563" y="277813"/>
            <a:ext cx="8137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solidFill>
                  <a:srgbClr val="004080"/>
                </a:solidFill>
                <a:latin typeface="Lucida Sans" pitchFamily="34" charset="0"/>
              </a:rPr>
              <a:t>L’industria farmaceutica entra nell’area di specializzazione della manifattura in Italia</a:t>
            </a:r>
            <a:endParaRPr lang="it-IT" sz="14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89093" name="CasellaDiTesto 34"/>
          <p:cNvSpPr txBox="1">
            <a:spLocks noChangeArrowheads="1"/>
          </p:cNvSpPr>
          <p:nvPr/>
        </p:nvSpPr>
        <p:spPr bwMode="auto">
          <a:xfrm>
            <a:off x="5940425" y="6229350"/>
            <a:ext cx="2630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>
                <a:solidFill>
                  <a:srgbClr val="004080"/>
                </a:solidFill>
                <a:latin typeface="Lucida Sans" pitchFamily="34" charset="0"/>
              </a:rPr>
              <a:t>Fonte: elaborazioni su dati ICE-Istat </a:t>
            </a:r>
            <a:endParaRPr lang="it-IT" sz="10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89094" name="CasellaDiTesto 13"/>
          <p:cNvSpPr txBox="1">
            <a:spLocks noChangeArrowheads="1"/>
          </p:cNvSpPr>
          <p:nvPr/>
        </p:nvSpPr>
        <p:spPr bwMode="auto">
          <a:xfrm>
            <a:off x="703263" y="1196975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Indice di specializzazione dell’export manifatturiero </a:t>
            </a:r>
          </a:p>
          <a:p>
            <a:pPr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(rapporto fra quote di mercato mondiale dell’Italia nel settore e nella media manifatturiera.</a:t>
            </a:r>
          </a:p>
          <a:p>
            <a:pPr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I settori con valori maggiori di 1 indicano una specializzazione internazionale dell’Italia)</a:t>
            </a:r>
          </a:p>
        </p:txBody>
      </p:sp>
      <p:sp>
        <p:nvSpPr>
          <p:cNvPr id="89095" name="CasellaDiTesto 22"/>
          <p:cNvSpPr txBox="1">
            <a:spLocks noChangeArrowheads="1"/>
          </p:cNvSpPr>
          <p:nvPr/>
        </p:nvSpPr>
        <p:spPr bwMode="auto">
          <a:xfrm>
            <a:off x="6084888" y="2781300"/>
            <a:ext cx="2055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Medicinali al                     </a:t>
            </a:r>
            <a:r>
              <a:rPr lang="it-IT" sz="1800" b="1">
                <a:solidFill>
                  <a:srgbClr val="FF9900"/>
                </a:solidFill>
                <a:latin typeface="Lucida Sans" pitchFamily="34" charset="0"/>
              </a:rPr>
              <a:t>4°posto 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                  tra 119 settori esportatori,</a:t>
            </a:r>
          </a:p>
          <a:p>
            <a:pPr eaLnBrk="0" hangingPunct="0">
              <a:spcBef>
                <a:spcPct val="50000"/>
              </a:spcBef>
            </a:pP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in forte crescita            di lungo periodo</a:t>
            </a:r>
          </a:p>
        </p:txBody>
      </p:sp>
      <p:sp>
        <p:nvSpPr>
          <p:cNvPr id="89096" name="Rectangle 5"/>
          <p:cNvSpPr>
            <a:spLocks noChangeArrowheads="1"/>
          </p:cNvSpPr>
          <p:nvPr/>
        </p:nvSpPr>
        <p:spPr bwMode="auto">
          <a:xfrm>
            <a:off x="6084888" y="4652963"/>
            <a:ext cx="2244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Dal  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53°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posto nel 1991 </a:t>
            </a:r>
          </a:p>
        </p:txBody>
      </p:sp>
      <p:sp>
        <p:nvSpPr>
          <p:cNvPr id="89097" name="Rectangle 23"/>
          <p:cNvSpPr>
            <a:spLocks noChangeArrowheads="1"/>
          </p:cNvSpPr>
          <p:nvPr/>
        </p:nvSpPr>
        <p:spPr bwMode="auto">
          <a:xfrm>
            <a:off x="6084888" y="5121275"/>
            <a:ext cx="2166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al  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12°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 posto nel 2001</a:t>
            </a:r>
          </a:p>
        </p:txBody>
      </p:sp>
      <p:sp>
        <p:nvSpPr>
          <p:cNvPr id="89098" name="Rectangle 29"/>
          <p:cNvSpPr>
            <a:spLocks noChangeArrowheads="1"/>
          </p:cNvSpPr>
          <p:nvPr/>
        </p:nvSpPr>
        <p:spPr bwMode="auto">
          <a:xfrm>
            <a:off x="6084888" y="5589588"/>
            <a:ext cx="22590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al  </a:t>
            </a:r>
            <a:r>
              <a:rPr lang="it-IT" sz="1600" b="1">
                <a:solidFill>
                  <a:srgbClr val="004080"/>
                </a:solidFill>
                <a:latin typeface="Lucida Sans" pitchFamily="34" charset="0"/>
              </a:rPr>
              <a:t>4°</a:t>
            </a:r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    posto nel 2013 </a:t>
            </a:r>
          </a:p>
        </p:txBody>
      </p:sp>
      <p:pic>
        <p:nvPicPr>
          <p:cNvPr id="8909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2343"/>
          <a:stretch>
            <a:fillRect/>
          </a:stretch>
        </p:blipFill>
        <p:spPr bwMode="auto">
          <a:xfrm>
            <a:off x="7816850" y="1484313"/>
            <a:ext cx="7191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ttore 1 28"/>
          <p:cNvCxnSpPr/>
          <p:nvPr/>
        </p:nvCxnSpPr>
        <p:spPr bwMode="auto">
          <a:xfrm rot="5400000" flipH="1">
            <a:off x="7032625" y="3286126"/>
            <a:ext cx="2339975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 bwMode="auto">
          <a:xfrm rot="10800000" flipH="1">
            <a:off x="6116638" y="4454525"/>
            <a:ext cx="2087562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/>
          <a:srcRect l="16212" t="18703" r="76405" b="72343"/>
          <a:stretch>
            <a:fillRect/>
          </a:stretch>
        </p:blipFill>
        <p:spPr bwMode="auto">
          <a:xfrm>
            <a:off x="727075" y="5373688"/>
            <a:ext cx="7191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4"/>
          <a:srcRect l="16212" t="18703" r="76405" b="71454"/>
          <a:stretch>
            <a:fillRect/>
          </a:stretch>
        </p:blipFill>
        <p:spPr bwMode="auto">
          <a:xfrm>
            <a:off x="4048125" y="28590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ttore 1 21"/>
          <p:cNvCxnSpPr/>
          <p:nvPr/>
        </p:nvCxnSpPr>
        <p:spPr bwMode="auto">
          <a:xfrm flipH="1">
            <a:off x="4716463" y="3200400"/>
            <a:ext cx="3816350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18254322">
            <a:off x="4211769" y="3372148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Rettangolo 26"/>
          <p:cNvSpPr>
            <a:spLocks noChangeArrowheads="1"/>
          </p:cNvSpPr>
          <p:nvPr/>
        </p:nvSpPr>
        <p:spPr bwMode="auto">
          <a:xfrm>
            <a:off x="4859338" y="1557338"/>
            <a:ext cx="40338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Dal 1951 ricerca, nuovi farmaci,</a:t>
            </a:r>
          </a:p>
          <a:p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corretti stili di vita e progressi della medicina hanno contribuito ad aumentare la tua aspettativa di vita di</a:t>
            </a:r>
          </a:p>
          <a:p>
            <a:endParaRPr lang="it-IT" sz="1600">
              <a:solidFill>
                <a:srgbClr val="004080"/>
              </a:solidFill>
              <a:latin typeface="Lucida Sans" pitchFamily="34" charset="0"/>
            </a:endParaRPr>
          </a:p>
          <a:p>
            <a:r>
              <a:rPr lang="it-IT" sz="2000" b="1">
                <a:solidFill>
                  <a:srgbClr val="004080"/>
                </a:solidFill>
                <a:latin typeface="Lucida Sans" pitchFamily="34" charset="0"/>
              </a:rPr>
              <a:t>3 mesi ogni anno</a:t>
            </a:r>
          </a:p>
          <a:p>
            <a:endParaRPr lang="it-IT" sz="1600">
              <a:solidFill>
                <a:srgbClr val="004080"/>
              </a:solidFill>
              <a:latin typeface="Lucida Sans" pitchFamily="34" charset="0"/>
            </a:endParaRPr>
          </a:p>
          <a:p>
            <a:r>
              <a:rPr lang="it-IT" sz="2000" b="1">
                <a:solidFill>
                  <a:srgbClr val="FF9900"/>
                </a:solidFill>
                <a:latin typeface="Lucida Sans" pitchFamily="34" charset="0"/>
              </a:rPr>
              <a:t>6 ore al giorno, anche oggi</a:t>
            </a: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684213" y="304800"/>
            <a:ext cx="7812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Dalla farmaceutica un contributo importante per vivere di più e meglio</a:t>
            </a:r>
          </a:p>
        </p:txBody>
      </p:sp>
      <p:grpSp>
        <p:nvGrpSpPr>
          <p:cNvPr id="91144" name="Gruppo 12"/>
          <p:cNvGrpSpPr>
            <a:grpSpLocks/>
          </p:cNvGrpSpPr>
          <p:nvPr/>
        </p:nvGrpSpPr>
        <p:grpSpPr bwMode="auto">
          <a:xfrm>
            <a:off x="684213" y="1196975"/>
            <a:ext cx="3743325" cy="3024188"/>
            <a:chOff x="755576" y="2420888"/>
            <a:chExt cx="3744416" cy="3024336"/>
          </a:xfrm>
        </p:grpSpPr>
        <p:pic>
          <p:nvPicPr>
            <p:cNvPr id="15" name="Immagine 14"/>
            <p:cNvPicPr/>
            <p:nvPr/>
          </p:nvPicPr>
          <p:blipFill>
            <a:blip r:embed="rId6" cstate="print"/>
            <a:srcRect l="5818" t="6780" r="7337" b="69190"/>
            <a:stretch>
              <a:fillRect/>
            </a:stretch>
          </p:blipFill>
          <p:spPr bwMode="auto">
            <a:xfrm>
              <a:off x="755576" y="2420888"/>
              <a:ext cx="374441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50621" t="39326" r="32729" b="48434"/>
            <a:stretch>
              <a:fillRect/>
            </a:stretch>
          </p:blipFill>
          <p:spPr bwMode="auto">
            <a:xfrm>
              <a:off x="1295636" y="4221088"/>
              <a:ext cx="266429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91145" name="Rettangolo 17"/>
          <p:cNvSpPr>
            <a:spLocks noChangeArrowheads="1"/>
          </p:cNvSpPr>
          <p:nvPr/>
        </p:nvSpPr>
        <p:spPr bwMode="auto">
          <a:xfrm>
            <a:off x="1116013" y="4764088"/>
            <a:ext cx="64785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L’industria farmaceutica alimenta quotidianamente l’Orologio della Vita.</a:t>
            </a:r>
          </a:p>
          <a:p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Oggi l’aspettativa di vita è di</a:t>
            </a:r>
            <a:endParaRPr lang="it-IT" sz="1400" b="1">
              <a:solidFill>
                <a:srgbClr val="FF9900"/>
              </a:solidFill>
              <a:latin typeface="Lucida Sans" pitchFamily="34" charset="0"/>
            </a:endParaRPr>
          </a:p>
          <a:p>
            <a:endParaRPr lang="it-IT" sz="14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91146" name="Rettangolo 19"/>
          <p:cNvSpPr>
            <a:spLocks noChangeArrowheads="1"/>
          </p:cNvSpPr>
          <p:nvPr/>
        </p:nvSpPr>
        <p:spPr bwMode="auto">
          <a:xfrm>
            <a:off x="1382713" y="5784850"/>
            <a:ext cx="6842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>
                <a:solidFill>
                  <a:srgbClr val="004080"/>
                </a:solidFill>
                <a:latin typeface="Lucida Sans" pitchFamily="34" charset="0"/>
              </a:rPr>
              <a:t>E migliora anche la qualità della salute con terapie innovative e con la prevenzione</a:t>
            </a:r>
          </a:p>
        </p:txBody>
      </p:sp>
      <p:sp>
        <p:nvSpPr>
          <p:cNvPr id="91147" name="Rettangolo 13"/>
          <p:cNvSpPr>
            <a:spLocks noChangeArrowheads="1"/>
          </p:cNvSpPr>
          <p:nvPr/>
        </p:nvSpPr>
        <p:spPr bwMode="auto">
          <a:xfrm>
            <a:off x="1382713" y="5273675"/>
            <a:ext cx="4249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4080"/>
                </a:solidFill>
                <a:latin typeface="Lucida Sans" pitchFamily="34" charset="0"/>
              </a:rPr>
              <a:t>82 anni</a:t>
            </a:r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, </a:t>
            </a:r>
            <a:r>
              <a:rPr lang="it-IT" sz="1400" b="1">
                <a:solidFill>
                  <a:srgbClr val="FF9900"/>
                </a:solidFill>
                <a:latin typeface="Lucida Sans" pitchFamily="34" charset="0"/>
              </a:rPr>
              <a:t>10 in più rispetto agli anni ’70</a:t>
            </a:r>
            <a:endParaRPr lang="it-IT" sz="1400">
              <a:solidFill>
                <a:srgbClr val="004080"/>
              </a:solidFill>
              <a:latin typeface="Lucida Sans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 bwMode="auto">
          <a:xfrm rot="16200000" flipH="1">
            <a:off x="7254875" y="4456113"/>
            <a:ext cx="2555875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 bwMode="auto">
          <a:xfrm flipH="1">
            <a:off x="1368425" y="5726113"/>
            <a:ext cx="7164388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1150" name="CasellaDiTesto 16"/>
          <p:cNvSpPr txBox="1">
            <a:spLocks noChangeArrowheads="1"/>
          </p:cNvSpPr>
          <p:nvPr/>
        </p:nvSpPr>
        <p:spPr bwMode="auto">
          <a:xfrm>
            <a:off x="5508625" y="6237288"/>
            <a:ext cx="3024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>
                <a:solidFill>
                  <a:srgbClr val="004080"/>
                </a:solidFill>
                <a:latin typeface="Lucida Sans" pitchFamily="34" charset="0"/>
              </a:rPr>
              <a:t>Fonte: Farmindustria, Istat</a:t>
            </a:r>
            <a:endParaRPr lang="it-IT" sz="100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91151" name="Text Box 36"/>
          <p:cNvSpPr txBox="1">
            <a:spLocks noChangeArrowheads="1"/>
          </p:cNvSpPr>
          <p:nvPr/>
        </p:nvSpPr>
        <p:spPr bwMode="auto">
          <a:xfrm>
            <a:off x="900113" y="4005263"/>
            <a:ext cx="3240087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Dal primo gennaio 2014 a oggi                   </a:t>
            </a:r>
            <a:r>
              <a:rPr lang="it-IT" sz="1200" b="1">
                <a:solidFill>
                  <a:srgbClr val="004080"/>
                </a:solidFill>
                <a:latin typeface="Lucida Sans" pitchFamily="34" charset="0"/>
              </a:rPr>
              <a:t>24 giorni di vita in più                                       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(su un totale di 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2" t="18703" r="76405" b="71454"/>
          <a:stretch>
            <a:fillRect/>
          </a:stretch>
        </p:blipFill>
        <p:spPr bwMode="auto">
          <a:xfrm>
            <a:off x="7799388" y="5397500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703263" y="269875"/>
            <a:ext cx="7812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600">
                <a:solidFill>
                  <a:srgbClr val="004080"/>
                </a:solidFill>
                <a:latin typeface="Lucida Sans" pitchFamily="34" charset="0"/>
              </a:rPr>
              <a:t>L’innovazione generata dall’industria farmaceutica: Ricerca per la Vita</a:t>
            </a:r>
          </a:p>
        </p:txBody>
      </p:sp>
      <p:sp>
        <p:nvSpPr>
          <p:cNvPr id="93188" name="Rectangle 95"/>
          <p:cNvSpPr>
            <a:spLocks noChangeArrowheads="1"/>
          </p:cNvSpPr>
          <p:nvPr/>
        </p:nvSpPr>
        <p:spPr bwMode="auto">
          <a:xfrm>
            <a:off x="4997450" y="6224588"/>
            <a:ext cx="36004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1000">
                <a:solidFill>
                  <a:srgbClr val="004080"/>
                </a:solidFill>
                <a:latin typeface="Lucida Sans" pitchFamily="34" charset="0"/>
              </a:rPr>
              <a:t>Fonte: CERM, Istat, OECD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720725" y="1341438"/>
            <a:ext cx="42830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Tasso di sopravvivenza a 5 anni</a:t>
            </a:r>
          </a:p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e disponibilità di nuovi farmaci antitumorali</a:t>
            </a:r>
          </a:p>
        </p:txBody>
      </p:sp>
      <p:sp>
        <p:nvSpPr>
          <p:cNvPr id="93190" name="Text Box 5"/>
          <p:cNvSpPr txBox="1">
            <a:spLocks noChangeArrowheads="1"/>
          </p:cNvSpPr>
          <p:nvPr/>
        </p:nvSpPr>
        <p:spPr bwMode="auto">
          <a:xfrm>
            <a:off x="3995738" y="5876925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400">
                <a:solidFill>
                  <a:srgbClr val="004080"/>
                </a:solidFill>
                <a:latin typeface="Lucida Sans" pitchFamily="34" charset="0"/>
              </a:rPr>
              <a:t>la Ricerca per la Vita.</a:t>
            </a:r>
          </a:p>
        </p:txBody>
      </p:sp>
      <p:sp>
        <p:nvSpPr>
          <p:cNvPr id="93191" name="Text Box 5"/>
          <p:cNvSpPr txBox="1">
            <a:spLocks noChangeArrowheads="1"/>
          </p:cNvSpPr>
          <p:nvPr/>
        </p:nvSpPr>
        <p:spPr bwMode="auto">
          <a:xfrm>
            <a:off x="1187450" y="5384800"/>
            <a:ext cx="5761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grandi “salti” nelle cure 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e</a:t>
            </a:r>
            <a:r>
              <a:rPr lang="it-IT" sz="1600" b="1">
                <a:solidFill>
                  <a:srgbClr val="FF9900"/>
                </a:solidFill>
                <a:latin typeface="Lucida Sans" pitchFamily="34" charset="0"/>
              </a:rPr>
              <a:t> innovazione incrementale</a:t>
            </a:r>
            <a:r>
              <a:rPr lang="it-IT" sz="1600">
                <a:solidFill>
                  <a:srgbClr val="004080"/>
                </a:solidFill>
                <a:latin typeface="Lucida Sans" pitchFamily="34" charset="0"/>
              </a:rPr>
              <a:t>:</a:t>
            </a:r>
            <a:endParaRPr lang="it-IT" sz="1400">
              <a:solidFill>
                <a:srgbClr val="004080"/>
              </a:solidFill>
              <a:latin typeface="Lucida Sans" pitchFamily="34" charset="0"/>
            </a:endParaRPr>
          </a:p>
        </p:txBody>
      </p:sp>
      <p:cxnSp>
        <p:nvCxnSpPr>
          <p:cNvPr id="34" name="Connettore 1 33"/>
          <p:cNvCxnSpPr/>
          <p:nvPr/>
        </p:nvCxnSpPr>
        <p:spPr bwMode="auto">
          <a:xfrm flipH="1">
            <a:off x="1189038" y="5732463"/>
            <a:ext cx="6696075" cy="0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7552" t="71061" r="34836" b="8110"/>
          <a:stretch>
            <a:fillRect/>
          </a:stretch>
        </p:blipFill>
        <p:spPr bwMode="auto">
          <a:xfrm rot="7998690">
            <a:off x="6929427" y="4259510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2"/>
          <p:cNvPicPr preferRelativeResize="0">
            <a:picLocks noChangeArrowheads="1"/>
          </p:cNvPicPr>
          <p:nvPr/>
        </p:nvPicPr>
        <p:blipFill>
          <a:blip r:embed="rId6"/>
          <a:srcRect l="24727" t="26202" r="28761" b="11781"/>
          <a:stretch>
            <a:fillRect/>
          </a:stretch>
        </p:blipFill>
        <p:spPr bwMode="auto">
          <a:xfrm>
            <a:off x="771525" y="1897063"/>
            <a:ext cx="37433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Text Box 17"/>
          <p:cNvSpPr txBox="1">
            <a:spLocks noChangeArrowheads="1"/>
          </p:cNvSpPr>
          <p:nvPr/>
        </p:nvSpPr>
        <p:spPr bwMode="auto">
          <a:xfrm>
            <a:off x="5265738" y="1343025"/>
            <a:ext cx="34559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b="1">
                <a:solidFill>
                  <a:srgbClr val="004080"/>
                </a:solidFill>
                <a:latin typeface="Lucida Sans" pitchFamily="34" charset="0"/>
              </a:rPr>
              <a:t>Italia: over 65 che si dichiarano                  in buona salute</a:t>
            </a:r>
            <a:r>
              <a:rPr lang="it-IT" sz="1200">
                <a:solidFill>
                  <a:srgbClr val="004080"/>
                </a:solidFill>
                <a:latin typeface="Lucida Sans" pitchFamily="34" charset="0"/>
              </a:rPr>
              <a:t> (milioni di persone)</a:t>
            </a:r>
          </a:p>
        </p:txBody>
      </p:sp>
      <p:grpSp>
        <p:nvGrpSpPr>
          <p:cNvPr id="93196" name="Gruppo 52"/>
          <p:cNvGrpSpPr>
            <a:grpSpLocks/>
          </p:cNvGrpSpPr>
          <p:nvPr/>
        </p:nvGrpSpPr>
        <p:grpSpPr bwMode="auto">
          <a:xfrm>
            <a:off x="4859338" y="2022475"/>
            <a:ext cx="3813175" cy="3154363"/>
            <a:chOff x="4860032" y="2021962"/>
            <a:chExt cx="3812301" cy="3359777"/>
          </a:xfrm>
        </p:grpSpPr>
        <p:sp>
          <p:nvSpPr>
            <p:cNvPr id="93197" name="Text Box 55"/>
            <p:cNvSpPr txBox="1">
              <a:spLocks noChangeArrowheads="1"/>
            </p:cNvSpPr>
            <p:nvPr/>
          </p:nvSpPr>
          <p:spPr bwMode="auto">
            <a:xfrm>
              <a:off x="7736977" y="5086703"/>
              <a:ext cx="576263" cy="295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oggi</a:t>
              </a:r>
            </a:p>
          </p:txBody>
        </p:sp>
        <p:sp>
          <p:nvSpPr>
            <p:cNvPr id="93198" name="Text Box 56"/>
            <p:cNvSpPr txBox="1">
              <a:spLocks noChangeArrowheads="1"/>
            </p:cNvSpPr>
            <p:nvPr/>
          </p:nvSpPr>
          <p:spPr bwMode="auto">
            <a:xfrm>
              <a:off x="6709547" y="5086703"/>
              <a:ext cx="576263" cy="295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2003</a:t>
              </a:r>
            </a:p>
          </p:txBody>
        </p:sp>
        <p:sp>
          <p:nvSpPr>
            <p:cNvPr id="93199" name="Text Box 57"/>
            <p:cNvSpPr txBox="1">
              <a:spLocks noChangeArrowheads="1"/>
            </p:cNvSpPr>
            <p:nvPr/>
          </p:nvSpPr>
          <p:spPr bwMode="auto">
            <a:xfrm>
              <a:off x="5689559" y="5086703"/>
              <a:ext cx="576263" cy="2950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1994</a:t>
              </a:r>
            </a:p>
          </p:txBody>
        </p:sp>
        <p:sp>
          <p:nvSpPr>
            <p:cNvPr id="93200" name="Text Box 68"/>
            <p:cNvSpPr txBox="1">
              <a:spLocks noChangeArrowheads="1"/>
            </p:cNvSpPr>
            <p:nvPr/>
          </p:nvSpPr>
          <p:spPr bwMode="auto">
            <a:xfrm>
              <a:off x="4860032" y="4828462"/>
              <a:ext cx="576262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0,0</a:t>
              </a:r>
            </a:p>
          </p:txBody>
        </p:sp>
        <p:sp>
          <p:nvSpPr>
            <p:cNvPr id="93201" name="Text Box 69"/>
            <p:cNvSpPr txBox="1">
              <a:spLocks noChangeArrowheads="1"/>
            </p:cNvSpPr>
            <p:nvPr/>
          </p:nvSpPr>
          <p:spPr bwMode="auto">
            <a:xfrm>
              <a:off x="4860032" y="3453700"/>
              <a:ext cx="576262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2,0</a:t>
              </a:r>
            </a:p>
          </p:txBody>
        </p:sp>
        <p:sp>
          <p:nvSpPr>
            <p:cNvPr id="93202" name="Text Box 70"/>
            <p:cNvSpPr txBox="1">
              <a:spLocks noChangeArrowheads="1"/>
            </p:cNvSpPr>
            <p:nvPr/>
          </p:nvSpPr>
          <p:spPr bwMode="auto">
            <a:xfrm>
              <a:off x="4860032" y="2078938"/>
              <a:ext cx="576262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4,0</a:t>
              </a:r>
            </a:p>
          </p:txBody>
        </p:sp>
        <p:sp>
          <p:nvSpPr>
            <p:cNvPr id="93203" name="Text Box 71"/>
            <p:cNvSpPr txBox="1">
              <a:spLocks noChangeArrowheads="1"/>
            </p:cNvSpPr>
            <p:nvPr/>
          </p:nvSpPr>
          <p:spPr bwMode="auto">
            <a:xfrm>
              <a:off x="4860032" y="4141081"/>
              <a:ext cx="576262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1,0</a:t>
              </a:r>
            </a:p>
          </p:txBody>
        </p:sp>
        <p:sp>
          <p:nvSpPr>
            <p:cNvPr id="93204" name="Text Box 72"/>
            <p:cNvSpPr txBox="1">
              <a:spLocks noChangeArrowheads="1"/>
            </p:cNvSpPr>
            <p:nvPr/>
          </p:nvSpPr>
          <p:spPr bwMode="auto">
            <a:xfrm>
              <a:off x="4860032" y="2766319"/>
              <a:ext cx="576262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200">
                  <a:solidFill>
                    <a:srgbClr val="004080"/>
                  </a:solidFill>
                  <a:latin typeface="Lucida Sans" pitchFamily="34" charset="0"/>
                </a:rPr>
                <a:t>3,0</a:t>
              </a:r>
            </a:p>
          </p:txBody>
        </p:sp>
        <p:sp>
          <p:nvSpPr>
            <p:cNvPr id="93205" name="Text Box 70"/>
            <p:cNvSpPr txBox="1">
              <a:spLocks noChangeArrowheads="1"/>
            </p:cNvSpPr>
            <p:nvPr/>
          </p:nvSpPr>
          <p:spPr bwMode="auto">
            <a:xfrm>
              <a:off x="7732496" y="2356337"/>
              <a:ext cx="57626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>
                  <a:solidFill>
                    <a:srgbClr val="004080"/>
                  </a:solidFill>
                  <a:latin typeface="Lucida Sans" pitchFamily="34" charset="0"/>
                </a:rPr>
                <a:t>3,4</a:t>
              </a:r>
            </a:p>
          </p:txBody>
        </p:sp>
        <p:sp>
          <p:nvSpPr>
            <p:cNvPr id="93206" name="Text Box 70"/>
            <p:cNvSpPr txBox="1">
              <a:spLocks noChangeArrowheads="1"/>
            </p:cNvSpPr>
            <p:nvPr/>
          </p:nvSpPr>
          <p:spPr bwMode="auto">
            <a:xfrm>
              <a:off x="6706737" y="3030287"/>
              <a:ext cx="57626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>
                  <a:solidFill>
                    <a:srgbClr val="004080"/>
                  </a:solidFill>
                  <a:latin typeface="Lucida Sans" pitchFamily="34" charset="0"/>
                </a:rPr>
                <a:t>2,4</a:t>
              </a:r>
            </a:p>
          </p:txBody>
        </p:sp>
        <p:sp>
          <p:nvSpPr>
            <p:cNvPr id="93207" name="Text Box 70"/>
            <p:cNvSpPr txBox="1">
              <a:spLocks noChangeArrowheads="1"/>
            </p:cNvSpPr>
            <p:nvPr/>
          </p:nvSpPr>
          <p:spPr bwMode="auto">
            <a:xfrm>
              <a:off x="5684373" y="3427831"/>
              <a:ext cx="57626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>
                  <a:solidFill>
                    <a:srgbClr val="004080"/>
                  </a:solidFill>
                  <a:latin typeface="Lucida Sans" pitchFamily="34" charset="0"/>
                </a:rPr>
                <a:t>1,8</a:t>
              </a:r>
            </a:p>
          </p:txBody>
        </p:sp>
        <p:cxnSp>
          <p:nvCxnSpPr>
            <p:cNvPr id="93208" name="Connettore 1 47"/>
            <p:cNvCxnSpPr>
              <a:cxnSpLocks noChangeShapeType="1"/>
            </p:cNvCxnSpPr>
            <p:nvPr/>
          </p:nvCxnSpPr>
          <p:spPr bwMode="auto">
            <a:xfrm flipV="1">
              <a:off x="5972405" y="2091547"/>
              <a:ext cx="0" cy="1296000"/>
            </a:xfrm>
            <a:prstGeom prst="line">
              <a:avLst/>
            </a:prstGeom>
            <a:noFill/>
            <a:ln w="9525" algn="ctr">
              <a:solidFill>
                <a:srgbClr val="00408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209" name="Connettore 1 48"/>
            <p:cNvCxnSpPr>
              <a:cxnSpLocks noChangeShapeType="1"/>
            </p:cNvCxnSpPr>
            <p:nvPr/>
          </p:nvCxnSpPr>
          <p:spPr bwMode="auto">
            <a:xfrm>
              <a:off x="5972405" y="2091547"/>
              <a:ext cx="2016224" cy="0"/>
            </a:xfrm>
            <a:prstGeom prst="line">
              <a:avLst/>
            </a:prstGeom>
            <a:noFill/>
            <a:ln w="9525" algn="ctr">
              <a:solidFill>
                <a:srgbClr val="00408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210" name="Connettore 2 49"/>
            <p:cNvCxnSpPr>
              <a:cxnSpLocks noChangeShapeType="1"/>
            </p:cNvCxnSpPr>
            <p:nvPr/>
          </p:nvCxnSpPr>
          <p:spPr bwMode="auto">
            <a:xfrm>
              <a:off x="7988629" y="2091547"/>
              <a:ext cx="0" cy="288000"/>
            </a:xfrm>
            <a:prstGeom prst="straightConnector1">
              <a:avLst/>
            </a:prstGeom>
            <a:noFill/>
            <a:ln w="9525" algn="ctr">
              <a:solidFill>
                <a:srgbClr val="00408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93211" name="Rettangolo 50"/>
            <p:cNvSpPr>
              <a:spLocks noChangeArrowheads="1"/>
            </p:cNvSpPr>
            <p:nvPr/>
          </p:nvSpPr>
          <p:spPr bwMode="auto">
            <a:xfrm>
              <a:off x="6692485" y="2021962"/>
              <a:ext cx="576064" cy="2880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500" b="1" baseline="30000">
                  <a:solidFill>
                    <a:srgbClr val="004080"/>
                  </a:solidFill>
                  <a:latin typeface="Lucida Sans" pitchFamily="34" charset="0"/>
                </a:rPr>
                <a:t>+90%</a:t>
              </a:r>
            </a:p>
          </p:txBody>
        </p:sp>
        <p:pic>
          <p:nvPicPr>
            <p:cNvPr id="93212" name="Picture 2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24333" y="2082022"/>
              <a:ext cx="3348000" cy="30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XqdAP2km1vVL8MQ0ym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N4km95MUqUXPwz.VH4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rA2x8pKkqqQBFzlC5C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Qv97KH9EaaB1XXDscS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ZCv7MOECye28vkPOs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uHJ2IGAEiTZSLO1oOa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hnNM.gdkKQOJMDyp8h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E3J32fhESO1MsIXYUO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P1RLy9kUqu50EF84.R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TFBBMBu0qM8NVeFUmC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XjlktoO0Cqusauryg9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65VJtyMEOZNFcZ_Kypx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2rQSnxXUCCQw7ORGbI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t7ebxfWUu8AcexppCSL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1.XawVwUqA0Jdrjl2I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dZvCsoOUW_Y6piuYMRf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Yur9ixeEWcexT8kjeJ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YIq3dbHEqFRTzi7i.M.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Pp9DhwjEWs9_hbNEsI1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Q0iwe7D0uHMvNyihUM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V7QjnJg02uuvogt_SD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FYqMP1Mki3ORDE6kh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8.cu707kySgU4kNoLbF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5AoY8RE2DTmm8B.cS_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UpJuJNOkaVo0XxpZDkl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27RB5IdUC28jqm1qo9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NZQIxBBU.dtqZvA2k0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1LOSMjpE67KBcCvAso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MWKDwnk0Oup2lMS0Nj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dpCYVU.USo6fs7d.A6x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ALOoSrh0mF_UIamfTK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e307VY5kymjr_DB5gY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rWvPN11UqxRsSQhq8Y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r64rLqBkCOTKW1SCLnB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Efc9WX20qve7IUP9Bk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2ckNMEnEuA32eMHEsG5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WJSlBGAUeeOjF11w2ZZ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uXodV.EmBR14QhjSd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m6gAmeXU6oP40pGaEU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Od76dmkUuOB1ksIGrA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OoBl22V0KC4PBOSp.T7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BJ41o5Ak.HfZKuhARo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V0A5_QQUCGJLSo4uWY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WTSBpJSUOF6bu5ggKK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SywOJ2NEiO10V5MOoc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19cg8odUebtbAAe6XxO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CujPPSfEOu4vtk9511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wfJqgf70iYfuNzzwwH5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K3kICdEaqDUS.kydQ9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HpE.wTkEWFVfCihsIMz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NvzQL9ECJgVrHmy9D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oYNuq5oES_WJv2uJ56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Py2a7HwUK48uHqM78_1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fYnJ2J20aFsSeppUYRG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7yhDGW0u3A2pOqBjk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AVQU9re0Od.09sCdTW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rFb7fLpkufskWJtslgv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iTUYNab0SpHfdeqQO5b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cPqHiPzkGmuR7Ny0US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rJw7qbKUuF5VKxCGvSG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uXCTZLk2.hdQBhKyr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26GKZROUeY.fyJexF6y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hkmklsPUKwB1Gx7llhu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ymrTWpCke0vb9A6pRXN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GXzAB8BkuQz0DZm2SA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eePdjvhU2HbaHOX92z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fKamYs50OE_BjAydH_W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y_ZMWm6kWVZMIb4Jp8M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lmP9mfAkiame_2RJm7y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1YBhgPYUCCjmC.ZyxVO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V1fbTnSkiojh4YRU6Q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heDEXRfUKvbd99D.Tqj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Km0wBLkaW9p4wNGOqb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7p7j5bN0uwKV9hDljxP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UgJfTSdkeWMf7ubXDJh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4dj9biREWYwTSs7S37x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Vug6dVi0.odhCjjpQ3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65VJtyMEOZNFcZ_Kypx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3pjeppuUG6Oo7pZTYi0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b05zqq1kyUH2xAqtB6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6dZGtp9UmCQWJVEVexN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CcUQmqBUaK_rwnErozH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J_EE_h0EeXUloTyL42V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5c09hY4EKAsW6vG_4bb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ZY0SrkgU2upl1A_q5Jw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myae2WjEuUn1w1_J4o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_zUEE3TE2R7IiZX0j1h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IOhGiHvkCmsfwwq_xZ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SywOJ2NEiO10V5MOoce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04SX4MlEm23tmDk57yeA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10533</TotalTime>
  <Words>1826</Words>
  <Application>Microsoft Office PowerPoint</Application>
  <PresentationFormat>Presentazione su schermo (4:3)</PresentationFormat>
  <Paragraphs>509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Modello struttura</vt:lpstr>
      </vt:variant>
      <vt:variant>
        <vt:i4>6</vt:i4>
      </vt:variant>
      <vt:variant>
        <vt:lpstr>Titoli diapositive</vt:lpstr>
      </vt:variant>
      <vt:variant>
        <vt:i4>21</vt:i4>
      </vt:variant>
    </vt:vector>
  </HeadingPairs>
  <TitlesOfParts>
    <vt:vector size="37" baseType="lpstr">
      <vt:lpstr>Arial</vt:lpstr>
      <vt:lpstr>ＭＳ Ｐゴシック</vt:lpstr>
      <vt:lpstr>Lucida Sans</vt:lpstr>
      <vt:lpstr>MS Gothic</vt:lpstr>
      <vt:lpstr>Apex New Medium</vt:lpstr>
      <vt:lpstr>Times New Roman</vt:lpstr>
      <vt:lpstr>Times</vt:lpstr>
      <vt:lpstr>Apex New Book</vt:lpstr>
      <vt:lpstr>Wingdings</vt:lpstr>
      <vt:lpstr>Arial Unicode MS</vt:lpstr>
      <vt:lpstr>Presentazione vuota</vt:lpstr>
      <vt:lpstr>1_Presentazione vuota</vt:lpstr>
      <vt:lpstr>14_Presentazione vuota</vt:lpstr>
      <vt:lpstr>5_Presentazione vuota</vt:lpstr>
      <vt:lpstr>2_Presentazione vuota</vt:lpstr>
      <vt:lpstr>3_Presentazione 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La farmaceutica nel Lazio:                                 un settore di eccellenza in Italia e in Europa</vt:lpstr>
      <vt:lpstr>Diapositiva 11</vt:lpstr>
      <vt:lpstr>Il valore per il territorio degli investimenti farmaceutici nel Lazio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Utente della copia di valutazione di Office 2004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Health Communication Srl</cp:lastModifiedBy>
  <cp:revision>1510</cp:revision>
  <dcterms:created xsi:type="dcterms:W3CDTF">2011-10-21T10:20:29Z</dcterms:created>
  <dcterms:modified xsi:type="dcterms:W3CDTF">2014-04-04T11:26:37Z</dcterms:modified>
</cp:coreProperties>
</file>