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81" r:id="rId3"/>
    <p:sldId id="258" r:id="rId4"/>
    <p:sldId id="391" r:id="rId5"/>
    <p:sldId id="270" r:id="rId6"/>
    <p:sldId id="404" r:id="rId7"/>
    <p:sldId id="273" r:id="rId8"/>
    <p:sldId id="360" r:id="rId9"/>
    <p:sldId id="382" r:id="rId10"/>
    <p:sldId id="361" r:id="rId11"/>
    <p:sldId id="383" r:id="rId12"/>
    <p:sldId id="384" r:id="rId13"/>
    <p:sldId id="365" r:id="rId14"/>
    <p:sldId id="366" r:id="rId15"/>
    <p:sldId id="367" r:id="rId16"/>
    <p:sldId id="337" r:id="rId17"/>
    <p:sldId id="338" r:id="rId18"/>
    <p:sldId id="405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3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4E8542"/>
    <a:srgbClr val="4F81BD"/>
    <a:srgbClr val="FFCC66"/>
    <a:srgbClr val="FFCC0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1" autoAdjust="0"/>
    <p:restoredTop sz="94786" autoAdjust="0"/>
  </p:normalViewPr>
  <p:slideViewPr>
    <p:cSldViewPr showGuides="1">
      <p:cViewPr varScale="1">
        <p:scale>
          <a:sx n="77" d="100"/>
          <a:sy n="77" d="100"/>
        </p:scale>
        <p:origin x="96" y="816"/>
      </p:cViewPr>
      <p:guideLst>
        <p:guide orient="horz" pos="253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91"/>
    </p:cViewPr>
  </p:sorterViewPr>
  <p:notesViewPr>
    <p:cSldViewPr>
      <p:cViewPr varScale="1">
        <p:scale>
          <a:sx n="82" d="100"/>
          <a:sy n="82" d="100"/>
        </p:scale>
        <p:origin x="-3954" y="-84"/>
      </p:cViewPr>
      <p:guideLst>
        <p:guide orient="horz" pos="3127"/>
        <p:guide pos="2141"/>
      </p:guideLst>
    </p:cSldViewPr>
  </p:notesViewPr>
  <p:gridSpacing cx="60128" cy="6012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W:\lavoriamo\Situazione_donazioni_ppt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4.xlsx"/><Relationship Id="rId1" Type="http://schemas.openxmlformats.org/officeDocument/2006/relationships/themeOverride" Target="../theme/themeOverride10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1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cnt-storage-01\sit\lavoriamo\Situazione_donazioni_pp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oglio_di_lavoro_di_Microsoft_Excel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W:\lavoriamo\Situazione_donazioni_ppt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Donatori Cadavere Utilizzati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'Trend dx'!$A$2:$A$26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'Trend dx'!$I$2:$I$26</c:f>
              <c:numCache>
                <c:formatCode>General</c:formatCode>
                <c:ptCount val="25"/>
                <c:pt idx="0">
                  <c:v>329</c:v>
                </c:pt>
                <c:pt idx="1">
                  <c:v>360</c:v>
                </c:pt>
                <c:pt idx="2">
                  <c:v>445</c:v>
                </c:pt>
                <c:pt idx="3">
                  <c:v>576</c:v>
                </c:pt>
                <c:pt idx="4">
                  <c:v>629</c:v>
                </c:pt>
                <c:pt idx="5">
                  <c:v>667</c:v>
                </c:pt>
                <c:pt idx="6">
                  <c:v>707</c:v>
                </c:pt>
                <c:pt idx="7">
                  <c:v>788</c:v>
                </c:pt>
                <c:pt idx="8">
                  <c:v>821</c:v>
                </c:pt>
                <c:pt idx="9">
                  <c:v>911</c:v>
                </c:pt>
                <c:pt idx="10">
                  <c:v>945</c:v>
                </c:pt>
                <c:pt idx="11">
                  <c:v>947</c:v>
                </c:pt>
                <c:pt idx="12">
                  <c:v>1120</c:v>
                </c:pt>
                <c:pt idx="13">
                  <c:v>1118</c:v>
                </c:pt>
                <c:pt idx="14">
                  <c:v>1141</c:v>
                </c:pt>
                <c:pt idx="15">
                  <c:v>1098</c:v>
                </c:pt>
                <c:pt idx="16">
                  <c:v>1094</c:v>
                </c:pt>
                <c:pt idx="17">
                  <c:v>1168</c:v>
                </c:pt>
                <c:pt idx="18">
                  <c:v>1095</c:v>
                </c:pt>
                <c:pt idx="19">
                  <c:v>1113</c:v>
                </c:pt>
                <c:pt idx="20" formatCode="0">
                  <c:v>1123</c:v>
                </c:pt>
                <c:pt idx="21" formatCode="0">
                  <c:v>1102</c:v>
                </c:pt>
                <c:pt idx="22" formatCode="0">
                  <c:v>1174</c:v>
                </c:pt>
                <c:pt idx="23">
                  <c:v>1165</c:v>
                </c:pt>
                <c:pt idx="24">
                  <c:v>1303</c:v>
                </c:pt>
              </c:numCache>
            </c:numRef>
          </c:val>
        </c:ser>
        <c:ser>
          <c:idx val="0"/>
          <c:order val="1"/>
          <c:tx>
            <c:strRef>
              <c:f>TX!$E$1</c:f>
              <c:strCache>
                <c:ptCount val="1"/>
                <c:pt idx="0">
                  <c:v>Rene Vivente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'Trend dx'!$A$2:$A$26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TX!$E$2:$E$26</c:f>
              <c:numCache>
                <c:formatCode>General</c:formatCode>
                <c:ptCount val="25"/>
                <c:pt idx="9">
                  <c:v>134</c:v>
                </c:pt>
                <c:pt idx="10">
                  <c:v>126</c:v>
                </c:pt>
                <c:pt idx="11">
                  <c:v>142</c:v>
                </c:pt>
                <c:pt idx="12">
                  <c:v>145</c:v>
                </c:pt>
                <c:pt idx="13">
                  <c:v>116</c:v>
                </c:pt>
                <c:pt idx="14">
                  <c:v>108</c:v>
                </c:pt>
                <c:pt idx="15">
                  <c:v>112</c:v>
                </c:pt>
                <c:pt idx="16">
                  <c:v>137</c:v>
                </c:pt>
                <c:pt idx="17">
                  <c:v>152</c:v>
                </c:pt>
                <c:pt idx="18">
                  <c:v>191</c:v>
                </c:pt>
                <c:pt idx="19">
                  <c:v>214</c:v>
                </c:pt>
                <c:pt idx="20">
                  <c:v>192</c:v>
                </c:pt>
                <c:pt idx="21">
                  <c:v>227</c:v>
                </c:pt>
                <c:pt idx="22">
                  <c:v>251</c:v>
                </c:pt>
                <c:pt idx="23">
                  <c:v>302</c:v>
                </c:pt>
                <c:pt idx="24">
                  <c:v>273</c:v>
                </c:pt>
              </c:numCache>
            </c:numRef>
          </c:val>
        </c:ser>
        <c:ser>
          <c:idx val="2"/>
          <c:order val="2"/>
          <c:tx>
            <c:strRef>
              <c:f>TX!$G$1</c:f>
              <c:strCache>
                <c:ptCount val="1"/>
                <c:pt idx="0">
                  <c:v>Fegato Vivente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'Trend dx'!$A$2:$A$26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TX!$G$2:$G$26</c:f>
              <c:numCache>
                <c:formatCode>General</c:formatCode>
                <c:ptCount val="25"/>
                <c:pt idx="9">
                  <c:v>32</c:v>
                </c:pt>
                <c:pt idx="10">
                  <c:v>34</c:v>
                </c:pt>
                <c:pt idx="11">
                  <c:v>31</c:v>
                </c:pt>
                <c:pt idx="12">
                  <c:v>20</c:v>
                </c:pt>
                <c:pt idx="13">
                  <c:v>28</c:v>
                </c:pt>
                <c:pt idx="14">
                  <c:v>33</c:v>
                </c:pt>
                <c:pt idx="15">
                  <c:v>28</c:v>
                </c:pt>
                <c:pt idx="16">
                  <c:v>19</c:v>
                </c:pt>
                <c:pt idx="17">
                  <c:v>14</c:v>
                </c:pt>
                <c:pt idx="18">
                  <c:v>13</c:v>
                </c:pt>
                <c:pt idx="19">
                  <c:v>15</c:v>
                </c:pt>
                <c:pt idx="20">
                  <c:v>15</c:v>
                </c:pt>
                <c:pt idx="21">
                  <c:v>21</c:v>
                </c:pt>
                <c:pt idx="22">
                  <c:v>18</c:v>
                </c:pt>
                <c:pt idx="23">
                  <c:v>23</c:v>
                </c:pt>
                <c:pt idx="2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973605312"/>
        <c:axId val="973586272"/>
      </c:barChart>
      <c:catAx>
        <c:axId val="9736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3586272"/>
        <c:crosses val="autoZero"/>
        <c:auto val="1"/>
        <c:lblAlgn val="ctr"/>
        <c:lblOffset val="100"/>
        <c:noMultiLvlLbl val="0"/>
      </c:catAx>
      <c:valAx>
        <c:axId val="973586272"/>
        <c:scaling>
          <c:orientation val="minMax"/>
        </c:scaling>
        <c:delete val="1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973605312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sz="1050"/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050"/>
            </a:pPr>
            <a:endParaRPr lang="it-IT"/>
          </a:p>
        </c:txPr>
      </c:legendEntry>
      <c:legendEntry>
        <c:idx val="2"/>
        <c:txPr>
          <a:bodyPr/>
          <a:lstStyle/>
          <a:p>
            <a:pPr>
              <a:defRPr sz="1050"/>
            </a:pPr>
            <a:endParaRPr lang="it-IT"/>
          </a:p>
        </c:txPr>
      </c:legendEntry>
      <c:layout>
        <c:manualLayout>
          <c:xMode val="edge"/>
          <c:yMode val="edge"/>
          <c:x val="1.8955303611182084E-2"/>
          <c:y val="5.7424825274771552E-2"/>
          <c:w val="0.2831726886493286"/>
          <c:h val="0.19449635279385624"/>
        </c:manualLayout>
      </c:layout>
      <c:overlay val="1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TX!$K$1</c:f>
              <c:strCache>
                <c:ptCount val="1"/>
                <c:pt idx="0">
                  <c:v>polmone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TX!$K$2:$K$26</c:f>
              <c:numCache>
                <c:formatCode>General</c:formatCode>
                <c:ptCount val="25"/>
                <c:pt idx="0">
                  <c:v>17</c:v>
                </c:pt>
                <c:pt idx="1">
                  <c:v>29</c:v>
                </c:pt>
                <c:pt idx="2">
                  <c:v>33</c:v>
                </c:pt>
                <c:pt idx="3">
                  <c:v>32</c:v>
                </c:pt>
                <c:pt idx="4">
                  <c:v>58</c:v>
                </c:pt>
                <c:pt idx="5">
                  <c:v>83</c:v>
                </c:pt>
                <c:pt idx="6">
                  <c:v>67</c:v>
                </c:pt>
                <c:pt idx="7">
                  <c:v>101</c:v>
                </c:pt>
                <c:pt idx="8">
                  <c:v>60</c:v>
                </c:pt>
                <c:pt idx="9">
                  <c:v>61</c:v>
                </c:pt>
                <c:pt idx="10">
                  <c:v>59</c:v>
                </c:pt>
                <c:pt idx="11">
                  <c:v>65</c:v>
                </c:pt>
                <c:pt idx="12">
                  <c:v>85</c:v>
                </c:pt>
                <c:pt idx="13">
                  <c:v>97</c:v>
                </c:pt>
                <c:pt idx="14">
                  <c:v>93</c:v>
                </c:pt>
                <c:pt idx="15">
                  <c:v>112</c:v>
                </c:pt>
                <c:pt idx="16">
                  <c:v>94</c:v>
                </c:pt>
                <c:pt idx="17">
                  <c:v>112</c:v>
                </c:pt>
                <c:pt idx="18">
                  <c:v>107</c:v>
                </c:pt>
                <c:pt idx="19">
                  <c:v>120</c:v>
                </c:pt>
                <c:pt idx="20">
                  <c:v>114</c:v>
                </c:pt>
                <c:pt idx="21">
                  <c:v>141</c:v>
                </c:pt>
                <c:pt idx="22">
                  <c:v>126</c:v>
                </c:pt>
                <c:pt idx="23">
                  <c:v>112</c:v>
                </c:pt>
                <c:pt idx="24">
                  <c:v>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390799648"/>
        <c:axId val="1390794208"/>
      </c:barChart>
      <c:catAx>
        <c:axId val="139079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0794208"/>
        <c:crosses val="autoZero"/>
        <c:auto val="1"/>
        <c:lblAlgn val="ctr"/>
        <c:lblOffset val="100"/>
        <c:noMultiLvlLbl val="0"/>
      </c:catAx>
      <c:valAx>
        <c:axId val="1390794208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3907996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TX!$L$1</c:f>
              <c:strCache>
                <c:ptCount val="1"/>
                <c:pt idx="0">
                  <c:v>Rene-Pancreas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TX!$L$2:$L$26</c:f>
              <c:numCache>
                <c:formatCode>General</c:formatCode>
                <c:ptCount val="25"/>
                <c:pt idx="0">
                  <c:v>19</c:v>
                </c:pt>
                <c:pt idx="1">
                  <c:v>13</c:v>
                </c:pt>
                <c:pt idx="2">
                  <c:v>22</c:v>
                </c:pt>
                <c:pt idx="3">
                  <c:v>19</c:v>
                </c:pt>
                <c:pt idx="4">
                  <c:v>26</c:v>
                </c:pt>
                <c:pt idx="5">
                  <c:v>25</c:v>
                </c:pt>
                <c:pt idx="6">
                  <c:v>44</c:v>
                </c:pt>
                <c:pt idx="7">
                  <c:v>35</c:v>
                </c:pt>
                <c:pt idx="8">
                  <c:v>42</c:v>
                </c:pt>
                <c:pt idx="9">
                  <c:v>61</c:v>
                </c:pt>
                <c:pt idx="10">
                  <c:v>50</c:v>
                </c:pt>
                <c:pt idx="11">
                  <c:v>53</c:v>
                </c:pt>
                <c:pt idx="12">
                  <c:v>55</c:v>
                </c:pt>
                <c:pt idx="13">
                  <c:v>53</c:v>
                </c:pt>
                <c:pt idx="14">
                  <c:v>63</c:v>
                </c:pt>
                <c:pt idx="15">
                  <c:v>58</c:v>
                </c:pt>
                <c:pt idx="16">
                  <c:v>47</c:v>
                </c:pt>
                <c:pt idx="17">
                  <c:v>58</c:v>
                </c:pt>
                <c:pt idx="18">
                  <c:v>27</c:v>
                </c:pt>
                <c:pt idx="19">
                  <c:v>41</c:v>
                </c:pt>
                <c:pt idx="20">
                  <c:v>53</c:v>
                </c:pt>
                <c:pt idx="21">
                  <c:v>43</c:v>
                </c:pt>
                <c:pt idx="22">
                  <c:v>29</c:v>
                </c:pt>
                <c:pt idx="23">
                  <c:v>31</c:v>
                </c:pt>
                <c:pt idx="24">
                  <c:v>53</c:v>
                </c:pt>
              </c:numCache>
            </c:numRef>
          </c:val>
        </c:ser>
        <c:ser>
          <c:idx val="0"/>
          <c:order val="1"/>
          <c:tx>
            <c:strRef>
              <c:f>TX!$M$1</c:f>
              <c:strCache>
                <c:ptCount val="1"/>
                <c:pt idx="0">
                  <c:v>Pancreas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TX!$M$2:$M$26</c:f>
              <c:numCache>
                <c:formatCode>General</c:formatCode>
                <c:ptCount val="25"/>
                <c:pt idx="0">
                  <c:v>19</c:v>
                </c:pt>
                <c:pt idx="1">
                  <c:v>13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7</c:v>
                </c:pt>
                <c:pt idx="8">
                  <c:v>1</c:v>
                </c:pt>
                <c:pt idx="9">
                  <c:v>15</c:v>
                </c:pt>
                <c:pt idx="10">
                  <c:v>24</c:v>
                </c:pt>
                <c:pt idx="11">
                  <c:v>23</c:v>
                </c:pt>
                <c:pt idx="12">
                  <c:v>39</c:v>
                </c:pt>
                <c:pt idx="13">
                  <c:v>31</c:v>
                </c:pt>
                <c:pt idx="14">
                  <c:v>24</c:v>
                </c:pt>
                <c:pt idx="15">
                  <c:v>19</c:v>
                </c:pt>
                <c:pt idx="16">
                  <c:v>12</c:v>
                </c:pt>
                <c:pt idx="17">
                  <c:v>12</c:v>
                </c:pt>
                <c:pt idx="18">
                  <c:v>16</c:v>
                </c:pt>
                <c:pt idx="19">
                  <c:v>14</c:v>
                </c:pt>
                <c:pt idx="20">
                  <c:v>11</c:v>
                </c:pt>
                <c:pt idx="21">
                  <c:v>12</c:v>
                </c:pt>
                <c:pt idx="22">
                  <c:v>14</c:v>
                </c:pt>
                <c:pt idx="23">
                  <c:v>16</c:v>
                </c:pt>
                <c:pt idx="24">
                  <c:v>15</c:v>
                </c:pt>
              </c:numCache>
            </c:numRef>
          </c:val>
        </c:ser>
        <c:ser>
          <c:idx val="3"/>
          <c:order val="2"/>
          <c:tx>
            <c:strRef>
              <c:f>TX!$N$1</c:f>
              <c:strCache>
                <c:ptCount val="1"/>
                <c:pt idx="0">
                  <c:v>altri comb.</c:v>
                </c:pt>
              </c:strCache>
            </c:strRef>
          </c:tx>
          <c:invertIfNegative val="0"/>
          <c:dLbls>
            <c:dLbl>
              <c:idx val="20"/>
              <c:layout>
                <c:manualLayout>
                  <c:x val="1.8621971198702152E-3"/>
                  <c:y val="3.499562554680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TX!$N$2:$N$26</c:f>
              <c:numCache>
                <c:formatCode>General</c:formatCode>
                <c:ptCount val="25"/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0</c:v>
                </c:pt>
                <c:pt idx="23">
                  <c:v>3</c:v>
                </c:pt>
                <c:pt idx="2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90798016"/>
        <c:axId val="1390800192"/>
      </c:barChart>
      <c:catAx>
        <c:axId val="139079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0800192"/>
        <c:crosses val="autoZero"/>
        <c:auto val="1"/>
        <c:lblAlgn val="ctr"/>
        <c:lblOffset val="100"/>
        <c:noMultiLvlLbl val="0"/>
      </c:catAx>
      <c:valAx>
        <c:axId val="13908001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39079801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3519548157663871E-2"/>
          <c:y val="4.476656953314101E-2"/>
          <c:w val="0.14390971364540683"/>
          <c:h val="0.25312914625829253"/>
        </c:manualLayout>
      </c:layout>
      <c:overlay val="1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'Liste Attesa'!$D$5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006600"/>
              </a:solidFill>
            </c:spPr>
          </c:dPt>
          <c:dLbls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1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'Liste Attesa'!$A$6:$A$11</c:f>
              <c:strCache>
                <c:ptCount val="6"/>
                <c:pt idx="0">
                  <c:v>CUORE</c:v>
                </c:pt>
                <c:pt idx="1">
                  <c:v> FEGATO</c:v>
                </c:pt>
                <c:pt idx="2">
                  <c:v> PANCREAS </c:v>
                </c:pt>
                <c:pt idx="3">
                  <c:v>POLMONE</c:v>
                </c:pt>
                <c:pt idx="4">
                  <c:v> RENE</c:v>
                </c:pt>
                <c:pt idx="5">
                  <c:v> INTESTINO</c:v>
                </c:pt>
              </c:strCache>
            </c:strRef>
          </c:cat>
          <c:val>
            <c:numRef>
              <c:f>'Liste Attesa'!$D$6:$D$11</c:f>
              <c:numCache>
                <c:formatCode>0.0%</c:formatCode>
                <c:ptCount val="6"/>
                <c:pt idx="0">
                  <c:v>8.4179170344218887E-2</c:v>
                </c:pt>
                <c:pt idx="1">
                  <c:v>0.11484995586937334</c:v>
                </c:pt>
                <c:pt idx="2">
                  <c:v>2.6699029126213591E-2</c:v>
                </c:pt>
                <c:pt idx="3">
                  <c:v>3.81729920564872E-2</c:v>
                </c:pt>
                <c:pt idx="4">
                  <c:v>0.72793468667255079</c:v>
                </c:pt>
                <c:pt idx="5">
                  <c:v>1.4342453662842013E-3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/>
      <c:overlay val="0"/>
    </c:legend>
    <c:plotVisOnly val="1"/>
    <c:dispBlanksAs val="zero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Variazioni percentuali </a:t>
            </a:r>
            <a:r>
              <a:rPr lang="it-IT" b="1" dirty="0" smtClean="0"/>
              <a:t>Lista di Attesa (Lista) e Trapianto (TX)</a:t>
            </a:r>
            <a:endParaRPr lang="it-IT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'trend liste'!$B$52</c:f>
              <c:strCache>
                <c:ptCount val="1"/>
                <c:pt idx="0">
                  <c:v>LISTA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'trend liste'!$A$53:$A$56</c:f>
              <c:strCache>
                <c:ptCount val="4"/>
                <c:pt idx="0">
                  <c:v>Rene</c:v>
                </c:pt>
                <c:pt idx="1">
                  <c:v>Fegato</c:v>
                </c:pt>
                <c:pt idx="2">
                  <c:v>Cuore</c:v>
                </c:pt>
                <c:pt idx="3">
                  <c:v>Polmone</c:v>
                </c:pt>
              </c:strCache>
            </c:strRef>
          </c:cat>
          <c:val>
            <c:numRef>
              <c:f>'trend liste'!$B$53:$B$56</c:f>
              <c:numCache>
                <c:formatCode>0.0</c:formatCode>
                <c:ptCount val="4"/>
                <c:pt idx="0">
                  <c:v>-4.6118259360994651</c:v>
                </c:pt>
                <c:pt idx="1">
                  <c:v>2.359882005899705</c:v>
                </c:pt>
                <c:pt idx="2">
                  <c:v>8.6894586894586894</c:v>
                </c:pt>
                <c:pt idx="3">
                  <c:v>-7.7333333333333334</c:v>
                </c:pt>
              </c:numCache>
            </c:numRef>
          </c:val>
        </c:ser>
        <c:ser>
          <c:idx val="1"/>
          <c:order val="1"/>
          <c:tx>
            <c:strRef>
              <c:f>'trend liste'!$C$52</c:f>
              <c:strCache>
                <c:ptCount val="1"/>
                <c:pt idx="0">
                  <c:v>TX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'trend liste'!$A$53:$A$56</c:f>
              <c:strCache>
                <c:ptCount val="4"/>
                <c:pt idx="0">
                  <c:v>Rene</c:v>
                </c:pt>
                <c:pt idx="1">
                  <c:v>Fegato</c:v>
                </c:pt>
                <c:pt idx="2">
                  <c:v>Cuore</c:v>
                </c:pt>
                <c:pt idx="3">
                  <c:v>Polmone</c:v>
                </c:pt>
              </c:strCache>
            </c:strRef>
          </c:cat>
          <c:val>
            <c:numRef>
              <c:f>'trend liste'!$C$53:$C$56</c:f>
              <c:numCache>
                <c:formatCode>0.0</c:formatCode>
                <c:ptCount val="4"/>
                <c:pt idx="0">
                  <c:v>14.746835443037975</c:v>
                </c:pt>
                <c:pt idx="1">
                  <c:v>13.445378151260504</c:v>
                </c:pt>
                <c:pt idx="2">
                  <c:v>8.536585365853659</c:v>
                </c:pt>
                <c:pt idx="3">
                  <c:v>37.5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0468784"/>
        <c:axId val="1550474224"/>
      </c:barChart>
      <c:catAx>
        <c:axId val="155046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50474224"/>
        <c:crosses val="autoZero"/>
        <c:auto val="1"/>
        <c:lblAlgn val="ctr"/>
        <c:lblOffset val="100"/>
        <c:noMultiLvlLbl val="0"/>
      </c:catAx>
      <c:valAx>
        <c:axId val="155047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5046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7174103237096E-2"/>
          <c:y val="5.1400554097404488E-2"/>
          <c:w val="0.75691404199475065"/>
          <c:h val="0.79523549139690874"/>
        </c:manualLayout>
      </c:layout>
      <c:lineChart>
        <c:grouping val="stacked"/>
        <c:varyColors val="0"/>
        <c:ser>
          <c:idx val="0"/>
          <c:order val="0"/>
          <c:tx>
            <c:strRef>
              <c:f>Foglio3!$B$9</c:f>
              <c:strCache>
                <c:ptCount val="1"/>
                <c:pt idx="0">
                  <c:v>Dimessi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Foglio3!$A$10:$A$26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Foglio3!$B$10:$B$26</c:f>
              <c:numCache>
                <c:formatCode>General</c:formatCode>
                <c:ptCount val="17"/>
                <c:pt idx="0">
                  <c:v>7</c:v>
                </c:pt>
                <c:pt idx="1">
                  <c:v>22</c:v>
                </c:pt>
                <c:pt idx="2">
                  <c:v>22</c:v>
                </c:pt>
                <c:pt idx="3">
                  <c:v>30</c:v>
                </c:pt>
                <c:pt idx="4">
                  <c:v>33</c:v>
                </c:pt>
                <c:pt idx="5">
                  <c:v>48</c:v>
                </c:pt>
                <c:pt idx="6">
                  <c:v>53</c:v>
                </c:pt>
                <c:pt idx="7">
                  <c:v>58</c:v>
                </c:pt>
                <c:pt idx="8">
                  <c:v>62</c:v>
                </c:pt>
                <c:pt idx="9">
                  <c:v>63</c:v>
                </c:pt>
                <c:pt idx="10">
                  <c:v>64</c:v>
                </c:pt>
                <c:pt idx="11">
                  <c:v>70</c:v>
                </c:pt>
                <c:pt idx="12">
                  <c:v>76</c:v>
                </c:pt>
                <c:pt idx="13">
                  <c:v>84</c:v>
                </c:pt>
                <c:pt idx="14">
                  <c:v>95</c:v>
                </c:pt>
                <c:pt idx="15">
                  <c:v>107</c:v>
                </c:pt>
                <c:pt idx="16">
                  <c:v>118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Foglio3!$C$9</c:f>
              <c:strCache>
                <c:ptCount val="1"/>
                <c:pt idx="0">
                  <c:v>Iscritti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Foglio3!$A$10:$A$26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Foglio3!$C$10:$C$26</c:f>
              <c:numCache>
                <c:formatCode>General</c:formatCode>
                <c:ptCount val="17"/>
                <c:pt idx="0">
                  <c:v>280</c:v>
                </c:pt>
                <c:pt idx="1">
                  <c:v>294</c:v>
                </c:pt>
                <c:pt idx="2">
                  <c:v>309</c:v>
                </c:pt>
                <c:pt idx="3">
                  <c:v>320</c:v>
                </c:pt>
                <c:pt idx="4">
                  <c:v>331</c:v>
                </c:pt>
                <c:pt idx="5">
                  <c:v>342</c:v>
                </c:pt>
                <c:pt idx="6">
                  <c:v>353</c:v>
                </c:pt>
                <c:pt idx="7">
                  <c:v>363</c:v>
                </c:pt>
                <c:pt idx="8">
                  <c:v>373</c:v>
                </c:pt>
                <c:pt idx="9">
                  <c:v>381</c:v>
                </c:pt>
                <c:pt idx="10">
                  <c:v>391</c:v>
                </c:pt>
                <c:pt idx="11">
                  <c:v>402</c:v>
                </c:pt>
                <c:pt idx="12">
                  <c:v>414</c:v>
                </c:pt>
                <c:pt idx="13">
                  <c:v>427</c:v>
                </c:pt>
                <c:pt idx="14">
                  <c:v>446</c:v>
                </c:pt>
                <c:pt idx="15">
                  <c:v>469</c:v>
                </c:pt>
                <c:pt idx="16">
                  <c:v>498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2519296"/>
        <c:axId val="1532539424"/>
      </c:lineChart>
      <c:catAx>
        <c:axId val="153251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32539424"/>
        <c:crosses val="autoZero"/>
        <c:auto val="1"/>
        <c:lblAlgn val="ctr"/>
        <c:lblOffset val="100"/>
        <c:noMultiLvlLbl val="0"/>
      </c:catAx>
      <c:valAx>
        <c:axId val="1532539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2519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6293958359284432E-2"/>
          <c:y val="4.5735645633395598E-2"/>
          <c:w val="0.84546231675717287"/>
          <c:h val="0.8973120674725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'[Grafico in Microsoft PowerPoint]Foglio1'!$A$2</c:f>
              <c:strCache>
                <c:ptCount val="1"/>
                <c:pt idx="0">
                  <c:v>MUD</c:v>
                </c:pt>
              </c:strCache>
            </c:strRef>
          </c:tx>
          <c:invertIfNegative val="0"/>
          <c:cat>
            <c:numRef>
              <c:f>'[Grafico in Microsoft PowerPoint]Foglio1'!$B$1:$J$1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'[Grafico in Microsoft PowerPoint]Foglio1'!$B$2:$J$2</c:f>
              <c:numCache>
                <c:formatCode>General</c:formatCode>
                <c:ptCount val="9"/>
                <c:pt idx="0">
                  <c:v>522</c:v>
                </c:pt>
                <c:pt idx="1">
                  <c:v>542</c:v>
                </c:pt>
                <c:pt idx="2">
                  <c:v>624</c:v>
                </c:pt>
                <c:pt idx="3">
                  <c:v>670</c:v>
                </c:pt>
                <c:pt idx="4">
                  <c:v>684</c:v>
                </c:pt>
                <c:pt idx="5">
                  <c:v>693</c:v>
                </c:pt>
                <c:pt idx="6">
                  <c:v>693</c:v>
                </c:pt>
                <c:pt idx="7">
                  <c:v>704</c:v>
                </c:pt>
                <c:pt idx="8">
                  <c:v>742</c:v>
                </c:pt>
              </c:numCache>
            </c:numRef>
          </c:val>
        </c:ser>
        <c:ser>
          <c:idx val="1"/>
          <c:order val="1"/>
          <c:tx>
            <c:strRef>
              <c:f>'[Grafico in Microsoft PowerPoint]Foglio1'!$A$3</c:f>
              <c:strCache>
                <c:ptCount val="1"/>
                <c:pt idx="0">
                  <c:v>SCO</c:v>
                </c:pt>
              </c:strCache>
            </c:strRef>
          </c:tx>
          <c:invertIfNegative val="0"/>
          <c:cat>
            <c:numRef>
              <c:f>'[Grafico in Microsoft PowerPoint]Foglio1'!$B$1:$J$1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'[Grafico in Microsoft PowerPoint]Foglio1'!$B$3:$J$3</c:f>
              <c:numCache>
                <c:formatCode>General</c:formatCode>
                <c:ptCount val="9"/>
                <c:pt idx="0">
                  <c:v>126</c:v>
                </c:pt>
                <c:pt idx="1">
                  <c:v>114</c:v>
                </c:pt>
                <c:pt idx="2">
                  <c:v>118</c:v>
                </c:pt>
                <c:pt idx="3">
                  <c:v>87</c:v>
                </c:pt>
                <c:pt idx="4">
                  <c:v>93</c:v>
                </c:pt>
                <c:pt idx="5">
                  <c:v>56</c:v>
                </c:pt>
                <c:pt idx="6">
                  <c:v>40</c:v>
                </c:pt>
                <c:pt idx="7">
                  <c:v>25</c:v>
                </c:pt>
                <c:pt idx="8">
                  <c:v>28</c:v>
                </c:pt>
              </c:numCache>
            </c:numRef>
          </c:val>
        </c:ser>
        <c:ser>
          <c:idx val="2"/>
          <c:order val="2"/>
          <c:tx>
            <c:strRef>
              <c:f>'[Grafico in Microsoft PowerPoint]Foglio1'!$A$4</c:f>
              <c:strCache>
                <c:ptCount val="1"/>
                <c:pt idx="0">
                  <c:v>APLO</c:v>
                </c:pt>
              </c:strCache>
            </c:strRef>
          </c:tx>
          <c:invertIfNegative val="0"/>
          <c:cat>
            <c:numRef>
              <c:f>'[Grafico in Microsoft PowerPoint]Foglio1'!$B$1:$J$1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'[Grafico in Microsoft PowerPoint]Foglio1'!$B$4:$J$4</c:f>
              <c:numCache>
                <c:formatCode>General</c:formatCode>
                <c:ptCount val="9"/>
                <c:pt idx="3">
                  <c:v>127</c:v>
                </c:pt>
                <c:pt idx="4">
                  <c:v>183</c:v>
                </c:pt>
                <c:pt idx="5">
                  <c:v>186</c:v>
                </c:pt>
                <c:pt idx="6">
                  <c:v>253</c:v>
                </c:pt>
                <c:pt idx="7">
                  <c:v>338</c:v>
                </c:pt>
                <c:pt idx="8">
                  <c:v>360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2533984"/>
        <c:axId val="1532521472"/>
      </c:barChart>
      <c:catAx>
        <c:axId val="153253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32521472"/>
        <c:crosses val="autoZero"/>
        <c:auto val="1"/>
        <c:lblAlgn val="ctr"/>
        <c:lblOffset val="100"/>
        <c:noMultiLvlLbl val="0"/>
      </c:catAx>
      <c:valAx>
        <c:axId val="1532521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2533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circle"/>
            <c:size val="8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Foglio1!$C$17:$G$17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2016*</c:v>
                </c:pt>
              </c:strCache>
            </c:strRef>
          </c:cat>
          <c:val>
            <c:numRef>
              <c:f>Foglio1!$C$19:$G$19</c:f>
              <c:numCache>
                <c:formatCode>General</c:formatCode>
                <c:ptCount val="5"/>
                <c:pt idx="0">
                  <c:v>3</c:v>
                </c:pt>
                <c:pt idx="1">
                  <c:v>11</c:v>
                </c:pt>
                <c:pt idx="2">
                  <c:v>34</c:v>
                </c:pt>
                <c:pt idx="3">
                  <c:v>488</c:v>
                </c:pt>
                <c:pt idx="4" formatCode="0">
                  <c:v>1342.8531468531469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0798560"/>
        <c:axId val="1390808352"/>
      </c:lineChart>
      <c:catAx>
        <c:axId val="139079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390808352"/>
        <c:crosses val="autoZero"/>
        <c:auto val="1"/>
        <c:lblAlgn val="ctr"/>
        <c:lblOffset val="100"/>
        <c:noMultiLvlLbl val="0"/>
      </c:catAx>
      <c:valAx>
        <c:axId val="1390808352"/>
        <c:scaling>
          <c:orientation val="minMax"/>
        </c:scaling>
        <c:delete val="1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1390798560"/>
        <c:crosses val="autoZero"/>
        <c:crossBetween val="between"/>
        <c:majorUnit val="20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Donatori Cadavere Utilizzati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'Trend dx'!$A$2:$A$26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'Trend dx'!$I$2:$I$26</c:f>
              <c:numCache>
                <c:formatCode>General</c:formatCode>
                <c:ptCount val="25"/>
                <c:pt idx="0">
                  <c:v>329</c:v>
                </c:pt>
                <c:pt idx="1">
                  <c:v>360</c:v>
                </c:pt>
                <c:pt idx="2">
                  <c:v>445</c:v>
                </c:pt>
                <c:pt idx="3">
                  <c:v>576</c:v>
                </c:pt>
                <c:pt idx="4">
                  <c:v>629</c:v>
                </c:pt>
                <c:pt idx="5">
                  <c:v>667</c:v>
                </c:pt>
                <c:pt idx="6">
                  <c:v>707</c:v>
                </c:pt>
                <c:pt idx="7">
                  <c:v>788</c:v>
                </c:pt>
                <c:pt idx="8">
                  <c:v>821</c:v>
                </c:pt>
                <c:pt idx="9">
                  <c:v>911</c:v>
                </c:pt>
                <c:pt idx="10">
                  <c:v>945</c:v>
                </c:pt>
                <c:pt idx="11">
                  <c:v>947</c:v>
                </c:pt>
                <c:pt idx="12">
                  <c:v>1120</c:v>
                </c:pt>
                <c:pt idx="13">
                  <c:v>1118</c:v>
                </c:pt>
                <c:pt idx="14">
                  <c:v>1141</c:v>
                </c:pt>
                <c:pt idx="15">
                  <c:v>1098</c:v>
                </c:pt>
                <c:pt idx="16">
                  <c:v>1094</c:v>
                </c:pt>
                <c:pt idx="17">
                  <c:v>1168</c:v>
                </c:pt>
                <c:pt idx="18">
                  <c:v>1095</c:v>
                </c:pt>
                <c:pt idx="19">
                  <c:v>1113</c:v>
                </c:pt>
                <c:pt idx="20" formatCode="0">
                  <c:v>1123</c:v>
                </c:pt>
                <c:pt idx="21" formatCode="0">
                  <c:v>1102</c:v>
                </c:pt>
                <c:pt idx="22" formatCode="0">
                  <c:v>1174</c:v>
                </c:pt>
                <c:pt idx="23">
                  <c:v>1165</c:v>
                </c:pt>
                <c:pt idx="24">
                  <c:v>1303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973599328"/>
        <c:axId val="973590624"/>
      </c:barChart>
      <c:catAx>
        <c:axId val="97359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3590624"/>
        <c:crosses val="autoZero"/>
        <c:auto val="1"/>
        <c:lblAlgn val="ctr"/>
        <c:lblOffset val="100"/>
        <c:noMultiLvlLbl val="0"/>
      </c:catAx>
      <c:valAx>
        <c:axId val="973590624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97359932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Donatori a cuore Fermo (DCD)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'Donatori Cuore Fermo'!$B$2</c:f>
              <c:strCache>
                <c:ptCount val="1"/>
                <c:pt idx="0">
                  <c:v>N° DCD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('Donatori Cuore Fermo'!$B$1,'Donatori Cuore Fermo'!$D$1,'Donatori Cuore Fermo'!$F$1,'Donatori Cuore Fermo'!$H$1,'Donatori Cuore Fermo'!$J$1,'Donatori Cuore Fermo'!$L$1,'Donatori Cuore Fermo'!$N$1,'Donatori Cuore Fermo'!$P$1)</c:f>
              <c:numCache>
                <c:formatCode>@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('Donatori Cuore Fermo'!$B$7,'Donatori Cuore Fermo'!$D$7,'Donatori Cuore Fermo'!$F$7,'Donatori Cuore Fermo'!$H$7,'Donatori Cuore Fermo'!$J$7,'Donatori Cuore Fermo'!$L$7,'Donatori Cuore Fermo'!$N$7,'Donatori Cuore Fermo'!$P$7)</c:f>
              <c:numCache>
                <c:formatCode>@</c:formatCode>
                <c:ptCount val="8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9</c:v>
                </c:pt>
                <c:pt idx="7" formatCode="General">
                  <c:v>21</c:v>
                </c:pt>
              </c:numCache>
            </c:numRef>
          </c:val>
        </c:ser>
        <c:ser>
          <c:idx val="1"/>
          <c:order val="1"/>
          <c:tx>
            <c:strRef>
              <c:f>'Donatori Cuore Fermo'!$C$2</c:f>
              <c:strCache>
                <c:ptCount val="1"/>
                <c:pt idx="0">
                  <c:v>DX Util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('Donatori Cuore Fermo'!$B$1,'Donatori Cuore Fermo'!$D$1,'Donatori Cuore Fermo'!$F$1,'Donatori Cuore Fermo'!$H$1,'Donatori Cuore Fermo'!$J$1,'Donatori Cuore Fermo'!$L$1,'Donatori Cuore Fermo'!$N$1,'Donatori Cuore Fermo'!$P$1)</c:f>
              <c:numCache>
                <c:formatCode>@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('Donatori Cuore Fermo'!$C$7,'Donatori Cuore Fermo'!$E$7,'Donatori Cuore Fermo'!$G$7,'Donatori Cuore Fermo'!$I$7,'Donatori Cuore Fermo'!$K$7,'Donatori Cuore Fermo'!$M$7,'Donatori Cuore Fermo'!$O$7,'Donatori Cuore Fermo'!$Q$7)</c:f>
              <c:numCache>
                <c:formatCode>@</c:formatCode>
                <c:ptCount val="8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6</c:v>
                </c:pt>
                <c:pt idx="7" formatCode="General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4"/>
        <c:axId val="973594432"/>
        <c:axId val="973599872"/>
      </c:barChart>
      <c:catAx>
        <c:axId val="973594432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3599872"/>
        <c:crosses val="autoZero"/>
        <c:auto val="1"/>
        <c:lblAlgn val="ctr"/>
        <c:lblOffset val="100"/>
        <c:noMultiLvlLbl val="0"/>
      </c:catAx>
      <c:valAx>
        <c:axId val="97359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359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0" i="0" baseline="0" dirty="0">
                <a:effectLst/>
              </a:rPr>
              <a:t>Attività di trapianto da donatore a cuore fermo </a:t>
            </a:r>
            <a:r>
              <a:rPr lang="it-IT" sz="1800" b="0" i="0" baseline="0" dirty="0">
                <a:effectLst/>
              </a:rPr>
              <a:t>(DCD)</a:t>
            </a:r>
            <a:endParaRPr lang="it-IT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4406095656369217"/>
          <c:y val="0.2662270341207349"/>
          <c:w val="0.73027727763326089"/>
          <c:h val="0.5992745698454360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'Trapianti Cuore Fermo'!$O$75</c:f>
              <c:strCache>
                <c:ptCount val="1"/>
                <c:pt idx="0">
                  <c:v>FEGATO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'Trapianti Cuore Fermo'!$N$76:$N$83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'Trapianti Cuore Fermo'!$O$76:$O$83</c:f>
              <c:numCache>
                <c:formatCode>General</c:formatCode>
                <c:ptCount val="8"/>
                <c:pt idx="6">
                  <c:v>4</c:v>
                </c:pt>
                <c:pt idx="7">
                  <c:v>9</c:v>
                </c:pt>
              </c:numCache>
            </c:numRef>
          </c:val>
        </c:ser>
        <c:ser>
          <c:idx val="2"/>
          <c:order val="1"/>
          <c:tx>
            <c:strRef>
              <c:f>'Trapianti Cuore Fermo'!$P$75</c:f>
              <c:strCache>
                <c:ptCount val="1"/>
                <c:pt idx="0">
                  <c:v>POLMONE DOPPIO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'Trapianti Cuore Fermo'!$N$76:$N$83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'Trapianti Cuore Fermo'!$P$76:$P$83</c:f>
              <c:numCache>
                <c:formatCode>General</c:formatCode>
                <c:ptCount val="8"/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3"/>
          <c:order val="2"/>
          <c:tx>
            <c:strRef>
              <c:f>'Trapianti Cuore Fermo'!$Q$75</c:f>
              <c:strCache>
                <c:ptCount val="1"/>
                <c:pt idx="0">
                  <c:v>RENE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'Trapianti Cuore Fermo'!$N$76:$N$83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'Trapianti Cuore Fermo'!$Q$76:$Q$83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6">
                  <c:v>6</c:v>
                </c:pt>
                <c:pt idx="7">
                  <c:v>21</c:v>
                </c:pt>
              </c:numCache>
            </c:numRef>
          </c:val>
        </c:ser>
        <c:ser>
          <c:idx val="4"/>
          <c:order val="3"/>
          <c:tx>
            <c:strRef>
              <c:f>'Trapianti Cuore Fermo'!$R$75</c:f>
              <c:strCache>
                <c:ptCount val="1"/>
                <c:pt idx="0">
                  <c:v>RENE DOPPIO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'Trapianti Cuore Fermo'!$N$76:$N$83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'Trapianti Cuore Fermo'!$R$76:$R$83</c:f>
              <c:numCache>
                <c:formatCode>General</c:formatCode>
                <c:ptCount val="8"/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73600960"/>
        <c:axId val="973579200"/>
      </c:barChart>
      <c:catAx>
        <c:axId val="97360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3579200"/>
        <c:crosses val="autoZero"/>
        <c:auto val="1"/>
        <c:lblAlgn val="ctr"/>
        <c:lblOffset val="100"/>
        <c:noMultiLvlLbl val="0"/>
      </c:catAx>
      <c:valAx>
        <c:axId val="9735792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360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TX!$B$1</c:f>
              <c:strCache>
                <c:ptCount val="1"/>
                <c:pt idx="0">
                  <c:v>Tot TX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TX!$B$2:$B$26</c:f>
              <c:numCache>
                <c:formatCode>General</c:formatCode>
                <c:ptCount val="25"/>
                <c:pt idx="0">
                  <c:v>1083</c:v>
                </c:pt>
                <c:pt idx="1">
                  <c:v>1161</c:v>
                </c:pt>
                <c:pt idx="2">
                  <c:v>1498</c:v>
                </c:pt>
                <c:pt idx="3">
                  <c:v>1888</c:v>
                </c:pt>
                <c:pt idx="4">
                  <c:v>1977</c:v>
                </c:pt>
                <c:pt idx="5">
                  <c:v>2147</c:v>
                </c:pt>
                <c:pt idx="6">
                  <c:v>2162</c:v>
                </c:pt>
                <c:pt idx="7">
                  <c:v>2428</c:v>
                </c:pt>
                <c:pt idx="8">
                  <c:v>2386</c:v>
                </c:pt>
                <c:pt idx="9">
                  <c:v>2793</c:v>
                </c:pt>
                <c:pt idx="10">
                  <c:v>2846</c:v>
                </c:pt>
                <c:pt idx="11">
                  <c:v>2929</c:v>
                </c:pt>
                <c:pt idx="12">
                  <c:v>3382</c:v>
                </c:pt>
                <c:pt idx="13">
                  <c:v>3321</c:v>
                </c:pt>
                <c:pt idx="14">
                  <c:v>3331</c:v>
                </c:pt>
                <c:pt idx="15">
                  <c:v>3183</c:v>
                </c:pt>
                <c:pt idx="16">
                  <c:v>3088</c:v>
                </c:pt>
                <c:pt idx="17">
                  <c:v>3329</c:v>
                </c:pt>
                <c:pt idx="18">
                  <c:v>3080</c:v>
                </c:pt>
                <c:pt idx="19">
                  <c:v>3177</c:v>
                </c:pt>
                <c:pt idx="20">
                  <c:v>3109</c:v>
                </c:pt>
                <c:pt idx="21">
                  <c:v>3089</c:v>
                </c:pt>
                <c:pt idx="22">
                  <c:v>3250</c:v>
                </c:pt>
                <c:pt idx="23">
                  <c:v>3327</c:v>
                </c:pt>
                <c:pt idx="24">
                  <c:v>3736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973580832"/>
        <c:axId val="973593344"/>
      </c:barChart>
      <c:catAx>
        <c:axId val="97358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3593344"/>
        <c:crosses val="autoZero"/>
        <c:auto val="1"/>
        <c:lblAlgn val="ctr"/>
        <c:lblOffset val="100"/>
        <c:noMultiLvlLbl val="0"/>
      </c:catAx>
      <c:valAx>
        <c:axId val="973593344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9735808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TX!$C$1</c:f>
              <c:strCache>
                <c:ptCount val="1"/>
                <c:pt idx="0">
                  <c:v>TOT TX CAD</c:v>
                </c:pt>
              </c:strCache>
            </c:strRef>
          </c:tx>
          <c:spPr>
            <a:solidFill>
              <a:srgbClr val="B7931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TX!$C$2:$C$26</c:f>
              <c:numCache>
                <c:formatCode>General</c:formatCode>
                <c:ptCount val="25"/>
                <c:pt idx="0">
                  <c:v>1083</c:v>
                </c:pt>
                <c:pt idx="1">
                  <c:v>1161</c:v>
                </c:pt>
                <c:pt idx="2">
                  <c:v>1498</c:v>
                </c:pt>
                <c:pt idx="3">
                  <c:v>1888</c:v>
                </c:pt>
                <c:pt idx="4">
                  <c:v>1977</c:v>
                </c:pt>
                <c:pt idx="5">
                  <c:v>2147</c:v>
                </c:pt>
                <c:pt idx="6">
                  <c:v>2162</c:v>
                </c:pt>
                <c:pt idx="7">
                  <c:v>2428</c:v>
                </c:pt>
                <c:pt idx="8">
                  <c:v>2386</c:v>
                </c:pt>
                <c:pt idx="9">
                  <c:v>2627</c:v>
                </c:pt>
                <c:pt idx="10">
                  <c:v>2686</c:v>
                </c:pt>
                <c:pt idx="11">
                  <c:v>2756</c:v>
                </c:pt>
                <c:pt idx="12">
                  <c:v>3217</c:v>
                </c:pt>
                <c:pt idx="13">
                  <c:v>3177</c:v>
                </c:pt>
                <c:pt idx="14">
                  <c:v>3190</c:v>
                </c:pt>
                <c:pt idx="15">
                  <c:v>3043</c:v>
                </c:pt>
                <c:pt idx="16">
                  <c:v>2932</c:v>
                </c:pt>
                <c:pt idx="17">
                  <c:v>3163</c:v>
                </c:pt>
                <c:pt idx="18">
                  <c:v>2876</c:v>
                </c:pt>
                <c:pt idx="19">
                  <c:v>2948</c:v>
                </c:pt>
                <c:pt idx="20">
                  <c:v>2902</c:v>
                </c:pt>
                <c:pt idx="21">
                  <c:v>2841</c:v>
                </c:pt>
                <c:pt idx="22">
                  <c:v>2981</c:v>
                </c:pt>
                <c:pt idx="23">
                  <c:v>3002</c:v>
                </c:pt>
                <c:pt idx="24">
                  <c:v>3443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973581920"/>
        <c:axId val="973584640"/>
      </c:barChart>
      <c:catAx>
        <c:axId val="97358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3584640"/>
        <c:crosses val="autoZero"/>
        <c:auto val="1"/>
        <c:lblAlgn val="ctr"/>
        <c:lblOffset val="100"/>
        <c:noMultiLvlLbl val="0"/>
      </c:catAx>
      <c:valAx>
        <c:axId val="973584640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9735819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TX!$D$1</c:f>
              <c:strCache>
                <c:ptCount val="1"/>
                <c:pt idx="0">
                  <c:v>Rene Cadavere</c:v>
                </c:pt>
              </c:strCache>
            </c:strRef>
          </c:tx>
          <c:spPr>
            <a:gradFill>
              <a:gsLst>
                <a:gs pos="0">
                  <a:srgbClr val="4E8542"/>
                </a:gs>
                <a:gs pos="96000">
                  <a:prstClr val="white"/>
                </a:gs>
              </a:gsLst>
              <a:lin ang="8100000" scaled="1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TX!$D$2:$D$26</c:f>
              <c:numCache>
                <c:formatCode>General</c:formatCode>
                <c:ptCount val="25"/>
                <c:pt idx="0">
                  <c:v>611</c:v>
                </c:pt>
                <c:pt idx="1">
                  <c:v>678</c:v>
                </c:pt>
                <c:pt idx="2">
                  <c:v>839</c:v>
                </c:pt>
                <c:pt idx="3">
                  <c:v>1061</c:v>
                </c:pt>
                <c:pt idx="4">
                  <c:v>1147</c:v>
                </c:pt>
                <c:pt idx="5">
                  <c:v>1221</c:v>
                </c:pt>
                <c:pt idx="6">
                  <c:v>1207</c:v>
                </c:pt>
                <c:pt idx="7">
                  <c:v>1314</c:v>
                </c:pt>
                <c:pt idx="8">
                  <c:v>1308</c:v>
                </c:pt>
                <c:pt idx="9">
                  <c:v>1448</c:v>
                </c:pt>
                <c:pt idx="10">
                  <c:v>1470</c:v>
                </c:pt>
                <c:pt idx="11">
                  <c:v>1487</c:v>
                </c:pt>
                <c:pt idx="12">
                  <c:v>1746</c:v>
                </c:pt>
                <c:pt idx="13">
                  <c:v>1671</c:v>
                </c:pt>
                <c:pt idx="14">
                  <c:v>1667</c:v>
                </c:pt>
                <c:pt idx="15">
                  <c:v>1585</c:v>
                </c:pt>
                <c:pt idx="16">
                  <c:v>1533</c:v>
                </c:pt>
                <c:pt idx="17">
                  <c:v>1650</c:v>
                </c:pt>
                <c:pt idx="18">
                  <c:v>1512</c:v>
                </c:pt>
                <c:pt idx="19">
                  <c:v>1542</c:v>
                </c:pt>
                <c:pt idx="20">
                  <c:v>1589</c:v>
                </c:pt>
                <c:pt idx="21">
                  <c:v>1501</c:v>
                </c:pt>
                <c:pt idx="22">
                  <c:v>1587</c:v>
                </c:pt>
                <c:pt idx="23">
                  <c:v>1580</c:v>
                </c:pt>
                <c:pt idx="24">
                  <c:v>1813</c:v>
                </c:pt>
              </c:numCache>
            </c:numRef>
          </c:val>
        </c:ser>
        <c:ser>
          <c:idx val="0"/>
          <c:order val="1"/>
          <c:tx>
            <c:strRef>
              <c:f>TX!$E$1</c:f>
              <c:strCache>
                <c:ptCount val="1"/>
                <c:pt idx="0">
                  <c:v>Rene Vivente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TX!$E$2:$E$26</c:f>
              <c:numCache>
                <c:formatCode>General</c:formatCode>
                <c:ptCount val="25"/>
                <c:pt idx="9">
                  <c:v>134</c:v>
                </c:pt>
                <c:pt idx="10">
                  <c:v>126</c:v>
                </c:pt>
                <c:pt idx="11">
                  <c:v>142</c:v>
                </c:pt>
                <c:pt idx="12">
                  <c:v>145</c:v>
                </c:pt>
                <c:pt idx="13">
                  <c:v>116</c:v>
                </c:pt>
                <c:pt idx="14">
                  <c:v>108</c:v>
                </c:pt>
                <c:pt idx="15">
                  <c:v>112</c:v>
                </c:pt>
                <c:pt idx="16">
                  <c:v>137</c:v>
                </c:pt>
                <c:pt idx="17">
                  <c:v>152</c:v>
                </c:pt>
                <c:pt idx="18">
                  <c:v>191</c:v>
                </c:pt>
                <c:pt idx="19">
                  <c:v>214</c:v>
                </c:pt>
                <c:pt idx="20">
                  <c:v>192</c:v>
                </c:pt>
                <c:pt idx="21">
                  <c:v>227</c:v>
                </c:pt>
                <c:pt idx="22">
                  <c:v>251</c:v>
                </c:pt>
                <c:pt idx="23">
                  <c:v>302</c:v>
                </c:pt>
                <c:pt idx="24">
                  <c:v>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973594976"/>
        <c:axId val="973597696"/>
      </c:barChart>
      <c:catAx>
        <c:axId val="97359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3597696"/>
        <c:crosses val="autoZero"/>
        <c:auto val="1"/>
        <c:lblAlgn val="ctr"/>
        <c:lblOffset val="100"/>
        <c:noMultiLvlLbl val="0"/>
      </c:catAx>
      <c:valAx>
        <c:axId val="9735976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973594976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sz="1050"/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050"/>
            </a:pPr>
            <a:endParaRPr lang="it-IT"/>
          </a:p>
        </c:txPr>
      </c:legendEntry>
      <c:layout>
        <c:manualLayout>
          <c:xMode val="edge"/>
          <c:yMode val="edge"/>
          <c:x val="1.3652040409814483E-2"/>
          <c:y val="6.2001636669984914E-2"/>
          <c:w val="0.16975249429100273"/>
          <c:h val="0.12656457312914626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TX!$F$1</c:f>
              <c:strCache>
                <c:ptCount val="1"/>
                <c:pt idx="0">
                  <c:v>Fegato Cadavere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TX!$F$2:$F$26</c:f>
              <c:numCache>
                <c:formatCode>General</c:formatCode>
                <c:ptCount val="25"/>
                <c:pt idx="0">
                  <c:v>202</c:v>
                </c:pt>
                <c:pt idx="1">
                  <c:v>216</c:v>
                </c:pt>
                <c:pt idx="2">
                  <c:v>326</c:v>
                </c:pt>
                <c:pt idx="3">
                  <c:v>404</c:v>
                </c:pt>
                <c:pt idx="4">
                  <c:v>426</c:v>
                </c:pt>
                <c:pt idx="5">
                  <c:v>476</c:v>
                </c:pt>
                <c:pt idx="6">
                  <c:v>549</c:v>
                </c:pt>
                <c:pt idx="7">
                  <c:v>685</c:v>
                </c:pt>
                <c:pt idx="8">
                  <c:v>728</c:v>
                </c:pt>
                <c:pt idx="9">
                  <c:v>796</c:v>
                </c:pt>
                <c:pt idx="10">
                  <c:v>830</c:v>
                </c:pt>
                <c:pt idx="11">
                  <c:v>867</c:v>
                </c:pt>
                <c:pt idx="12">
                  <c:v>1016</c:v>
                </c:pt>
                <c:pt idx="13">
                  <c:v>1053</c:v>
                </c:pt>
                <c:pt idx="14">
                  <c:v>1089</c:v>
                </c:pt>
                <c:pt idx="15">
                  <c:v>1041</c:v>
                </c:pt>
                <c:pt idx="16">
                  <c:v>996</c:v>
                </c:pt>
                <c:pt idx="17">
                  <c:v>1061</c:v>
                </c:pt>
                <c:pt idx="18">
                  <c:v>1002</c:v>
                </c:pt>
                <c:pt idx="19">
                  <c:v>1019</c:v>
                </c:pt>
                <c:pt idx="20">
                  <c:v>986</c:v>
                </c:pt>
                <c:pt idx="21">
                  <c:v>998</c:v>
                </c:pt>
                <c:pt idx="22">
                  <c:v>1057</c:v>
                </c:pt>
                <c:pt idx="23">
                  <c:v>1071</c:v>
                </c:pt>
                <c:pt idx="24">
                  <c:v>1215</c:v>
                </c:pt>
              </c:numCache>
            </c:numRef>
          </c:val>
        </c:ser>
        <c:ser>
          <c:idx val="0"/>
          <c:order val="1"/>
          <c:tx>
            <c:strRef>
              <c:f>TX!$G$1</c:f>
              <c:strCache>
                <c:ptCount val="1"/>
                <c:pt idx="0">
                  <c:v>Fegato Vivente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TX!$G$2:$G$26</c:f>
              <c:numCache>
                <c:formatCode>General</c:formatCode>
                <c:ptCount val="25"/>
                <c:pt idx="9">
                  <c:v>32</c:v>
                </c:pt>
                <c:pt idx="10">
                  <c:v>34</c:v>
                </c:pt>
                <c:pt idx="11">
                  <c:v>31</c:v>
                </c:pt>
                <c:pt idx="12">
                  <c:v>20</c:v>
                </c:pt>
                <c:pt idx="13">
                  <c:v>28</c:v>
                </c:pt>
                <c:pt idx="14">
                  <c:v>33</c:v>
                </c:pt>
                <c:pt idx="15">
                  <c:v>28</c:v>
                </c:pt>
                <c:pt idx="16">
                  <c:v>19</c:v>
                </c:pt>
                <c:pt idx="17">
                  <c:v>14</c:v>
                </c:pt>
                <c:pt idx="18">
                  <c:v>13</c:v>
                </c:pt>
                <c:pt idx="19">
                  <c:v>15</c:v>
                </c:pt>
                <c:pt idx="20">
                  <c:v>15</c:v>
                </c:pt>
                <c:pt idx="21">
                  <c:v>21</c:v>
                </c:pt>
                <c:pt idx="22">
                  <c:v>18</c:v>
                </c:pt>
                <c:pt idx="23">
                  <c:v>23</c:v>
                </c:pt>
                <c:pt idx="2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973582464"/>
        <c:axId val="973525568"/>
      </c:barChart>
      <c:catAx>
        <c:axId val="97358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3525568"/>
        <c:crosses val="autoZero"/>
        <c:auto val="1"/>
        <c:lblAlgn val="ctr"/>
        <c:lblOffset val="100"/>
        <c:noMultiLvlLbl val="0"/>
      </c:catAx>
      <c:valAx>
        <c:axId val="973525568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973582464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sz="1050"/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050"/>
            </a:pPr>
            <a:endParaRPr lang="it-IT"/>
          </a:p>
        </c:txPr>
      </c:legendEntry>
      <c:layout>
        <c:manualLayout>
          <c:xMode val="edge"/>
          <c:yMode val="edge"/>
          <c:x val="8.878571485308951E-3"/>
          <c:y val="3.8883939487651571E-2"/>
          <c:w val="0.19166586406710459"/>
          <c:h val="0.12656457312914626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TX!$J$1</c:f>
              <c:strCache>
                <c:ptCount val="1"/>
                <c:pt idx="0">
                  <c:v>TX Cuore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TX!$J$2:$J$26</c:f>
              <c:numCache>
                <c:formatCode>General</c:formatCode>
                <c:ptCount val="25"/>
                <c:pt idx="0">
                  <c:v>243</c:v>
                </c:pt>
                <c:pt idx="1">
                  <c:v>229</c:v>
                </c:pt>
                <c:pt idx="2">
                  <c:v>302</c:v>
                </c:pt>
                <c:pt idx="3">
                  <c:v>390</c:v>
                </c:pt>
                <c:pt idx="4">
                  <c:v>348</c:v>
                </c:pt>
                <c:pt idx="5">
                  <c:v>373</c:v>
                </c:pt>
                <c:pt idx="6">
                  <c:v>337</c:v>
                </c:pt>
                <c:pt idx="7">
                  <c:v>337</c:v>
                </c:pt>
                <c:pt idx="8">
                  <c:v>298</c:v>
                </c:pt>
                <c:pt idx="9">
                  <c:v>316</c:v>
                </c:pt>
                <c:pt idx="10">
                  <c:v>312</c:v>
                </c:pt>
                <c:pt idx="11">
                  <c:v>317</c:v>
                </c:pt>
                <c:pt idx="12">
                  <c:v>353</c:v>
                </c:pt>
                <c:pt idx="13">
                  <c:v>344</c:v>
                </c:pt>
                <c:pt idx="14">
                  <c:v>344</c:v>
                </c:pt>
                <c:pt idx="15">
                  <c:v>311</c:v>
                </c:pt>
                <c:pt idx="16">
                  <c:v>326</c:v>
                </c:pt>
                <c:pt idx="17">
                  <c:v>355</c:v>
                </c:pt>
                <c:pt idx="18">
                  <c:v>273</c:v>
                </c:pt>
                <c:pt idx="19">
                  <c:v>278</c:v>
                </c:pt>
                <c:pt idx="20">
                  <c:v>231</c:v>
                </c:pt>
                <c:pt idx="21">
                  <c:v>219</c:v>
                </c:pt>
                <c:pt idx="22">
                  <c:v>227</c:v>
                </c:pt>
                <c:pt idx="23">
                  <c:v>246</c:v>
                </c:pt>
                <c:pt idx="24">
                  <c:v>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972352768"/>
        <c:axId val="886639264"/>
      </c:barChart>
      <c:catAx>
        <c:axId val="97235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6639264"/>
        <c:crosses val="autoZero"/>
        <c:auto val="1"/>
        <c:lblAlgn val="ctr"/>
        <c:lblOffset val="100"/>
        <c:noMultiLvlLbl val="0"/>
      </c:catAx>
      <c:valAx>
        <c:axId val="886639264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9723527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0.94197</cdr:x>
      <cdr:y>0.05496</cdr:y>
    </cdr:from>
    <cdr:to>
      <cdr:x>1</cdr:x>
      <cdr:y>0.11224</cdr:y>
    </cdr:to>
    <cdr:sp macro="" textlink="">
      <cdr:nvSpPr>
        <cdr:cNvPr id="2" name="CasellaDiTesto 6"/>
        <cdr:cNvSpPr txBox="1"/>
      </cdr:nvSpPr>
      <cdr:spPr>
        <a:xfrm xmlns:a="http://schemas.openxmlformats.org/drawingml/2006/main">
          <a:off x="8519110" y="251073"/>
          <a:ext cx="524866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b="1" dirty="0" smtClean="0"/>
            <a:t>1596</a:t>
          </a:r>
          <a:endParaRPr lang="it-IT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69627-EE8F-45AD-93BE-C90AC8972852}" type="datetimeFigureOut">
              <a:rPr lang="it-IT" smtClean="0"/>
              <a:t>09/01/2017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9EF98-6FB6-456E-BD0A-E9B49AC83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933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200"/>
            </a:lvl1pPr>
          </a:lstStyle>
          <a:p>
            <a:fld id="{3731CA86-5183-4FBA-8ECE-A130D3829698}" type="datetimeFigureOut">
              <a:rPr lang="it-IT" smtClean="0"/>
              <a:pPr/>
              <a:t>09/01/2017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4848" tIns="47424" rIns="94848" bIns="474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9430092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7" y="9430092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200"/>
            </a:lvl1pPr>
          </a:lstStyle>
          <a:p>
            <a:fld id="{9C1E3A83-38AB-451C-8FE8-0FB21C60AC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6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501830-6647-41FD-8FB2-2EADB57C91CA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7" y="4715908"/>
            <a:ext cx="4981815" cy="44677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23380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F0F1A-F780-4B1F-933A-10AA6F7FA8D7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1363"/>
            <a:ext cx="4941887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6" y="4690270"/>
            <a:ext cx="4981815" cy="44434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82668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ayout dati 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SIT  al 3 Gennaio 2017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41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5364088" y="6581001"/>
            <a:ext cx="3779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charset="0"/>
              <a:buNone/>
            </a:pPr>
            <a:r>
              <a:rPr lang="it-IT" sz="1200" b="1" i="1" dirty="0" smtClean="0">
                <a:latin typeface="Calibri" pitchFamily="34" charset="0"/>
              </a:rPr>
              <a:t>*Dati  preliminari al 31 Dicembre 2016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107504" y="6591072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Fonte dati:</a:t>
            </a:r>
            <a:r>
              <a:rPr lang="it-IT" sz="1200" b="1" i="1" baseline="0" dirty="0" smtClean="0">
                <a:latin typeface="Calibri" pitchFamily="34" charset="0"/>
              </a:rPr>
              <a:t> </a:t>
            </a:r>
            <a:r>
              <a:rPr lang="it-IT" sz="1200" b="1" i="1" baseline="0" dirty="0" err="1" smtClean="0">
                <a:latin typeface="Calibri" pitchFamily="34" charset="0"/>
              </a:rPr>
              <a:t>CNTo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5364088" y="6581001"/>
            <a:ext cx="3779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b="1" i="1" dirty="0" smtClean="0">
                <a:latin typeface="Calibri" pitchFamily="34" charset="0"/>
              </a:rPr>
              <a:t>* Dati  preliminari al 31</a:t>
            </a:r>
            <a:r>
              <a:rPr lang="it-IT" sz="1200" b="1" i="1" baseline="0" dirty="0" smtClean="0">
                <a:latin typeface="Calibri" pitchFamily="34" charset="0"/>
              </a:rPr>
              <a:t> Dicembre </a:t>
            </a:r>
            <a:r>
              <a:rPr lang="it-IT" sz="1200" b="1" i="1" dirty="0" smtClean="0">
                <a:latin typeface="Calibri" pitchFamily="34" charset="0"/>
              </a:rPr>
              <a:t>2016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107504" y="6591072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Fonte dati:</a:t>
            </a:r>
            <a:r>
              <a:rPr lang="it-IT" sz="1200" b="1" i="1" baseline="0" dirty="0" smtClean="0">
                <a:latin typeface="Calibri" pitchFamily="34" charset="0"/>
              </a:rPr>
              <a:t> Report CRT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8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5364088" y="6581001"/>
            <a:ext cx="3779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b="1" i="1" dirty="0" smtClean="0">
                <a:latin typeface="Calibri" pitchFamily="34" charset="0"/>
              </a:rPr>
              <a:t>* Dati  preliminari al 31</a:t>
            </a:r>
            <a:r>
              <a:rPr lang="it-IT" sz="1200" b="1" i="1" baseline="0" dirty="0" smtClean="0">
                <a:latin typeface="Calibri" pitchFamily="34" charset="0"/>
              </a:rPr>
              <a:t> Dicembre </a:t>
            </a:r>
            <a:r>
              <a:rPr lang="it-IT" sz="1200" b="1" i="1" dirty="0" smtClean="0">
                <a:latin typeface="Calibri" pitchFamily="34" charset="0"/>
              </a:rPr>
              <a:t>2016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107504" y="6591072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Fonte dati:</a:t>
            </a:r>
            <a:r>
              <a:rPr lang="it-IT" sz="1200" b="1" i="1" baseline="0" dirty="0" smtClean="0">
                <a:latin typeface="Calibri" pitchFamily="34" charset="0"/>
              </a:rPr>
              <a:t> Report CRT - anno 2016 </a:t>
            </a:r>
            <a:r>
              <a:rPr lang="it-IT" sz="1200" b="1" i="1" baseline="0" dirty="0" err="1" smtClean="0">
                <a:latin typeface="Calibri" pitchFamily="34" charset="0"/>
              </a:rPr>
              <a:t>CNTo</a:t>
            </a:r>
            <a:r>
              <a:rPr lang="it-IT" sz="1200" b="1" i="1" baseline="0" dirty="0" smtClean="0">
                <a:latin typeface="Calibri" pitchFamily="34" charset="0"/>
              </a:rPr>
              <a:t> 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9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BCBE9FAB-6CF6-487E-B502-AB978C517C44}" type="datetimeFigureOut">
              <a:rPr lang="it-IT" smtClean="0"/>
              <a:t>09/01/2017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06A48E28-068F-43F4-A241-486AF2A0D058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90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BCBE9FAB-6CF6-487E-B502-AB978C517C44}" type="datetimeFigureOut">
              <a:rPr lang="it-IT" smtClean="0"/>
              <a:t>09/01/2017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06A48E28-068F-43F4-A241-486AF2A0D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81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0" y="0"/>
            <a:ext cx="9144000" cy="668338"/>
            <a:chOff x="0" y="-16"/>
            <a:chExt cx="5760" cy="543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-16"/>
              <a:ext cx="5760" cy="543"/>
            </a:xfrm>
            <a:prstGeom prst="rect">
              <a:avLst/>
            </a:prstGeom>
            <a:gradFill rotWithShape="1">
              <a:gsLst>
                <a:gs pos="0">
                  <a:srgbClr val="FF7C80">
                    <a:gamma/>
                    <a:tint val="10196"/>
                    <a:invGamma/>
                  </a:srgbClr>
                </a:gs>
                <a:gs pos="100000">
                  <a:srgbClr val="FF7C8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49" y="0"/>
              <a:ext cx="5262" cy="506"/>
            </a:xfrm>
            <a:prstGeom prst="rect">
              <a:avLst/>
            </a:prstGeom>
            <a:blipFill dpi="0" rotWithShape="1">
              <a:blip r:embed="rId9" cstate="print">
                <a:alphaModFix amt="60000"/>
              </a:blip>
              <a:srcRect/>
              <a:stretch>
                <a:fillRect b="-367939"/>
              </a:stretch>
            </a:blip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8625" y="0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SIT – Sistema Informativo Trapianti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6572250"/>
            <a:ext cx="9144000" cy="312738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tint val="0"/>
                  <a:invGamma/>
                </a:srgbClr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2" name="Immagine 18" descr="RNT-logo_trasparente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50" y="6572250"/>
            <a:ext cx="6429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Donazione </a:t>
            </a: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31 Dicembre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2016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>
            <a:off x="0" y="642938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j-lt"/>
              </a:rPr>
              <a:t>Attività di trapianto </a:t>
            </a:r>
            <a:r>
              <a:rPr lang="it-IT" sz="3200" b="1" dirty="0" smtClean="0">
                <a:latin typeface="+mj-lt"/>
              </a:rPr>
              <a:t>1992-2016*</a:t>
            </a:r>
            <a:endParaRPr lang="it-IT" sz="3200" b="1" dirty="0">
              <a:latin typeface="+mj-lt"/>
            </a:endParaRPr>
          </a:p>
        </p:txBody>
      </p:sp>
      <p:sp>
        <p:nvSpPr>
          <p:cNvPr id="43012" name="Text Box 22"/>
          <p:cNvSpPr txBox="1">
            <a:spLocks noChangeArrowheads="1"/>
          </p:cNvSpPr>
          <p:nvPr/>
        </p:nvSpPr>
        <p:spPr bwMode="auto">
          <a:xfrm>
            <a:off x="271463" y="1428750"/>
            <a:ext cx="508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 b="1" dirty="0">
                <a:latin typeface="Calibri" pitchFamily="34" charset="0"/>
              </a:rPr>
              <a:t>N° Totale trapianti </a:t>
            </a:r>
            <a:r>
              <a:rPr lang="it-IT" sz="2400" b="1" dirty="0" smtClean="0">
                <a:latin typeface="Calibri" pitchFamily="34" charset="0"/>
              </a:rPr>
              <a:t>donatore cadavere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212725" y="1428750"/>
            <a:ext cx="5145088" cy="469900"/>
          </a:xfrm>
          <a:prstGeom prst="roundRect">
            <a:avLst/>
          </a:prstGeom>
          <a:noFill/>
          <a:ln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390403"/>
              </p:ext>
            </p:extLst>
          </p:nvPr>
        </p:nvGraphicFramePr>
        <p:xfrm>
          <a:off x="122528" y="2226440"/>
          <a:ext cx="8945272" cy="406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7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000125" y="612552"/>
            <a:ext cx="7286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Trapianto di RENE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1992-2016*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5" name="Rettangolo arrotondato 14"/>
          <p:cNvSpPr>
            <a:spLocks noChangeArrowheads="1"/>
          </p:cNvSpPr>
          <p:nvPr/>
        </p:nvSpPr>
        <p:spPr bwMode="auto">
          <a:xfrm>
            <a:off x="285751" y="1428750"/>
            <a:ext cx="1549946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3528" y="1412776"/>
            <a:ext cx="151216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651757"/>
              </p:ext>
            </p:extLst>
          </p:nvPr>
        </p:nvGraphicFramePr>
        <p:xfrm>
          <a:off x="663680" y="2024809"/>
          <a:ext cx="8173064" cy="429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81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1992-2016*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285751" y="1412776"/>
            <a:ext cx="1549946" cy="584775"/>
            <a:chOff x="285751" y="1412776"/>
            <a:chExt cx="1549946" cy="584775"/>
          </a:xfrm>
        </p:grpSpPr>
        <p:sp>
          <p:nvSpPr>
            <p:cNvPr id="13" name="Rettangolo arrotondato 12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3528" y="1412776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169752"/>
              </p:ext>
            </p:extLst>
          </p:nvPr>
        </p:nvGraphicFramePr>
        <p:xfrm>
          <a:off x="783936" y="1997551"/>
          <a:ext cx="8057152" cy="444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13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CUORE – </a:t>
            </a: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1992-2016*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625" y="1357313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771922"/>
              </p:ext>
            </p:extLst>
          </p:nvPr>
        </p:nvGraphicFramePr>
        <p:xfrm>
          <a:off x="0" y="2106184"/>
          <a:ext cx="9021472" cy="426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56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POLMONE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1992-2016*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625" y="1357313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28925"/>
              </p:ext>
            </p:extLst>
          </p:nvPr>
        </p:nvGraphicFramePr>
        <p:xfrm>
          <a:off x="122528" y="2106184"/>
          <a:ext cx="8898944" cy="4170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42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PANCREAS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1992-2016*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880272"/>
              </p:ext>
            </p:extLst>
          </p:nvPr>
        </p:nvGraphicFramePr>
        <p:xfrm>
          <a:off x="62400" y="1805544"/>
          <a:ext cx="8959072" cy="4410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94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95098" y="1916832"/>
            <a:ext cx="807249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Liste di attesa al</a:t>
            </a:r>
            <a:endParaRPr lang="it-IT" sz="6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31 Dicembre 2016</a:t>
            </a: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5807"/>
              </p:ext>
            </p:extLst>
          </p:nvPr>
        </p:nvGraphicFramePr>
        <p:xfrm>
          <a:off x="323528" y="2708920"/>
          <a:ext cx="1944218" cy="1828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15137"/>
                <a:gridCol w="729081"/>
              </a:tblGrid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Rene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6598</a:t>
                      </a:r>
                      <a:r>
                        <a:rPr lang="it-IT" sz="1100" b="1" dirty="0" smtClean="0">
                          <a:solidFill>
                            <a:schemeClr val="tx1"/>
                          </a:solidFill>
                        </a:rPr>
                        <a:t>**</a:t>
                      </a:r>
                      <a:endParaRPr lang="it-IT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Fegato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1041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Cuore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742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Polmone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346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Pancreas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248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Intestino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  13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827584" y="1268760"/>
            <a:ext cx="756084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PAZIENTI in lista  d’attesa in ITALIA al 31/12/2016 : </a:t>
            </a:r>
          </a:p>
          <a:p>
            <a:pPr algn="ctr"/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3779912" y="1988840"/>
            <a:ext cx="108012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</a:rPr>
              <a:t>8856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08795" y="4797152"/>
            <a:ext cx="1566113" cy="715089"/>
          </a:xfrm>
          <a:prstGeom prst="bracketPair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Iscrizioni rene</a:t>
            </a:r>
          </a:p>
          <a:p>
            <a:pPr algn="ctr"/>
            <a:r>
              <a:rPr lang="it-IT" b="1" dirty="0" smtClean="0"/>
              <a:t>8077**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42784" y="5517232"/>
            <a:ext cx="229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** Per il rene ogni paziente può avere   più di una iscrizione</a:t>
            </a:r>
            <a:endParaRPr lang="it-IT" sz="1200" b="1" i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35596" y="611977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Liste di Attesa al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31 Dicembre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2016*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899889"/>
              </p:ext>
            </p:extLst>
          </p:nvPr>
        </p:nvGraphicFramePr>
        <p:xfrm>
          <a:off x="2140919" y="3234375"/>
          <a:ext cx="64103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/>
          </p:nvPr>
        </p:nvGraphicFramePr>
        <p:xfrm>
          <a:off x="1024448" y="1565032"/>
          <a:ext cx="6734336" cy="426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-27017" y="682471"/>
            <a:ext cx="9228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D0D0D"/>
                </a:solidFill>
                <a:latin typeface="Calibri"/>
              </a:rPr>
              <a:t>Incrementi % delle Liste di attesa e dei trapianti – Confronto 2015-2016</a:t>
            </a:r>
          </a:p>
        </p:txBody>
      </p:sp>
    </p:spTree>
    <p:extLst>
      <p:ext uri="{BB962C8B-B14F-4D97-AF65-F5344CB8AC3E}">
        <p14:creationId xmlns:p14="http://schemas.microsoft.com/office/powerpoint/2010/main" val="2938047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3816424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sz="3600" b="1" dirty="0">
                <a:solidFill>
                  <a:schemeClr val="tx1"/>
                </a:solidFill>
                <a:latin typeface="Adobe Garamond Pro Bold" pitchFamily="18" charset="0"/>
              </a:rPr>
              <a:t>3° CATENA </a:t>
            </a:r>
            <a:r>
              <a:rPr lang="it-IT" sz="3600" b="1" dirty="0" smtClean="0">
                <a:solidFill>
                  <a:schemeClr val="tx1"/>
                </a:solidFill>
                <a:latin typeface="Adobe Garamond Pro Bold" pitchFamily="18" charset="0"/>
              </a:rPr>
              <a:t/>
            </a:r>
            <a:br>
              <a:rPr lang="it-IT" sz="3600" b="1" dirty="0" smtClean="0">
                <a:solidFill>
                  <a:schemeClr val="tx1"/>
                </a:solidFill>
                <a:latin typeface="Adobe Garamond Pro Bold" pitchFamily="18" charset="0"/>
              </a:rPr>
            </a:br>
            <a:r>
              <a:rPr lang="it-IT" sz="3600" b="1" dirty="0" smtClean="0">
                <a:solidFill>
                  <a:schemeClr val="tx1"/>
                </a:solidFill>
                <a:latin typeface="Adobe Garamond Pro Bold" pitchFamily="18" charset="0"/>
              </a:rPr>
              <a:t/>
            </a:r>
            <a:br>
              <a:rPr lang="it-IT" sz="3600" b="1" dirty="0" smtClean="0">
                <a:solidFill>
                  <a:schemeClr val="tx1"/>
                </a:solidFill>
                <a:latin typeface="Adobe Garamond Pro Bold" pitchFamily="18" charset="0"/>
              </a:rPr>
            </a:br>
            <a:r>
              <a:rPr lang="it-IT" sz="3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2400" dirty="0" smtClean="0">
                <a:solidFill>
                  <a:schemeClr val="tx1"/>
                </a:solidFill>
                <a:latin typeface="Adobe Garamond Pro Bold" pitchFamily="18" charset="0"/>
              </a:rPr>
              <a:t>DI TRAPIANTI DI RENE DA VIVENTE IN MODALITA’ CROSS-OVER </a:t>
            </a:r>
            <a:br>
              <a:rPr lang="it-IT" sz="2400" dirty="0" smtClean="0">
                <a:solidFill>
                  <a:schemeClr val="tx1"/>
                </a:solidFill>
                <a:latin typeface="Adobe Garamond Pro Bold" pitchFamily="18" charset="0"/>
              </a:rPr>
            </a:br>
            <a:r>
              <a:rPr lang="it-IT" sz="2400" dirty="0" smtClean="0">
                <a:solidFill>
                  <a:schemeClr val="tx1"/>
                </a:solidFill>
                <a:latin typeface="Adobe Garamond Pro Bold" pitchFamily="18" charset="0"/>
              </a:rPr>
              <a:t>CON  DONATORE </a:t>
            </a:r>
            <a:br>
              <a:rPr lang="it-IT" sz="2400" dirty="0" smtClean="0">
                <a:solidFill>
                  <a:schemeClr val="tx1"/>
                </a:solidFill>
                <a:latin typeface="Adobe Garamond Pro Bold" pitchFamily="18" charset="0"/>
              </a:rPr>
            </a:br>
            <a:r>
              <a:rPr lang="it-IT" sz="2400" smtClean="0">
                <a:solidFill>
                  <a:schemeClr val="tx1"/>
                </a:solidFill>
                <a:latin typeface="Adobe Garamond Pro Bold" pitchFamily="18" charset="0"/>
              </a:rPr>
              <a:t/>
            </a:r>
            <a:br>
              <a:rPr lang="it-IT" sz="2400" smtClean="0">
                <a:solidFill>
                  <a:schemeClr val="tx1"/>
                </a:solidFill>
                <a:latin typeface="Adobe Garamond Pro Bold" pitchFamily="18" charset="0"/>
              </a:rPr>
            </a:br>
            <a:r>
              <a:rPr lang="it-IT" sz="3200" b="1" smtClean="0">
                <a:solidFill>
                  <a:srgbClr val="FF0000"/>
                </a:solidFill>
                <a:latin typeface="Adobe Garamond Pro Bold" pitchFamily="18" charset="0"/>
              </a:rPr>
              <a:t>SAMARITANO</a:t>
            </a:r>
            <a:endParaRPr lang="it-IT" sz="3200" b="1" dirty="0">
              <a:solidFill>
                <a:srgbClr val="FF000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139650"/>
              </p:ext>
            </p:extLst>
          </p:nvPr>
        </p:nvGraphicFramePr>
        <p:xfrm>
          <a:off x="81466" y="1883592"/>
          <a:ext cx="9043976" cy="456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</a:t>
            </a:r>
            <a:r>
              <a:rPr lang="it-IT" sz="3200" b="1" dirty="0" smtClean="0">
                <a:latin typeface="+mn-lt"/>
              </a:rPr>
              <a:t>complessiva di </a:t>
            </a:r>
            <a:r>
              <a:rPr lang="it-IT" sz="3200" b="1" dirty="0">
                <a:latin typeface="+mn-lt"/>
              </a:rPr>
              <a:t>donazione  1992 </a:t>
            </a:r>
            <a:r>
              <a:rPr lang="it-IT" sz="3200" b="1" dirty="0" smtClean="0">
                <a:latin typeface="+mn-lt"/>
              </a:rPr>
              <a:t>– 2016*</a:t>
            </a:r>
            <a:endParaRPr lang="it-IT" sz="3200" b="1" dirty="0">
              <a:latin typeface="+mn-lt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31768" y="1285860"/>
            <a:ext cx="2776620" cy="469900"/>
            <a:chOff x="216" y="911"/>
            <a:chExt cx="2975" cy="296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2975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Cadavere + Vivente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249" y="911"/>
              <a:ext cx="2942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8179680" y="2145214"/>
            <a:ext cx="60128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100" b="1" dirty="0" smtClean="0"/>
              <a:t>1489</a:t>
            </a:r>
            <a:endParaRPr lang="it-IT" sz="1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818912" y="2265470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1443</a:t>
            </a:r>
            <a:endParaRPr lang="it-IT" sz="1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458144" y="2445854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1350</a:t>
            </a:r>
            <a:endParaRPr lang="it-IT" sz="12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970720" y="2887848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1120</a:t>
            </a:r>
            <a:endParaRPr lang="it-IT" sz="12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670080" y="3047134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1005</a:t>
            </a:r>
            <a:endParaRPr lang="it-IT" sz="12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309312" y="3167390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1077</a:t>
            </a:r>
            <a:endParaRPr lang="it-IT" sz="1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774560" y="2626238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1250</a:t>
            </a:r>
            <a:endParaRPr lang="it-IT" sz="12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413792" y="2806622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1238</a:t>
            </a:r>
            <a:endParaRPr lang="it-IT" sz="12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060842" y="2566110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1282</a:t>
            </a:r>
            <a:endParaRPr lang="it-IT" sz="12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692256" y="2746494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1262</a:t>
            </a:r>
            <a:endParaRPr lang="it-IT" sz="12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331488" y="2566110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1285</a:t>
            </a:r>
            <a:endParaRPr lang="it-IT" sz="12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435968" y="2566110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1299</a:t>
            </a:r>
            <a:endParaRPr lang="it-IT" sz="1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157504" y="2566110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1330</a:t>
            </a:r>
            <a:endParaRPr lang="it-IT" sz="12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796736" y="2505982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1342</a:t>
            </a:r>
            <a:endParaRPr lang="it-IT" sz="12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075200" y="2445854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1334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13982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7920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sz="4000" dirty="0" smtClean="0">
                <a:solidFill>
                  <a:schemeClr val="tx1"/>
                </a:solidFill>
              </a:rPr>
              <a:t>Metodologia di Lavoro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4" name="Titolo 6"/>
          <p:cNvSpPr>
            <a:spLocks noGrp="1"/>
          </p:cNvSpPr>
          <p:nvPr>
            <p:ph idx="1"/>
          </p:nvPr>
        </p:nvSpPr>
        <p:spPr>
          <a:xfrm>
            <a:off x="251520" y="1772816"/>
            <a:ext cx="8784976" cy="48965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0" indent="0" algn="l">
              <a:buNone/>
            </a:pPr>
            <a:r>
              <a:rPr lang="it-IT" sz="2400" dirty="0" smtClean="0">
                <a:solidFill>
                  <a:schemeClr val="tx1"/>
                </a:solidFill>
                <a:latin typeface="Adobe Garamond Pro Bold" pitchFamily="18" charset="0"/>
              </a:rPr>
              <a:t>   </a:t>
            </a:r>
            <a:br>
              <a:rPr lang="it-IT" sz="2400" dirty="0" smtClean="0">
                <a:solidFill>
                  <a:schemeClr val="tx1"/>
                </a:solidFill>
                <a:latin typeface="Adobe Garamond Pro Bold" pitchFamily="18" charset="0"/>
              </a:rPr>
            </a:br>
            <a:r>
              <a:rPr lang="it-IT" sz="2400" dirty="0" smtClean="0">
                <a:solidFill>
                  <a:schemeClr val="tx1"/>
                </a:solidFill>
                <a:latin typeface="Adobe Garamond Pro Bold" pitchFamily="18" charset="0"/>
              </a:rPr>
              <a:t> </a:t>
            </a:r>
            <a:br>
              <a:rPr lang="it-IT" sz="2400" dirty="0" smtClean="0">
                <a:solidFill>
                  <a:schemeClr val="tx1"/>
                </a:solidFill>
                <a:latin typeface="Adobe Garamond Pro Bold" pitchFamily="18" charset="0"/>
              </a:rPr>
            </a:br>
            <a:r>
              <a:rPr lang="it-IT" sz="2400" dirty="0" smtClean="0">
                <a:solidFill>
                  <a:schemeClr val="tx1"/>
                </a:solidFill>
                <a:latin typeface="Adobe Garamond Pro Bold" pitchFamily="18" charset="0"/>
              </a:rPr>
              <a:t>      1</a:t>
            </a:r>
            <a:r>
              <a:rPr lang="it-IT" sz="2400" dirty="0">
                <a:solidFill>
                  <a:schemeClr val="tx1"/>
                </a:solidFill>
                <a:latin typeface="Adobe Garamond Pro Bold" pitchFamily="18" charset="0"/>
              </a:rPr>
              <a:t>. Studio donatore </a:t>
            </a:r>
            <a:r>
              <a:rPr lang="it-IT" sz="2400" dirty="0" smtClean="0">
                <a:solidFill>
                  <a:schemeClr val="tx1"/>
                </a:solidFill>
                <a:latin typeface="Adobe Garamond Pro Bold" pitchFamily="18" charset="0"/>
              </a:rPr>
              <a:t>SAMARITANO</a:t>
            </a:r>
            <a:r>
              <a:rPr lang="it-IT" sz="1000" dirty="0" smtClean="0">
                <a:solidFill>
                  <a:schemeClr val="tx1"/>
                </a:solidFill>
                <a:latin typeface="Adobe Garamond Pro Bold" pitchFamily="18" charset="0"/>
              </a:rPr>
              <a:t/>
            </a:r>
            <a:br>
              <a:rPr lang="it-IT" sz="1000" dirty="0" smtClean="0">
                <a:solidFill>
                  <a:schemeClr val="tx1"/>
                </a:solidFill>
                <a:latin typeface="Adobe Garamond Pro Bold" pitchFamily="18" charset="0"/>
              </a:rPr>
            </a:br>
            <a:r>
              <a:rPr lang="it-IT" sz="2400" dirty="0">
                <a:solidFill>
                  <a:schemeClr val="tx1"/>
                </a:solidFill>
                <a:latin typeface="Adobe Garamond Pro Bold" pitchFamily="18" charset="0"/>
              </a:rPr>
              <a:t/>
            </a:r>
            <a:br>
              <a:rPr lang="it-IT" sz="2400" dirty="0">
                <a:solidFill>
                  <a:schemeClr val="tx1"/>
                </a:solidFill>
                <a:latin typeface="Adobe Garamond Pro Bold" pitchFamily="18" charset="0"/>
              </a:rPr>
            </a:br>
            <a:r>
              <a:rPr lang="it-IT" sz="2400" dirty="0">
                <a:solidFill>
                  <a:schemeClr val="tx1"/>
                </a:solidFill>
                <a:latin typeface="Adobe Garamond Pro Bold" pitchFamily="18" charset="0"/>
              </a:rPr>
              <a:t>      2. Arruolamento delle coppie </a:t>
            </a:r>
            <a:r>
              <a:rPr lang="it-IT" sz="2400" dirty="0" smtClean="0">
                <a:solidFill>
                  <a:schemeClr val="tx1"/>
                </a:solidFill>
                <a:latin typeface="Adobe Garamond Pro Bold" pitchFamily="18" charset="0"/>
              </a:rPr>
              <a:t/>
            </a:r>
            <a:br>
              <a:rPr lang="it-IT" sz="2400" dirty="0" smtClean="0">
                <a:solidFill>
                  <a:schemeClr val="tx1"/>
                </a:solidFill>
                <a:latin typeface="Adobe Garamond Pro Bold" pitchFamily="18" charset="0"/>
              </a:rPr>
            </a:br>
            <a:r>
              <a:rPr lang="it-IT" sz="2400" dirty="0">
                <a:solidFill>
                  <a:schemeClr val="tx1"/>
                </a:solidFill>
                <a:latin typeface="Adobe Garamond Pro Bold" pitchFamily="18" charset="0"/>
              </a:rPr>
              <a:t/>
            </a:r>
            <a:br>
              <a:rPr lang="it-IT" sz="2400" dirty="0">
                <a:solidFill>
                  <a:schemeClr val="tx1"/>
                </a:solidFill>
                <a:latin typeface="Adobe Garamond Pro Bold" pitchFamily="18" charset="0"/>
              </a:rPr>
            </a:br>
            <a:r>
              <a:rPr lang="it-IT" sz="2400" dirty="0">
                <a:solidFill>
                  <a:schemeClr val="tx1"/>
                </a:solidFill>
                <a:latin typeface="Adobe Garamond Pro Bold" pitchFamily="18" charset="0"/>
              </a:rPr>
              <a:t>      3. Selezione delle coppie </a:t>
            </a:r>
            <a:r>
              <a:rPr lang="it-IT" sz="2400" dirty="0" smtClean="0">
                <a:solidFill>
                  <a:schemeClr val="tx1"/>
                </a:solidFill>
                <a:latin typeface="Adobe Garamond Pro Bold" pitchFamily="18" charset="0"/>
              </a:rPr>
              <a:t>compatibili con il donatore Samaritano</a:t>
            </a:r>
            <a:br>
              <a:rPr lang="it-IT" sz="2400" dirty="0" smtClean="0">
                <a:solidFill>
                  <a:schemeClr val="tx1"/>
                </a:solidFill>
                <a:latin typeface="Adobe Garamond Pro Bold" pitchFamily="18" charset="0"/>
              </a:rPr>
            </a:br>
            <a:r>
              <a:rPr lang="it-IT" sz="2400" dirty="0">
                <a:solidFill>
                  <a:schemeClr val="tx1"/>
                </a:solidFill>
                <a:latin typeface="Adobe Garamond Pro Bold" pitchFamily="18" charset="0"/>
              </a:rPr>
              <a:t/>
            </a:r>
            <a:br>
              <a:rPr lang="it-IT" sz="2400" dirty="0">
                <a:solidFill>
                  <a:schemeClr val="tx1"/>
                </a:solidFill>
                <a:latin typeface="Adobe Garamond Pro Bold" pitchFamily="18" charset="0"/>
              </a:rPr>
            </a:br>
            <a:r>
              <a:rPr lang="it-IT" sz="2400" dirty="0">
                <a:solidFill>
                  <a:schemeClr val="tx1"/>
                </a:solidFill>
                <a:latin typeface="Adobe Garamond Pro Bold" pitchFamily="18" charset="0"/>
              </a:rPr>
              <a:t>      4. Studio clinico e immunologico </a:t>
            </a:r>
            <a:r>
              <a:rPr lang="it-IT" sz="2400" dirty="0" smtClean="0">
                <a:solidFill>
                  <a:schemeClr val="tx1"/>
                </a:solidFill>
                <a:latin typeface="Adobe Garamond Pro Bold" pitchFamily="18" charset="0"/>
              </a:rPr>
              <a:t>dei donatori e riceventi idonei </a:t>
            </a:r>
            <a:br>
              <a:rPr lang="it-IT" sz="2400" dirty="0" smtClean="0">
                <a:solidFill>
                  <a:schemeClr val="tx1"/>
                </a:solidFill>
                <a:latin typeface="Adobe Garamond Pro Bold" pitchFamily="18" charset="0"/>
              </a:rPr>
            </a:br>
            <a:r>
              <a:rPr lang="it-IT" sz="2400" dirty="0">
                <a:solidFill>
                  <a:schemeClr val="tx1"/>
                </a:solidFill>
                <a:latin typeface="Adobe Garamond Pro Bold" pitchFamily="18" charset="0"/>
              </a:rPr>
              <a:t/>
            </a:r>
            <a:br>
              <a:rPr lang="it-IT" sz="2400" dirty="0">
                <a:solidFill>
                  <a:schemeClr val="tx1"/>
                </a:solidFill>
                <a:latin typeface="Adobe Garamond Pro Bold" pitchFamily="18" charset="0"/>
              </a:rPr>
            </a:br>
            <a:r>
              <a:rPr lang="it-IT" sz="2400" dirty="0">
                <a:solidFill>
                  <a:schemeClr val="tx1"/>
                </a:solidFill>
                <a:latin typeface="Adobe Garamond Pro Bold" pitchFamily="18" charset="0"/>
              </a:rPr>
              <a:t>      5. Procedura </a:t>
            </a:r>
            <a:r>
              <a:rPr lang="it-IT" sz="2400" dirty="0" smtClean="0">
                <a:solidFill>
                  <a:schemeClr val="tx1"/>
                </a:solidFill>
                <a:latin typeface="Adobe Garamond Pro Bold" pitchFamily="18" charset="0"/>
              </a:rPr>
              <a:t>operativa</a:t>
            </a:r>
            <a:r>
              <a:rPr lang="it-IT" dirty="0">
                <a:solidFill>
                  <a:schemeClr val="tx1"/>
                </a:solidFill>
                <a:latin typeface="Adobe Garamond Pro Bold" pitchFamily="18" charset="0"/>
              </a:rPr>
              <a:t/>
            </a:r>
            <a:br>
              <a:rPr lang="it-IT" dirty="0">
                <a:solidFill>
                  <a:schemeClr val="tx1"/>
                </a:solidFill>
                <a:latin typeface="Adobe Garamond Pro Bold" pitchFamily="18" charset="0"/>
              </a:rPr>
            </a:br>
            <a:r>
              <a:rPr lang="it-IT" dirty="0">
                <a:solidFill>
                  <a:schemeClr val="tx1"/>
                </a:solidFill>
                <a:latin typeface="Adobe Garamond Pro Bold" pitchFamily="18" charset="0"/>
              </a:rPr>
              <a:t/>
            </a:r>
            <a:br>
              <a:rPr lang="it-IT" dirty="0">
                <a:solidFill>
                  <a:schemeClr val="tx1"/>
                </a:solidFill>
                <a:latin typeface="Adobe Garamond Pro Bold" pitchFamily="18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27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004048" y="822486"/>
            <a:ext cx="158417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DONATORI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0460" y="457218"/>
            <a:ext cx="8064896" cy="6229273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sz="3600" b="1" dirty="0" smtClean="0">
                <a:solidFill>
                  <a:schemeClr val="tx1"/>
                </a:solidFill>
                <a:latin typeface="Adobe Garamond Pro Bold" pitchFamily="18" charset="0"/>
              </a:rPr>
              <a:t/>
            </a:r>
            <a:br>
              <a:rPr lang="it-IT" sz="3600" b="1" dirty="0" smtClean="0">
                <a:solidFill>
                  <a:schemeClr val="tx1"/>
                </a:solidFill>
                <a:latin typeface="Adobe Garamond Pro Bold" pitchFamily="18" charset="0"/>
              </a:rPr>
            </a:br>
            <a:r>
              <a:rPr lang="it-IT" sz="3600" b="1" dirty="0" smtClean="0">
                <a:solidFill>
                  <a:schemeClr val="tx1"/>
                </a:solidFill>
                <a:latin typeface="Adobe Garamond Pro Bold" pitchFamily="18" charset="0"/>
              </a:rPr>
              <a:t/>
            </a:r>
            <a:br>
              <a:rPr lang="it-IT" sz="3600" b="1" dirty="0" smtClean="0">
                <a:solidFill>
                  <a:schemeClr val="tx1"/>
                </a:solidFill>
                <a:latin typeface="Adobe Garamond Pro Bold" pitchFamily="18" charset="0"/>
              </a:rPr>
            </a:br>
            <a:r>
              <a:rPr lang="it-IT" sz="3600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it-IT" sz="3200" b="1" dirty="0">
              <a:solidFill>
                <a:srgbClr val="FF0000"/>
              </a:solidFill>
              <a:latin typeface="Adobe Garamond Pro Bold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17346" y="615384"/>
            <a:ext cx="1453413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RICEVENTI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52342" y="1046709"/>
            <a:ext cx="1728192" cy="600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rgbClr val="FF0000"/>
                </a:solidFill>
              </a:rPr>
              <a:t>SAMARITANO</a:t>
            </a:r>
          </a:p>
          <a:p>
            <a:pPr algn="ctr"/>
            <a:r>
              <a:rPr lang="it-IT" sz="1100" b="1" dirty="0" smtClean="0">
                <a:solidFill>
                  <a:srgbClr val="FF0000"/>
                </a:solidFill>
              </a:rPr>
              <a:t>Gruppo  A</a:t>
            </a:r>
          </a:p>
          <a:p>
            <a:pPr algn="ctr"/>
            <a:r>
              <a:rPr lang="it-IT" sz="1100" b="1" dirty="0" smtClean="0">
                <a:solidFill>
                  <a:srgbClr val="FF0000"/>
                </a:solidFill>
              </a:rPr>
              <a:t> Vicenza</a:t>
            </a:r>
            <a:endParaRPr lang="it-IT" sz="11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361369" y="2117492"/>
            <a:ext cx="1584176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tx1"/>
                </a:solidFill>
              </a:rPr>
              <a:t>Gruppo</a:t>
            </a:r>
            <a:r>
              <a:rPr lang="it-IT" sz="1100" b="1" dirty="0" smtClean="0">
                <a:solidFill>
                  <a:schemeClr val="tx1"/>
                </a:solidFill>
              </a:rPr>
              <a:t> A </a:t>
            </a:r>
            <a:endParaRPr lang="it-IT" sz="1100" b="1" dirty="0">
              <a:solidFill>
                <a:schemeClr val="tx1"/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tx1"/>
                </a:solidFill>
              </a:rPr>
              <a:t>PISA </a:t>
            </a:r>
            <a:endParaRPr lang="it-IT" sz="1100" b="1" dirty="0">
              <a:solidFill>
                <a:schemeClr val="tx1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2502105" y="1460830"/>
            <a:ext cx="606193" cy="504056"/>
          </a:xfrm>
          <a:prstGeom prst="straightConnector1">
            <a:avLst/>
          </a:prstGeom>
          <a:ln>
            <a:headEnd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4717036" y="2117491"/>
            <a:ext cx="1574368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tx1"/>
                </a:solidFill>
              </a:rPr>
              <a:t>Gruppo</a:t>
            </a:r>
            <a:r>
              <a:rPr lang="it-IT" sz="1100" b="1" dirty="0" smtClean="0">
                <a:solidFill>
                  <a:schemeClr val="tx1"/>
                </a:solidFill>
              </a:rPr>
              <a:t> 0 </a:t>
            </a:r>
            <a:endParaRPr lang="it-IT" sz="1100" b="1" dirty="0">
              <a:solidFill>
                <a:schemeClr val="tx1"/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tx1"/>
                </a:solidFill>
              </a:rPr>
              <a:t>PISA 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361369" y="2851774"/>
            <a:ext cx="1584176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tx1"/>
                </a:solidFill>
              </a:rPr>
              <a:t>Gruppo</a:t>
            </a:r>
            <a:r>
              <a:rPr lang="it-IT" sz="1100" b="1" dirty="0" smtClean="0">
                <a:solidFill>
                  <a:schemeClr val="tx1"/>
                </a:solidFill>
              </a:rPr>
              <a:t> 0</a:t>
            </a:r>
            <a:endParaRPr lang="it-IT" sz="1100" b="1" dirty="0">
              <a:solidFill>
                <a:schemeClr val="tx1"/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tx1"/>
                </a:solidFill>
              </a:rPr>
              <a:t>PALERMO 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788024" y="3140968"/>
            <a:ext cx="1584176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tx1"/>
                </a:solidFill>
              </a:rPr>
              <a:t>Gruppo</a:t>
            </a:r>
            <a:r>
              <a:rPr lang="it-IT" sz="1100" b="1" dirty="0" smtClean="0">
                <a:solidFill>
                  <a:schemeClr val="tx1"/>
                </a:solidFill>
              </a:rPr>
              <a:t> A</a:t>
            </a:r>
            <a:endParaRPr lang="it-IT" sz="1100" b="1" dirty="0">
              <a:solidFill>
                <a:schemeClr val="tx1"/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tx1"/>
                </a:solidFill>
              </a:rPr>
              <a:t>PALERMO</a:t>
            </a:r>
            <a:endParaRPr lang="it-IT" sz="1100" b="1" dirty="0">
              <a:solidFill>
                <a:schemeClr val="tx1"/>
              </a:solidFill>
            </a:endParaRPr>
          </a:p>
        </p:txBody>
      </p:sp>
      <p:cxnSp>
        <p:nvCxnSpPr>
          <p:cNvPr id="27" name="Connettore 2 26"/>
          <p:cNvCxnSpPr/>
          <p:nvPr/>
        </p:nvCxnSpPr>
        <p:spPr>
          <a:xfrm flipH="1">
            <a:off x="3252342" y="2420887"/>
            <a:ext cx="1322726" cy="767449"/>
          </a:xfrm>
          <a:prstGeom prst="straightConnector1">
            <a:avLst/>
          </a:prstGeom>
          <a:ln>
            <a:headEnd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1361369" y="3871734"/>
            <a:ext cx="1703268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tx1"/>
                </a:solidFill>
              </a:rPr>
              <a:t>Gruppo</a:t>
            </a:r>
            <a:r>
              <a:rPr lang="it-IT" sz="1100" b="1" dirty="0" smtClean="0">
                <a:solidFill>
                  <a:schemeClr val="tx1"/>
                </a:solidFill>
              </a:rPr>
              <a:t> A</a:t>
            </a:r>
            <a:endParaRPr lang="it-IT" sz="1100" b="1" dirty="0">
              <a:solidFill>
                <a:schemeClr val="tx1"/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tx1"/>
                </a:solidFill>
              </a:rPr>
              <a:t>PISA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4788024" y="3839541"/>
            <a:ext cx="1656184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tx1"/>
                </a:solidFill>
              </a:rPr>
              <a:t>Gruppo</a:t>
            </a:r>
            <a:r>
              <a:rPr lang="it-IT" sz="1100" b="1" dirty="0" smtClean="0">
                <a:solidFill>
                  <a:schemeClr val="tx1"/>
                </a:solidFill>
              </a:rPr>
              <a:t> A</a:t>
            </a:r>
            <a:endParaRPr lang="it-IT" sz="1100" b="1" dirty="0">
              <a:solidFill>
                <a:schemeClr val="tx1"/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tx1"/>
                </a:solidFill>
              </a:rPr>
              <a:t>PISA </a:t>
            </a:r>
            <a:endParaRPr lang="it-IT" sz="1100" b="1" dirty="0">
              <a:solidFill>
                <a:schemeClr val="tx1"/>
              </a:solidFill>
            </a:endParaRPr>
          </a:p>
        </p:txBody>
      </p:sp>
      <p:cxnSp>
        <p:nvCxnSpPr>
          <p:cNvPr id="33" name="Connettore 2 32"/>
          <p:cNvCxnSpPr/>
          <p:nvPr/>
        </p:nvCxnSpPr>
        <p:spPr>
          <a:xfrm flipH="1">
            <a:off x="3350932" y="3462981"/>
            <a:ext cx="1224136" cy="686900"/>
          </a:xfrm>
          <a:prstGeom prst="straightConnector1">
            <a:avLst/>
          </a:prstGeom>
          <a:ln>
            <a:headEnd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1361369" y="4643910"/>
            <a:ext cx="170326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tx1"/>
                </a:solidFill>
              </a:rPr>
              <a:t>Gruppo</a:t>
            </a:r>
            <a:r>
              <a:rPr lang="it-IT" sz="1100" b="1" dirty="0" smtClean="0">
                <a:solidFill>
                  <a:schemeClr val="tx1"/>
                </a:solidFill>
              </a:rPr>
              <a:t> A</a:t>
            </a:r>
            <a:endParaRPr lang="it-IT" sz="1100" b="1" dirty="0">
              <a:solidFill>
                <a:schemeClr val="tx1"/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tx1"/>
                </a:solidFill>
              </a:rPr>
              <a:t>PISA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819282" y="4620942"/>
            <a:ext cx="170326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tx1"/>
                </a:solidFill>
              </a:rPr>
              <a:t>Gruppo</a:t>
            </a:r>
            <a:r>
              <a:rPr lang="it-IT" sz="1100" b="1" dirty="0" smtClean="0">
                <a:solidFill>
                  <a:schemeClr val="tx1"/>
                </a:solidFill>
              </a:rPr>
              <a:t> 0</a:t>
            </a:r>
            <a:endParaRPr lang="it-IT" sz="1100" b="1" dirty="0">
              <a:solidFill>
                <a:schemeClr val="tx1"/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tx1"/>
                </a:solidFill>
              </a:rPr>
              <a:t>PISA</a:t>
            </a:r>
            <a:endParaRPr lang="it-IT" sz="1100" b="1" dirty="0">
              <a:solidFill>
                <a:schemeClr val="tx1"/>
              </a:solidFill>
            </a:endParaRPr>
          </a:p>
        </p:txBody>
      </p:sp>
      <p:cxnSp>
        <p:nvCxnSpPr>
          <p:cNvPr id="38" name="Connettore 2 37"/>
          <p:cNvCxnSpPr/>
          <p:nvPr/>
        </p:nvCxnSpPr>
        <p:spPr>
          <a:xfrm flipH="1">
            <a:off x="3350932" y="4158714"/>
            <a:ext cx="1291657" cy="700639"/>
          </a:xfrm>
          <a:prstGeom prst="straightConnector1">
            <a:avLst/>
          </a:prstGeom>
          <a:ln>
            <a:headEnd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1361369" y="5360536"/>
            <a:ext cx="1703268" cy="430887"/>
          </a:xfrm>
          <a:prstGeom prst="rect">
            <a:avLst/>
          </a:prstGeom>
          <a:gradFill>
            <a:gsLst>
              <a:gs pos="0">
                <a:srgbClr val="7030A0"/>
              </a:gs>
              <a:gs pos="9000">
                <a:srgbClr val="A386C0"/>
              </a:gs>
              <a:gs pos="100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tx1"/>
                </a:solidFill>
              </a:rPr>
              <a:t>Gruppo</a:t>
            </a:r>
            <a:r>
              <a:rPr lang="it-IT" sz="1100" b="1" dirty="0" smtClean="0">
                <a:solidFill>
                  <a:schemeClr val="tx1"/>
                </a:solidFill>
              </a:rPr>
              <a:t> 0</a:t>
            </a:r>
            <a:endParaRPr lang="it-IT" sz="1100" b="1" dirty="0">
              <a:solidFill>
                <a:schemeClr val="tx1"/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tx1"/>
                </a:solidFill>
              </a:rPr>
              <a:t>PARMA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4788024" y="5335564"/>
            <a:ext cx="1703268" cy="430887"/>
          </a:xfrm>
          <a:prstGeom prst="rect">
            <a:avLst/>
          </a:prstGeom>
          <a:gradFill>
            <a:gsLst>
              <a:gs pos="9000">
                <a:srgbClr val="A386C0"/>
              </a:gs>
              <a:gs pos="2000">
                <a:srgbClr val="7030A0"/>
              </a:gs>
              <a:gs pos="100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tx1"/>
                </a:solidFill>
              </a:rPr>
              <a:t>Gruppo</a:t>
            </a:r>
            <a:r>
              <a:rPr lang="it-IT" sz="1100" b="1" dirty="0" smtClean="0">
                <a:solidFill>
                  <a:schemeClr val="tx1"/>
                </a:solidFill>
              </a:rPr>
              <a:t> A</a:t>
            </a:r>
            <a:endParaRPr lang="it-IT" sz="1100" b="1" dirty="0">
              <a:solidFill>
                <a:schemeClr val="tx1"/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tx1"/>
                </a:solidFill>
              </a:rPr>
              <a:t>PARMA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1407022" y="6061102"/>
            <a:ext cx="1703268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rgbClr val="FF0000"/>
                </a:solidFill>
              </a:rPr>
              <a:t>Gruppo</a:t>
            </a:r>
            <a:r>
              <a:rPr lang="it-IT" sz="1100" b="1" dirty="0" smtClean="0">
                <a:solidFill>
                  <a:srgbClr val="FF0000"/>
                </a:solidFill>
              </a:rPr>
              <a:t> A</a:t>
            </a:r>
            <a:endParaRPr lang="it-IT" sz="1100" b="1" dirty="0">
              <a:solidFill>
                <a:srgbClr val="FF0000"/>
              </a:solidFill>
            </a:endParaRPr>
          </a:p>
          <a:p>
            <a:pPr algn="ctr"/>
            <a:r>
              <a:rPr lang="it-IT" sz="1100" b="1" dirty="0" smtClean="0">
                <a:solidFill>
                  <a:srgbClr val="FF0000"/>
                </a:solidFill>
              </a:rPr>
              <a:t>VICENZA</a:t>
            </a:r>
            <a:endParaRPr lang="it-IT" sz="1100" b="1" dirty="0">
              <a:solidFill>
                <a:srgbClr val="FF0000"/>
              </a:solidFill>
            </a:endParaRPr>
          </a:p>
        </p:txBody>
      </p:sp>
      <p:cxnSp>
        <p:nvCxnSpPr>
          <p:cNvPr id="44" name="Connettore 2 43"/>
          <p:cNvCxnSpPr/>
          <p:nvPr/>
        </p:nvCxnSpPr>
        <p:spPr>
          <a:xfrm flipH="1">
            <a:off x="3364241" y="4814744"/>
            <a:ext cx="1278348" cy="716626"/>
          </a:xfrm>
          <a:prstGeom prst="straightConnector1">
            <a:avLst/>
          </a:prstGeom>
          <a:ln>
            <a:headEnd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 flipH="1">
            <a:off x="3418850" y="5575979"/>
            <a:ext cx="1298186" cy="685527"/>
          </a:xfrm>
          <a:prstGeom prst="straightConnector1">
            <a:avLst/>
          </a:prstGeom>
          <a:ln>
            <a:headEnd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e 9"/>
          <p:cNvSpPr/>
          <p:nvPr/>
        </p:nvSpPr>
        <p:spPr>
          <a:xfrm>
            <a:off x="7236296" y="1712858"/>
            <a:ext cx="1512168" cy="70802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5</a:t>
            </a:r>
            <a:r>
              <a:rPr lang="it-IT" sz="1200" b="1" dirty="0" smtClean="0">
                <a:solidFill>
                  <a:schemeClr val="tx1"/>
                </a:solidFill>
              </a:rPr>
              <a:t> Dicembre 2016</a:t>
            </a:r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12" name="Parentesi graffa aperta 11"/>
          <p:cNvSpPr/>
          <p:nvPr/>
        </p:nvSpPr>
        <p:spPr>
          <a:xfrm>
            <a:off x="848076" y="3839541"/>
            <a:ext cx="371472" cy="2652449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Parentesi graffa chiusa 14"/>
          <p:cNvSpPr/>
          <p:nvPr/>
        </p:nvSpPr>
        <p:spPr>
          <a:xfrm>
            <a:off x="6751686" y="3054689"/>
            <a:ext cx="939129" cy="3469493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Parentesi graffa aperta 18"/>
          <p:cNvSpPr/>
          <p:nvPr/>
        </p:nvSpPr>
        <p:spPr>
          <a:xfrm>
            <a:off x="911024" y="1412776"/>
            <a:ext cx="308524" cy="2232248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7558753" y="4221088"/>
            <a:ext cx="1152128" cy="59365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tx1"/>
                </a:solidFill>
              </a:rPr>
              <a:t>2/3 Gennaio</a:t>
            </a:r>
          </a:p>
          <a:p>
            <a:pPr algn="ctr"/>
            <a:r>
              <a:rPr lang="it-IT" sz="1200" b="1" dirty="0" smtClean="0">
                <a:solidFill>
                  <a:schemeClr val="tx1"/>
                </a:solidFill>
              </a:rPr>
              <a:t>2017</a:t>
            </a:r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5350835" y="574745"/>
            <a:ext cx="1453413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DONATORI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23" name="Parentesi graffa chiusa 22"/>
          <p:cNvSpPr/>
          <p:nvPr/>
        </p:nvSpPr>
        <p:spPr>
          <a:xfrm>
            <a:off x="6673962" y="1050486"/>
            <a:ext cx="490326" cy="1658434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7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84576" y="1925800"/>
            <a:ext cx="271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Valori espressi in migliaia</a:t>
            </a:r>
            <a:endParaRPr lang="it-IT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8957" y="615504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Donatori cellule staminali emopoietiche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2656" y="6579297"/>
            <a:ext cx="1803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Fonte dati: IBMDR</a:t>
            </a:r>
            <a:endParaRPr lang="it-IT" sz="1200" b="1" i="1" dirty="0"/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738948"/>
              </p:ext>
            </p:extLst>
          </p:nvPr>
        </p:nvGraphicFramePr>
        <p:xfrm>
          <a:off x="363040" y="1610482"/>
          <a:ext cx="8057152" cy="4824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42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82656" y="6579297"/>
            <a:ext cx="1803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Fonte dati: IBMDR</a:t>
            </a:r>
            <a:endParaRPr lang="it-IT" sz="1200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264960" y="682471"/>
            <a:ext cx="667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Numero dei trapianti e impatto </a:t>
            </a:r>
            <a:r>
              <a:rPr lang="it-IT" sz="2400" b="1" dirty="0" err="1" smtClean="0"/>
              <a:t>aploidentico</a:t>
            </a:r>
            <a:endParaRPr lang="it-IT" sz="2400" b="1" dirty="0"/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939876"/>
              </p:ext>
            </p:extLst>
          </p:nvPr>
        </p:nvGraphicFramePr>
        <p:xfrm>
          <a:off x="1144704" y="1723496"/>
          <a:ext cx="7128792" cy="447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tangolo 9"/>
          <p:cNvSpPr/>
          <p:nvPr/>
        </p:nvSpPr>
        <p:spPr>
          <a:xfrm>
            <a:off x="4185977" y="2171689"/>
            <a:ext cx="5591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latin typeface="+mj-lt"/>
                <a:cs typeface="Arial" pitchFamily="34" charset="0"/>
              </a:rPr>
              <a:t>684</a:t>
            </a:r>
            <a:endParaRPr lang="it-IT" sz="1200" b="1" dirty="0">
              <a:latin typeface="+mj-lt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797307" y="2166577"/>
            <a:ext cx="5238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latin typeface="+mj-lt"/>
                <a:cs typeface="Arial" pitchFamily="34" charset="0"/>
              </a:rPr>
              <a:t>693</a:t>
            </a:r>
            <a:endParaRPr lang="it-IT" sz="1200" b="1" dirty="0">
              <a:latin typeface="+mj-lt"/>
              <a:cs typeface="Arial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524207" y="2155544"/>
            <a:ext cx="5170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latin typeface="+mj-lt"/>
                <a:cs typeface="Arial" pitchFamily="34" charset="0"/>
              </a:rPr>
              <a:t>693</a:t>
            </a:r>
            <a:endParaRPr lang="it-IT" sz="1200" b="1" dirty="0">
              <a:latin typeface="+mj-lt"/>
              <a:cs typeface="Arial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130842" y="2048579"/>
            <a:ext cx="5042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latin typeface="+mj-lt"/>
                <a:cs typeface="Arial" pitchFamily="34" charset="0"/>
              </a:rPr>
              <a:t>704</a:t>
            </a:r>
            <a:endParaRPr lang="it-IT" sz="1200" b="1" dirty="0">
              <a:latin typeface="+mj-lt"/>
              <a:cs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485446" y="2294201"/>
            <a:ext cx="5395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latin typeface="+mj-lt"/>
                <a:cs typeface="Arial" pitchFamily="34" charset="0"/>
              </a:rPr>
              <a:t>670</a:t>
            </a:r>
            <a:endParaRPr lang="it-IT" sz="1200" b="1" dirty="0">
              <a:latin typeface="+mj-lt"/>
              <a:cs typeface="Arial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833126" y="1939520"/>
            <a:ext cx="5042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latin typeface="+mj-lt"/>
                <a:cs typeface="Arial" pitchFamily="34" charset="0"/>
              </a:rPr>
              <a:t>742</a:t>
            </a:r>
            <a:endParaRPr lang="it-IT" sz="1200" b="1" dirty="0">
              <a:latin typeface="+mj-lt"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977142" y="5539920"/>
            <a:ext cx="5042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latin typeface="+mj-lt"/>
                <a:cs typeface="Arial" pitchFamily="34" charset="0"/>
              </a:rPr>
              <a:t>28</a:t>
            </a:r>
            <a:endParaRPr lang="it-IT" sz="1200" b="1" dirty="0">
              <a:latin typeface="+mj-lt"/>
              <a:cs typeface="Arial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785464" y="4983952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+mj-lt"/>
                <a:cs typeface="Arial" pitchFamily="34" charset="0"/>
              </a:rPr>
              <a:t>127</a:t>
            </a:r>
            <a:endParaRPr lang="it-IT" sz="1200" b="1" dirty="0">
              <a:latin typeface="+mj-lt"/>
              <a:cs typeface="Arial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468812" y="4737354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+mj-lt"/>
                <a:cs typeface="Arial" pitchFamily="34" charset="0"/>
              </a:rPr>
              <a:t>183</a:t>
            </a:r>
            <a:endParaRPr lang="it-IT" sz="1200" b="1" dirty="0">
              <a:latin typeface="+mj-lt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116884" y="4700947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+mj-lt"/>
                <a:cs typeface="Arial" pitchFamily="34" charset="0"/>
              </a:rPr>
              <a:t>186</a:t>
            </a:r>
            <a:endParaRPr lang="it-IT" sz="1200" b="1" dirty="0">
              <a:latin typeface="+mj-lt"/>
              <a:cs typeface="Arial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764956" y="4383870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+mj-lt"/>
                <a:cs typeface="Arial" pitchFamily="34" charset="0"/>
              </a:rPr>
              <a:t>253</a:t>
            </a:r>
            <a:endParaRPr lang="it-IT" sz="1200" b="1" dirty="0">
              <a:latin typeface="+mj-lt"/>
              <a:cs typeface="Arial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473296" y="3955744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+mj-lt"/>
                <a:cs typeface="Arial" pitchFamily="34" charset="0"/>
              </a:rPr>
              <a:t>338</a:t>
            </a:r>
            <a:endParaRPr lang="it-IT" sz="1200" b="1" dirty="0">
              <a:latin typeface="+mj-lt"/>
              <a:cs typeface="Arial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7127238" y="3817244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+mj-lt"/>
                <a:cs typeface="Arial" pitchFamily="34" charset="0"/>
              </a:rPr>
              <a:t>360</a:t>
            </a:r>
            <a:endParaRPr lang="it-IT" sz="1200" b="1" dirty="0">
              <a:latin typeface="+mj-lt"/>
              <a:cs typeface="Arial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3654257" y="5251489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+mj-lt"/>
                <a:cs typeface="Arial" pitchFamily="34" charset="0"/>
              </a:rPr>
              <a:t>87</a:t>
            </a:r>
            <a:endParaRPr lang="it-IT" sz="1200" b="1" dirty="0">
              <a:latin typeface="+mj-lt"/>
              <a:cs typeface="Arial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4331336" y="5262921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+mj-lt"/>
                <a:cs typeface="Arial" pitchFamily="34" charset="0"/>
              </a:rPr>
              <a:t>93</a:t>
            </a:r>
            <a:endParaRPr lang="it-IT" sz="1200" b="1" dirty="0">
              <a:latin typeface="+mj-lt"/>
              <a:cs typeface="Arial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5000190" y="5358760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+mj-lt"/>
                <a:cs typeface="Arial" pitchFamily="34" charset="0"/>
              </a:rPr>
              <a:t>56</a:t>
            </a:r>
            <a:endParaRPr lang="it-IT" sz="1200" b="1" dirty="0">
              <a:latin typeface="+mj-lt"/>
              <a:cs typeface="Arial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5681208" y="546130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+mj-lt"/>
                <a:cs typeface="Arial" pitchFamily="34" charset="0"/>
              </a:rPr>
              <a:t>40</a:t>
            </a:r>
            <a:endParaRPr lang="it-IT" sz="1200" b="1" dirty="0">
              <a:latin typeface="+mj-lt"/>
              <a:cs typeface="Arial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329280" y="5544431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+mj-lt"/>
                <a:cs typeface="Arial" pitchFamily="34" charset="0"/>
              </a:rPr>
              <a:t>25</a:t>
            </a:r>
            <a:endParaRPr lang="it-IT" sz="12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03552" y="6063679"/>
            <a:ext cx="769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Numero dei Comuni attivi alla fine di ciascun anno</a:t>
            </a:r>
            <a:endParaRPr lang="it-IT" sz="2400" b="1" dirty="0"/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979421"/>
              </p:ext>
            </p:extLst>
          </p:nvPr>
        </p:nvGraphicFramePr>
        <p:xfrm>
          <a:off x="1204832" y="1925800"/>
          <a:ext cx="6553952" cy="394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0" y="243805"/>
            <a:ext cx="91440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Registrazione della dichiarazione di volontà al momento del rilascio della carta d’identità</a:t>
            </a:r>
          </a:p>
          <a:p>
            <a:pPr algn="ctr">
              <a:defRPr/>
            </a:pPr>
            <a:r>
              <a:rPr lang="it-IT" sz="20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-Aggiornamento al 23/05/2016-</a:t>
            </a:r>
          </a:p>
        </p:txBody>
      </p:sp>
    </p:spTree>
    <p:extLst>
      <p:ext uri="{BB962C8B-B14F-4D97-AF65-F5344CB8AC3E}">
        <p14:creationId xmlns:p14="http://schemas.microsoft.com/office/powerpoint/2010/main" val="9855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 noChangeAspect="1"/>
          </p:cNvGrpSpPr>
          <p:nvPr/>
        </p:nvGrpSpPr>
        <p:grpSpPr>
          <a:xfrm>
            <a:off x="85792" y="1204264"/>
            <a:ext cx="5328000" cy="5328000"/>
            <a:chOff x="0" y="0"/>
            <a:chExt cx="2333625" cy="2124075"/>
          </a:xfrm>
        </p:grpSpPr>
        <p:sp>
          <p:nvSpPr>
            <p:cNvPr id="6" name="Ovale 5"/>
            <p:cNvSpPr/>
            <p:nvPr/>
          </p:nvSpPr>
          <p:spPr>
            <a:xfrm>
              <a:off x="0" y="0"/>
              <a:ext cx="2333625" cy="21240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1100"/>
            </a:p>
          </p:txBody>
        </p:sp>
        <p:sp>
          <p:nvSpPr>
            <p:cNvPr id="7" name="CasellaDiTesto 20"/>
            <p:cNvSpPr txBox="1"/>
            <p:nvPr/>
          </p:nvSpPr>
          <p:spPr>
            <a:xfrm>
              <a:off x="652991" y="851527"/>
              <a:ext cx="1162051" cy="48577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6000" b="1" dirty="0" smtClean="0">
                  <a:solidFill>
                    <a:schemeClr val="accent3">
                      <a:lumMod val="50000"/>
                    </a:schemeClr>
                  </a:solidFill>
                </a:rPr>
                <a:t>91,0 </a:t>
              </a:r>
              <a:r>
                <a:rPr lang="it-IT" sz="6000" b="1" dirty="0">
                  <a:solidFill>
                    <a:schemeClr val="accent3">
                      <a:lumMod val="50000"/>
                    </a:schemeClr>
                  </a:solidFill>
                </a:rPr>
                <a:t>% </a:t>
              </a:r>
            </a:p>
          </p:txBody>
        </p:sp>
      </p:grpSp>
      <p:sp>
        <p:nvSpPr>
          <p:cNvPr id="4" name="Ovale 3"/>
          <p:cNvSpPr/>
          <p:nvPr/>
        </p:nvSpPr>
        <p:spPr>
          <a:xfrm>
            <a:off x="7130674" y="2363415"/>
            <a:ext cx="478800" cy="478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100" dirty="0"/>
          </a:p>
        </p:txBody>
      </p:sp>
      <p:sp>
        <p:nvSpPr>
          <p:cNvPr id="5" name="CasellaDiTesto 22"/>
          <p:cNvSpPr txBox="1"/>
          <p:nvPr/>
        </p:nvSpPr>
        <p:spPr>
          <a:xfrm>
            <a:off x="6876256" y="2420888"/>
            <a:ext cx="1258444" cy="23545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 smtClean="0">
                <a:solidFill>
                  <a:schemeClr val="tx1"/>
                </a:solidFill>
              </a:rPr>
              <a:t>9,0 </a:t>
            </a:r>
            <a:r>
              <a:rPr lang="it-IT" sz="2000" b="1" dirty="0">
                <a:solidFill>
                  <a:schemeClr val="tx1"/>
                </a:solidFill>
              </a:rPr>
              <a:t>%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155861" y="332656"/>
            <a:ext cx="703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Consensi e opposizioni nei Comuni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847872" y="2466952"/>
            <a:ext cx="1803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solidFill>
                  <a:schemeClr val="accent3">
                    <a:lumMod val="50000"/>
                  </a:schemeClr>
                </a:solidFill>
              </a:rPr>
              <a:t>Sì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097376" y="1974603"/>
            <a:ext cx="54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No</a:t>
            </a:r>
            <a:endParaRPr lang="it-IT" b="1" dirty="0"/>
          </a:p>
        </p:txBody>
      </p:sp>
      <p:sp>
        <p:nvSpPr>
          <p:cNvPr id="11" name="CasellaDiTesto 20"/>
          <p:cNvSpPr txBox="1"/>
          <p:nvPr/>
        </p:nvSpPr>
        <p:spPr>
          <a:xfrm>
            <a:off x="945952" y="5262129"/>
            <a:ext cx="3607680" cy="121851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3200" b="1" dirty="0" smtClean="0">
                <a:solidFill>
                  <a:schemeClr val="accent3">
                    <a:lumMod val="50000"/>
                  </a:schemeClr>
                </a:solidFill>
              </a:rPr>
              <a:t>N° </a:t>
            </a:r>
            <a:r>
              <a:rPr lang="it-IT" sz="3200" b="1" smtClean="0">
                <a:solidFill>
                  <a:schemeClr val="accent3">
                    <a:lumMod val="50000"/>
                  </a:schemeClr>
                </a:solidFill>
              </a:rPr>
              <a:t>dichiarazioni 206.721 </a:t>
            </a:r>
            <a:endParaRPr lang="it-IT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CasellaDiTesto 20"/>
          <p:cNvSpPr txBox="1"/>
          <p:nvPr/>
        </p:nvSpPr>
        <p:spPr>
          <a:xfrm>
            <a:off x="5536320" y="2852936"/>
            <a:ext cx="3607680" cy="121851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1400" b="1" dirty="0" smtClean="0">
                <a:solidFill>
                  <a:schemeClr val="accent2">
                    <a:lumMod val="75000"/>
                  </a:schemeClr>
                </a:solidFill>
              </a:rPr>
              <a:t>N° </a:t>
            </a:r>
            <a:r>
              <a:rPr lang="it-IT" sz="1400" b="1" dirty="0">
                <a:solidFill>
                  <a:schemeClr val="accent2">
                    <a:lumMod val="75000"/>
                  </a:schemeClr>
                </a:solidFill>
              </a:rPr>
              <a:t>dichiarazioni </a:t>
            </a:r>
            <a:r>
              <a:rPr lang="it-IT" sz="1400" b="1" dirty="0" smtClean="0">
                <a:solidFill>
                  <a:schemeClr val="accent2">
                    <a:lumMod val="75000"/>
                  </a:schemeClr>
                </a:solidFill>
              </a:rPr>
              <a:t>20.433</a:t>
            </a:r>
            <a:endParaRPr lang="it-IT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536320" y="4797152"/>
            <a:ext cx="361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Media giornaliera delle dichiarazioni di volontà</a:t>
            </a:r>
          </a:p>
          <a:p>
            <a:pPr algn="ctr"/>
            <a:r>
              <a:rPr lang="it-IT" sz="4800" b="1" dirty="0" smtClean="0"/>
              <a:t>1000</a:t>
            </a:r>
            <a:endParaRPr lang="it-IT" sz="4800" b="1" dirty="0"/>
          </a:p>
        </p:txBody>
      </p:sp>
    </p:spTree>
    <p:extLst>
      <p:ext uri="{BB962C8B-B14F-4D97-AF65-F5344CB8AC3E}">
        <p14:creationId xmlns:p14="http://schemas.microsoft.com/office/powerpoint/2010/main" val="37797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-10954" y="31465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CAMPAGNA NAZIONALE SU DONAZIONE E TRAPIANTO DI ORGANI, TESSUTI E CELLULE 2016</a:t>
            </a:r>
            <a:endParaRPr lang="it-IT" sz="28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661"/>
            <a:ext cx="9144000" cy="3384677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6"/>
          <a:stretch/>
        </p:blipFill>
        <p:spPr>
          <a:xfrm>
            <a:off x="179937" y="5124787"/>
            <a:ext cx="6408287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7" t="31369" r="26855" b="33184"/>
          <a:stretch/>
        </p:blipFill>
        <p:spPr>
          <a:xfrm>
            <a:off x="384405" y="260648"/>
            <a:ext cx="1870873" cy="96169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255278" y="449107"/>
            <a:ext cx="6349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UNITI SOTTO IL SEGNO DEL CUORE!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27584" y="3717032"/>
            <a:ext cx="7638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400" dirty="0"/>
          </a:p>
        </p:txBody>
      </p:sp>
      <p:pic>
        <p:nvPicPr>
          <p:cNvPr id="4098" name="Picture 2" descr="\\cnt-storage-01\Comunicazione\COMUNE\CAMPAGNA MINSAL\Campagna 15-16_WEB\DiamoIlMegliodiNoi\SITO\cover-sit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41" y="1222343"/>
            <a:ext cx="6448169" cy="360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79512" y="4258831"/>
            <a:ext cx="87431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it-IT" sz="1600" b="1" dirty="0" smtClean="0"/>
          </a:p>
          <a:p>
            <a:pPr algn="just">
              <a:buNone/>
            </a:pPr>
            <a:r>
              <a:rPr lang="it-IT" sz="1600" b="1" dirty="0" smtClean="0"/>
              <a:t>DIAMO IL MEGLIO DI NOI</a:t>
            </a:r>
            <a:r>
              <a:rPr lang="it-IT" sz="1600" dirty="0" smtClean="0"/>
              <a:t>: </a:t>
            </a:r>
          </a:p>
          <a:p>
            <a:pPr algn="just">
              <a:buNone/>
            </a:pPr>
            <a:r>
              <a:rPr lang="it-IT" sz="1600" dirty="0" smtClean="0"/>
              <a:t>un’iniziativa </a:t>
            </a:r>
            <a:r>
              <a:rPr lang="it-IT" sz="1600" dirty="0"/>
              <a:t>nata per </a:t>
            </a:r>
            <a:r>
              <a:rPr lang="it-IT" sz="1600" dirty="0" smtClean="0"/>
              <a:t>diffondere </a:t>
            </a:r>
            <a:r>
              <a:rPr lang="it-IT" sz="1600" dirty="0"/>
              <a:t>la cultura della donazione </a:t>
            </a:r>
            <a:r>
              <a:rPr lang="it-IT" sz="1600" dirty="0" smtClean="0"/>
              <a:t>attraverso l’adesione </a:t>
            </a:r>
            <a:r>
              <a:rPr lang="it-IT" sz="1600" dirty="0"/>
              <a:t>di organizzazioni di </a:t>
            </a:r>
            <a:r>
              <a:rPr lang="it-IT" sz="1600" dirty="0" smtClean="0"/>
              <a:t>volontariato, istituzioni</a:t>
            </a:r>
            <a:r>
              <a:rPr lang="it-IT" sz="1600" dirty="0"/>
              <a:t>, enti pubblici o privati e aziende.</a:t>
            </a:r>
          </a:p>
          <a:p>
            <a:pPr algn="just">
              <a:buNone/>
            </a:pPr>
            <a:endParaRPr lang="it-IT" sz="1600" dirty="0" smtClean="0"/>
          </a:p>
          <a:p>
            <a:pPr algn="just"/>
            <a:r>
              <a:rPr lang="it-IT" sz="1600" dirty="0" smtClean="0"/>
              <a:t>Chi </a:t>
            </a:r>
            <a:r>
              <a:rPr lang="it-IT" sz="1600" dirty="0"/>
              <a:t>aderisce si impegna a diffondere tra i </a:t>
            </a:r>
            <a:r>
              <a:rPr lang="it-IT" sz="1600" dirty="0" smtClean="0"/>
              <a:t>propri dipendenti</a:t>
            </a:r>
            <a:r>
              <a:rPr lang="it-IT" sz="1600" dirty="0"/>
              <a:t>, sostenitori, soci e stakeholder la </a:t>
            </a:r>
            <a:r>
              <a:rPr lang="it-IT" sz="1600" dirty="0" smtClean="0"/>
              <a:t>cultura </a:t>
            </a:r>
            <a:r>
              <a:rPr lang="it-IT" sz="1600" dirty="0"/>
              <a:t>del dono, informando sui modi per </a:t>
            </a:r>
            <a:r>
              <a:rPr lang="it-IT" sz="1600" dirty="0" smtClean="0"/>
              <a:t>dichiarare la volontà sulla </a:t>
            </a:r>
            <a:r>
              <a:rPr lang="it-IT" sz="1600" dirty="0"/>
              <a:t>donazione e mettendo in campo </a:t>
            </a:r>
            <a:r>
              <a:rPr lang="it-IT" sz="1600" dirty="0" smtClean="0"/>
              <a:t>iniziative </a:t>
            </a:r>
            <a:r>
              <a:rPr lang="it-IT" sz="1600" dirty="0"/>
              <a:t>di </a:t>
            </a:r>
            <a:r>
              <a:rPr lang="it-IT" sz="1600" dirty="0" smtClean="0"/>
              <a:t>comunicazione</a:t>
            </a:r>
            <a:r>
              <a:rPr lang="it-IT" sz="1600" dirty="0"/>
              <a:t> </a:t>
            </a:r>
            <a:r>
              <a:rPr lang="it-IT" sz="1600" dirty="0" smtClean="0"/>
              <a:t>interna. </a:t>
            </a:r>
            <a:r>
              <a:rPr lang="it-IT" sz="1600" dirty="0"/>
              <a:t>Ogni realtà aderente si impegna </a:t>
            </a:r>
            <a:r>
              <a:rPr lang="it-IT" sz="1600" b="1" dirty="0"/>
              <a:t>secondo le proprie caratteristiche e finalità. </a:t>
            </a:r>
            <a:r>
              <a:rPr lang="it-IT" sz="1600" dirty="0"/>
              <a:t>La campagna ha </a:t>
            </a:r>
            <a:r>
              <a:rPr lang="it-IT" sz="1600" b="1" dirty="0"/>
              <a:t>durata pluriennale</a:t>
            </a:r>
          </a:p>
          <a:p>
            <a:pPr algn="just">
              <a:buNone/>
            </a:pPr>
            <a:endParaRPr lang="it-IT" sz="1600" dirty="0" smtClean="0"/>
          </a:p>
        </p:txBody>
      </p:sp>
    </p:spTree>
    <p:extLst>
      <p:ext uri="{BB962C8B-B14F-4D97-AF65-F5344CB8AC3E}">
        <p14:creationId xmlns:p14="http://schemas.microsoft.com/office/powerpoint/2010/main" val="15999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1992 </a:t>
            </a:r>
            <a:r>
              <a:rPr lang="it-IT" sz="3200" b="1" dirty="0" smtClean="0">
                <a:latin typeface="+mn-lt"/>
              </a:rPr>
              <a:t>– 2016*</a:t>
            </a:r>
            <a:endParaRPr lang="it-IT" sz="3200" b="1" dirty="0">
              <a:latin typeface="+mn-lt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1768" y="1285860"/>
            <a:ext cx="3340100" cy="469900"/>
            <a:chOff x="216" y="911"/>
            <a:chExt cx="3256" cy="296"/>
          </a:xfrm>
          <a:noFill/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 Donatori Utilizzati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" name="Rettangolo arrotondato 4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592855"/>
              </p:ext>
            </p:extLst>
          </p:nvPr>
        </p:nvGraphicFramePr>
        <p:xfrm>
          <a:off x="543424" y="2046056"/>
          <a:ext cx="7997024" cy="4250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260039"/>
              </p:ext>
            </p:extLst>
          </p:nvPr>
        </p:nvGraphicFramePr>
        <p:xfrm>
          <a:off x="1685856" y="1264392"/>
          <a:ext cx="5712160" cy="2645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 smtClean="0">
                <a:latin typeface="+mn-lt"/>
              </a:rPr>
              <a:t>Donazione e trapianto a cuore fermo 2008 – 2016*</a:t>
            </a:r>
            <a:endParaRPr lang="it-IT" sz="3200" b="1" dirty="0">
              <a:latin typeface="+mn-lt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712908"/>
              </p:ext>
            </p:extLst>
          </p:nvPr>
        </p:nvGraphicFramePr>
        <p:xfrm>
          <a:off x="1264960" y="3910024"/>
          <a:ext cx="64336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95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83956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2015: 22,6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PMP - 2015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2016*</a:t>
            </a:r>
            <a:endParaRPr lang="it-IT" sz="2800" b="1" dirty="0">
              <a:latin typeface="+mj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93795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2016: 24,3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84" y="1823815"/>
            <a:ext cx="3808558" cy="473166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5" y="1823815"/>
            <a:ext cx="3808559" cy="4731662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4076700" y="1208261"/>
            <a:ext cx="914400" cy="615733"/>
            <a:chOff x="3901016" y="3008104"/>
            <a:chExt cx="914400" cy="914400"/>
          </a:xfrm>
        </p:grpSpPr>
        <p:sp>
          <p:nvSpPr>
            <p:cNvPr id="12" name="Callout con freccia a destra 11"/>
            <p:cNvSpPr/>
            <p:nvPr/>
          </p:nvSpPr>
          <p:spPr>
            <a:xfrm rot="16200000">
              <a:off x="3901016" y="3008104"/>
              <a:ext cx="914400" cy="914400"/>
            </a:xfrm>
            <a:prstGeom prst="rightArrow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979747" y="3338824"/>
              <a:ext cx="761747" cy="54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+7,5%</a:t>
              </a:r>
              <a:endParaRPr lang="it-IT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83956" y="1376314"/>
            <a:ext cx="272573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2015: 19,2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Utilizzati PMP - 2015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2016*</a:t>
            </a:r>
            <a:endParaRPr lang="it-IT" sz="2800" b="1" dirty="0">
              <a:latin typeface="+mj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93795" y="1376314"/>
            <a:ext cx="272573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2016: 21,4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84" y="1823815"/>
            <a:ext cx="3808558" cy="473166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5" y="1823815"/>
            <a:ext cx="3808558" cy="4731662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4076700" y="1208261"/>
            <a:ext cx="957498" cy="615733"/>
            <a:chOff x="3901016" y="3008104"/>
            <a:chExt cx="957498" cy="914400"/>
          </a:xfrm>
        </p:grpSpPr>
        <p:sp>
          <p:nvSpPr>
            <p:cNvPr id="14" name="Callout con freccia a destra 13"/>
            <p:cNvSpPr/>
            <p:nvPr/>
          </p:nvSpPr>
          <p:spPr>
            <a:xfrm rot="16200000">
              <a:off x="3901016" y="3008104"/>
              <a:ext cx="914400" cy="914400"/>
            </a:xfrm>
            <a:prstGeom prst="rightArrow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3979747" y="3338824"/>
              <a:ext cx="878767" cy="54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+11,5%</a:t>
              </a:r>
              <a:endParaRPr lang="it-IT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066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42784" y="1313651"/>
            <a:ext cx="3286116" cy="495386"/>
            <a:chOff x="216" y="888"/>
            <a:chExt cx="3256" cy="550"/>
          </a:xfrm>
          <a:noFill/>
        </p:grpSpPr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256" cy="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2015: 30,5 %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6" name="Rettangolo arrotondato 15"/>
            <p:cNvSpPr>
              <a:spLocks noChangeArrowheads="1"/>
            </p:cNvSpPr>
            <p:nvPr/>
          </p:nvSpPr>
          <p:spPr bwMode="auto">
            <a:xfrm>
              <a:off x="249" y="911"/>
              <a:ext cx="3200" cy="52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</a:t>
            </a:r>
            <a:r>
              <a:rPr lang="it-IT" sz="2800" b="1" dirty="0" smtClean="0">
                <a:latin typeface="+mj-lt"/>
              </a:rPr>
              <a:t>Opposizioni 2015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2016*</a:t>
            </a:r>
            <a:endParaRPr lang="it-IT" sz="2800" b="1" dirty="0">
              <a:latin typeface="+mj-lt"/>
            </a:endParaRPr>
          </a:p>
        </p:txBody>
      </p:sp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5434716" y="1264392"/>
            <a:ext cx="3286116" cy="495386"/>
            <a:chOff x="216" y="888"/>
            <a:chExt cx="3256" cy="550"/>
          </a:xfrm>
          <a:noFill/>
        </p:grpSpPr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256" cy="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2016:  30,3 %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5" name="Rettangolo arrotondato 24"/>
            <p:cNvSpPr>
              <a:spLocks noChangeArrowheads="1"/>
            </p:cNvSpPr>
            <p:nvPr/>
          </p:nvSpPr>
          <p:spPr bwMode="auto">
            <a:xfrm>
              <a:off x="249" y="911"/>
              <a:ext cx="3200" cy="52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1" y="1836154"/>
            <a:ext cx="3808559" cy="473202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96" y="1836333"/>
            <a:ext cx="3808558" cy="4731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3296" y="1170993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Trapianto</a:t>
            </a: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al 31 Dicembre 2016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>
            <a:off x="0" y="642938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j-lt"/>
              </a:rPr>
              <a:t>Attività di trapianto </a:t>
            </a:r>
            <a:r>
              <a:rPr lang="it-IT" sz="3200" b="1" dirty="0" smtClean="0">
                <a:latin typeface="+mj-lt"/>
              </a:rPr>
              <a:t>1992-2016*</a:t>
            </a:r>
            <a:endParaRPr lang="it-IT" sz="3200" b="1" dirty="0">
              <a:latin typeface="+mj-lt"/>
            </a:endParaRPr>
          </a:p>
        </p:txBody>
      </p:sp>
      <p:sp>
        <p:nvSpPr>
          <p:cNvPr id="43012" name="Text Box 22"/>
          <p:cNvSpPr txBox="1">
            <a:spLocks noChangeArrowheads="1"/>
          </p:cNvSpPr>
          <p:nvPr/>
        </p:nvSpPr>
        <p:spPr bwMode="auto">
          <a:xfrm>
            <a:off x="271462" y="1428750"/>
            <a:ext cx="5202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it-IT" sz="2400" b="1" dirty="0">
                <a:latin typeface="Calibri" pitchFamily="34" charset="0"/>
              </a:rPr>
              <a:t>N° Totale trapianti </a:t>
            </a:r>
            <a:r>
              <a:rPr lang="it-IT" sz="2400" b="1" dirty="0" smtClean="0">
                <a:latin typeface="Calibri" pitchFamily="34" charset="0"/>
              </a:rPr>
              <a:t>(cadavere + vivente)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212725" y="1428750"/>
            <a:ext cx="5145088" cy="469900"/>
          </a:xfrm>
          <a:prstGeom prst="roundRect">
            <a:avLst/>
          </a:prstGeom>
          <a:noFill/>
          <a:ln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291488"/>
              </p:ext>
            </p:extLst>
          </p:nvPr>
        </p:nvGraphicFramePr>
        <p:xfrm>
          <a:off x="576262" y="2226440"/>
          <a:ext cx="7991475" cy="406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01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15416</TotalTime>
  <Words>557</Words>
  <Application>Microsoft Office PowerPoint</Application>
  <PresentationFormat>Presentazione su schermo (4:3)</PresentationFormat>
  <Paragraphs>161</Paragraphs>
  <Slides>27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Adobe Garamond Pro Bold</vt:lpstr>
      <vt:lpstr>Arial</vt:lpstr>
      <vt:lpstr>Arial Black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3° CATENA    DI TRAPIANTI DI RENE DA VIVENTE IN MODALITA’ CROSS-OVER  CON  DONATORE   SAMARITANO</vt:lpstr>
      <vt:lpstr>Metodologia di Lavoro</vt:lpstr>
      <vt:lpstr>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 Ricci</dc:creator>
  <cp:lastModifiedBy>Ricci Andrea</cp:lastModifiedBy>
  <cp:revision>1311</cp:revision>
  <cp:lastPrinted>2016-03-08T15:26:36Z</cp:lastPrinted>
  <dcterms:created xsi:type="dcterms:W3CDTF">2010-02-26T10:22:50Z</dcterms:created>
  <dcterms:modified xsi:type="dcterms:W3CDTF">2017-01-09T13:26:55Z</dcterms:modified>
</cp:coreProperties>
</file>